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Lst>
  <p:notesMasterIdLst>
    <p:notesMasterId r:id="rId61"/>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dobe Jenson Italic" charset="0"/>
        <a:ea typeface="ＭＳ Ｐゴシック" charset="0"/>
        <a:cs typeface="ＭＳ Ｐゴシック" charset="0"/>
      </a:defRPr>
    </a:lvl5pPr>
    <a:lvl6pPr marL="2286000" algn="l" defTabSz="457200" rtl="0" eaLnBrk="1" latinLnBrk="0" hangingPunct="1">
      <a:defRPr kern="1200">
        <a:solidFill>
          <a:schemeClr val="tx1"/>
        </a:solidFill>
        <a:latin typeface="Adobe Jenson Italic" charset="0"/>
        <a:ea typeface="ＭＳ Ｐゴシック" charset="0"/>
        <a:cs typeface="ＭＳ Ｐゴシック" charset="0"/>
      </a:defRPr>
    </a:lvl6pPr>
    <a:lvl7pPr marL="2743200" algn="l" defTabSz="457200" rtl="0" eaLnBrk="1" latinLnBrk="0" hangingPunct="1">
      <a:defRPr kern="1200">
        <a:solidFill>
          <a:schemeClr val="tx1"/>
        </a:solidFill>
        <a:latin typeface="Adobe Jenson Italic" charset="0"/>
        <a:ea typeface="ＭＳ Ｐゴシック" charset="0"/>
        <a:cs typeface="ＭＳ Ｐゴシック" charset="0"/>
      </a:defRPr>
    </a:lvl7pPr>
    <a:lvl8pPr marL="3200400" algn="l" defTabSz="457200" rtl="0" eaLnBrk="1" latinLnBrk="0" hangingPunct="1">
      <a:defRPr kern="1200">
        <a:solidFill>
          <a:schemeClr val="tx1"/>
        </a:solidFill>
        <a:latin typeface="Adobe Jenson Italic" charset="0"/>
        <a:ea typeface="ＭＳ Ｐゴシック" charset="0"/>
        <a:cs typeface="ＭＳ Ｐゴシック" charset="0"/>
      </a:defRPr>
    </a:lvl8pPr>
    <a:lvl9pPr marL="3657600" algn="l" defTabSz="457200" rtl="0" eaLnBrk="1" latinLnBrk="0" hangingPunct="1">
      <a:defRPr kern="1200">
        <a:solidFill>
          <a:schemeClr val="tx1"/>
        </a:solidFill>
        <a:latin typeface="Adobe Jenson Italic"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2C"/>
    <a:srgbClr val="0B74D2"/>
    <a:srgbClr val="97BCD9"/>
    <a:srgbClr val="CEF2F2"/>
    <a:srgbClr val="CDD9A3"/>
    <a:srgbClr val="DEE3CF"/>
    <a:srgbClr val="99C87C"/>
    <a:srgbClr val="0060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94"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B67BC2AC-AB02-6142-ACB4-B4DC4F31B6B0}" type="datetime1">
              <a:rPr lang="en-US"/>
              <a:pPr>
                <a:defRPr/>
              </a:pPr>
              <a:t>11/7/2018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09ADADD2-FF8D-BC40-BAFA-3432C1DCDB82}" type="slidenum">
              <a:rPr lang="en-US"/>
              <a:pPr>
                <a:defRPr/>
              </a:pPr>
              <a:t>‹#›</a:t>
            </a:fld>
            <a:endParaRPr lang="en-US"/>
          </a:p>
        </p:txBody>
      </p:sp>
    </p:spTree>
    <p:extLst>
      <p:ext uri="{BB962C8B-B14F-4D97-AF65-F5344CB8AC3E}">
        <p14:creationId xmlns:p14="http://schemas.microsoft.com/office/powerpoint/2010/main" val="27881527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pitchFamily="-1"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1" charset="-128"/>
        <a:cs typeface="ヒラギノ角ゴ Pro W3"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9ADADD2-FF8D-BC40-BAFA-3432C1DCDB82}" type="slidenum">
              <a:rPr lang="en-US" smtClean="0"/>
              <a:pPr>
                <a:defRPr/>
              </a:pPr>
              <a:t>13</a:t>
            </a:fld>
            <a:endParaRPr lang="en-US"/>
          </a:p>
        </p:txBody>
      </p:sp>
    </p:spTree>
    <p:extLst>
      <p:ext uri="{BB962C8B-B14F-4D97-AF65-F5344CB8AC3E}">
        <p14:creationId xmlns:p14="http://schemas.microsoft.com/office/powerpoint/2010/main" val="30394310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99C87C"/>
        </a:solidFill>
        <a:effectLst/>
      </p:bgPr>
    </p:bg>
    <p:spTree>
      <p:nvGrpSpPr>
        <p:cNvPr id="1" name=""/>
        <p:cNvGrpSpPr/>
        <p:nvPr/>
      </p:nvGrpSpPr>
      <p:grpSpPr>
        <a:xfrm>
          <a:off x="0" y="0"/>
          <a:ext cx="0" cy="0"/>
          <a:chOff x="0" y="0"/>
          <a:chExt cx="0" cy="0"/>
        </a:xfrm>
      </p:grpSpPr>
      <p:sp>
        <p:nvSpPr>
          <p:cNvPr id="2" name="Rectangle 2"/>
          <p:cNvSpPr>
            <a:spLocks noChangeArrowheads="1"/>
          </p:cNvSpPr>
          <p:nvPr/>
        </p:nvSpPr>
        <p:spPr bwMode="gray">
          <a:xfrm>
            <a:off x="0" y="6400800"/>
            <a:ext cx="9144000" cy="457200"/>
          </a:xfrm>
          <a:prstGeom prst="rect">
            <a:avLst/>
          </a:prstGeom>
          <a:solidFill>
            <a:srgbClr val="0060A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r>
              <a:rPr lang="en-US">
                <a:cs typeface="Arial" charset="0"/>
              </a:rPr>
              <a:t> </a:t>
            </a:r>
          </a:p>
        </p:txBody>
      </p:sp>
      <p:pic>
        <p:nvPicPr>
          <p:cNvPr id="3" name="Picture 3" descr="Pearson_Bound_Whit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88238" y="6356350"/>
            <a:ext cx="1655762"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Pearson_Strap_Bound_Whit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6356350"/>
            <a:ext cx="1908175"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Perloff_SE_mechanical.jp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0"/>
            <a:ext cx="48323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6057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1387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0"/>
            <a:ext cx="21145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0"/>
            <a:ext cx="61912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057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53639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971787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1148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7224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17388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5550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46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09806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9386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body" idx="1"/>
          </p:nvPr>
        </p:nvSpPr>
        <p:spPr bwMode="auto">
          <a:xfrm>
            <a:off x="381000" y="1447800"/>
            <a:ext cx="8382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7" name="Rectangle 5"/>
          <p:cNvSpPr>
            <a:spLocks noGrp="1" noChangeArrowheads="1"/>
          </p:cNvSpPr>
          <p:nvPr>
            <p:ph type="title"/>
          </p:nvPr>
        </p:nvSpPr>
        <p:spPr bwMode="auto">
          <a:xfrm>
            <a:off x="1371600" y="0"/>
            <a:ext cx="7543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smtClean="0"/>
              <a:t>Click to edit Master title style</a:t>
            </a:r>
            <a:endParaRPr lang="en-US"/>
          </a:p>
        </p:txBody>
      </p:sp>
      <p:sp>
        <p:nvSpPr>
          <p:cNvPr id="1028" name="Rectangle 2"/>
          <p:cNvSpPr>
            <a:spLocks noChangeArrowheads="1"/>
          </p:cNvSpPr>
          <p:nvPr/>
        </p:nvSpPr>
        <p:spPr bwMode="gray">
          <a:xfrm>
            <a:off x="0" y="6397625"/>
            <a:ext cx="9144000" cy="457200"/>
          </a:xfrm>
          <a:prstGeom prst="rect">
            <a:avLst/>
          </a:prstGeom>
          <a:solidFill>
            <a:srgbClr val="0060A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endParaRPr lang="en-US">
              <a:cs typeface="Arial" charset="0"/>
            </a:endParaRPr>
          </a:p>
        </p:txBody>
      </p:sp>
      <p:sp>
        <p:nvSpPr>
          <p:cNvPr id="1029" name="Rectangle 6"/>
          <p:cNvSpPr>
            <a:spLocks noChangeArrowheads="1"/>
          </p:cNvSpPr>
          <p:nvPr/>
        </p:nvSpPr>
        <p:spPr bwMode="gray">
          <a:xfrm>
            <a:off x="392113" y="6553200"/>
            <a:ext cx="539908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r>
              <a:rPr lang="en-US" sz="900">
                <a:solidFill>
                  <a:schemeClr val="bg1"/>
                </a:solidFill>
                <a:latin typeface="Verdana" charset="0"/>
                <a:cs typeface="Verdana" charset="0"/>
              </a:rPr>
              <a:t>Copyright ©2015 Pearson Education, Inc. All rights reserved.</a:t>
            </a:r>
            <a:endParaRPr lang="en-GB" sz="900">
              <a:solidFill>
                <a:schemeClr val="bg1"/>
              </a:solidFill>
              <a:latin typeface="Verdana" charset="0"/>
              <a:cs typeface="Verdana" charset="0"/>
            </a:endParaRPr>
          </a:p>
        </p:txBody>
      </p:sp>
      <p:sp>
        <p:nvSpPr>
          <p:cNvPr id="1030" name="Rectangle 7"/>
          <p:cNvSpPr>
            <a:spLocks noChangeArrowheads="1"/>
          </p:cNvSpPr>
          <p:nvPr/>
        </p:nvSpPr>
        <p:spPr bwMode="gray">
          <a:xfrm>
            <a:off x="8382000" y="6553200"/>
            <a:ext cx="360363"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a:r>
              <a:rPr lang="en-GB" sz="900" dirty="0" smtClean="0">
                <a:solidFill>
                  <a:schemeClr val="bg1"/>
                </a:solidFill>
                <a:latin typeface="Verdana" charset="0"/>
              </a:rPr>
              <a:t>7-</a:t>
            </a:r>
            <a:fld id="{3A05B0A4-75B2-D542-914A-7B7BB5BCF91C}" type="slidenum">
              <a:rPr lang="en-GB" sz="900">
                <a:solidFill>
                  <a:schemeClr val="bg1"/>
                </a:solidFill>
                <a:latin typeface="Verdana" charset="0"/>
              </a:rPr>
              <a:pPr algn="r"/>
              <a:t>‹#›</a:t>
            </a:fld>
            <a:r>
              <a:rPr lang="en-GB" sz="900" dirty="0">
                <a:solidFill>
                  <a:schemeClr val="bg1"/>
                </a:solidFill>
                <a:latin typeface="Verdana" charset="0"/>
              </a:rPr>
              <a:t> </a:t>
            </a:r>
          </a:p>
        </p:txBody>
      </p:sp>
      <p:pic>
        <p:nvPicPr>
          <p:cNvPr id="1031" name="Picture 3" descr="Screen Shot 2014-04-11 at 12.34.29 PM.pn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1282700"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4"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iming>
    <p:tnLst>
      <p:par>
        <p:cTn id="1" dur="indefinite" restart="never" nodeType="tmRoot"/>
      </p:par>
    </p:tnLst>
  </p:timing>
  <p:txStyles>
    <p:titleStyle>
      <a:lvl1pPr algn="l" rtl="0" eaLnBrk="1" fontAlgn="base" hangingPunct="1">
        <a:spcBef>
          <a:spcPct val="0"/>
        </a:spcBef>
        <a:spcAft>
          <a:spcPct val="0"/>
        </a:spcAft>
        <a:defRPr sz="3200" b="1">
          <a:solidFill>
            <a:schemeClr val="tx1"/>
          </a:solidFill>
          <a:latin typeface="+mj-lt"/>
          <a:ea typeface="ヒラギノ角ゴ Pro W3" pitchFamily="-1" charset="-128"/>
          <a:cs typeface="ヒラギノ角ゴ Pro W3" pitchFamily="-1" charset="-128"/>
        </a:defRPr>
      </a:lvl1pPr>
      <a:lvl2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2pPr>
      <a:lvl3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3pPr>
      <a:lvl4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4pPr>
      <a:lvl5pPr algn="l" rtl="0" eaLnBrk="1" fontAlgn="base" hangingPunct="1">
        <a:spcBef>
          <a:spcPct val="0"/>
        </a:spcBef>
        <a:spcAft>
          <a:spcPct val="0"/>
        </a:spcAft>
        <a:defRPr sz="3200" b="1">
          <a:solidFill>
            <a:schemeClr val="tx1"/>
          </a:solidFill>
          <a:latin typeface="Verdana" pitchFamily="-1" charset="0"/>
          <a:ea typeface="ヒラギノ角ゴ Pro W3" pitchFamily="-1" charset="-128"/>
          <a:cs typeface="ヒラギノ角ゴ Pro W3" pitchFamily="-1" charset="-128"/>
        </a:defRPr>
      </a:lvl5pPr>
      <a:lvl6pPr marL="457200" algn="l" rtl="0" eaLnBrk="1" fontAlgn="base" hangingPunct="1">
        <a:spcBef>
          <a:spcPct val="0"/>
        </a:spcBef>
        <a:spcAft>
          <a:spcPct val="0"/>
        </a:spcAft>
        <a:defRPr sz="3200" b="1">
          <a:solidFill>
            <a:schemeClr val="tx1"/>
          </a:solidFill>
          <a:latin typeface="Verdana" pitchFamily="-1" charset="0"/>
        </a:defRPr>
      </a:lvl6pPr>
      <a:lvl7pPr marL="914400" algn="l" rtl="0" eaLnBrk="1" fontAlgn="base" hangingPunct="1">
        <a:spcBef>
          <a:spcPct val="0"/>
        </a:spcBef>
        <a:spcAft>
          <a:spcPct val="0"/>
        </a:spcAft>
        <a:defRPr sz="3200" b="1">
          <a:solidFill>
            <a:schemeClr val="tx1"/>
          </a:solidFill>
          <a:latin typeface="Verdana" pitchFamily="-1" charset="0"/>
        </a:defRPr>
      </a:lvl7pPr>
      <a:lvl8pPr marL="1371600" algn="l" rtl="0" eaLnBrk="1" fontAlgn="base" hangingPunct="1">
        <a:spcBef>
          <a:spcPct val="0"/>
        </a:spcBef>
        <a:spcAft>
          <a:spcPct val="0"/>
        </a:spcAft>
        <a:defRPr sz="3200" b="1">
          <a:solidFill>
            <a:schemeClr val="tx1"/>
          </a:solidFill>
          <a:latin typeface="Verdana" pitchFamily="-1" charset="0"/>
        </a:defRPr>
      </a:lvl8pPr>
      <a:lvl9pPr marL="1828800" algn="l" rtl="0" eaLnBrk="1" fontAlgn="base" hangingPunct="1">
        <a:spcBef>
          <a:spcPct val="0"/>
        </a:spcBef>
        <a:spcAft>
          <a:spcPct val="0"/>
        </a:spcAft>
        <a:defRPr sz="3200" b="1">
          <a:solidFill>
            <a:schemeClr val="tx1"/>
          </a:solidFill>
          <a:latin typeface="Verdana" pitchFamily="-1"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ヒラギノ角ゴ Pro W3" pitchFamily="-1" charset="-128"/>
          <a:cs typeface="ヒラギノ角ゴ Pro W3" pitchFamily="-1" charset="-128"/>
        </a:defRPr>
      </a:lvl1pPr>
      <a:lvl2pPr marL="742950" indent="-285750" algn="l" rtl="0" eaLnBrk="1" fontAlgn="base" hangingPunct="1">
        <a:spcBef>
          <a:spcPct val="20000"/>
        </a:spcBef>
        <a:spcAft>
          <a:spcPct val="0"/>
        </a:spcAft>
        <a:buChar char="–"/>
        <a:defRPr sz="2400">
          <a:solidFill>
            <a:schemeClr val="tx1"/>
          </a:solidFill>
          <a:latin typeface="+mn-lt"/>
          <a:ea typeface="ヒラギノ角ゴ Pro W3" pitchFamily="-1" charset="-128"/>
          <a:cs typeface="ヒラギノ角ゴ Pro W3" charset="0"/>
        </a:defRPr>
      </a:lvl2pPr>
      <a:lvl3pPr marL="1143000" indent="-228600" algn="l" rtl="0" eaLnBrk="1" fontAlgn="base" hangingPunct="1">
        <a:spcBef>
          <a:spcPct val="20000"/>
        </a:spcBef>
        <a:spcAft>
          <a:spcPct val="0"/>
        </a:spcAft>
        <a:buChar char="•"/>
        <a:defRPr sz="2000">
          <a:solidFill>
            <a:schemeClr val="tx1"/>
          </a:solidFill>
          <a:latin typeface="+mn-lt"/>
          <a:ea typeface="ヒラギノ角ゴ Pro W3" pitchFamily="-1" charset="-128"/>
          <a:cs typeface="ヒラギノ角ゴ Pro W3" charset="0"/>
        </a:defRPr>
      </a:lvl3pPr>
      <a:lvl4pPr marL="1600200" indent="-228600" algn="l" rtl="0" eaLnBrk="1" fontAlgn="base" hangingPunct="1">
        <a:spcBef>
          <a:spcPct val="20000"/>
        </a:spcBef>
        <a:spcAft>
          <a:spcPct val="0"/>
        </a:spcAft>
        <a:buChar char="–"/>
        <a:defRPr>
          <a:solidFill>
            <a:schemeClr val="tx1"/>
          </a:solidFill>
          <a:latin typeface="+mn-lt"/>
          <a:ea typeface="ヒラギノ角ゴ Pro W3" pitchFamily="-1" charset="-128"/>
          <a:cs typeface="ヒラギノ角ゴ Pro W3" charset="0"/>
        </a:defRPr>
      </a:lvl4pPr>
      <a:lvl5pPr marL="2057400" indent="-228600" algn="l" rtl="0" eaLnBrk="1" fontAlgn="base" hangingPunct="1">
        <a:spcBef>
          <a:spcPct val="20000"/>
        </a:spcBef>
        <a:spcAft>
          <a:spcPct val="0"/>
        </a:spcAft>
        <a:buChar char="»"/>
        <a:defRPr>
          <a:solidFill>
            <a:schemeClr val="tx1"/>
          </a:solidFill>
          <a:latin typeface="+mn-lt"/>
          <a:ea typeface="ヒラギノ角ゴ Pro W3" pitchFamily="-1" charset="-128"/>
          <a:cs typeface="ヒラギノ角ゴ Pro W3" charset="0"/>
        </a:defRPr>
      </a:lvl5pPr>
      <a:lvl6pPr marL="25146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6pPr>
      <a:lvl7pPr marL="29718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7pPr>
      <a:lvl8pPr marL="34290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8pPr>
      <a:lvl9pPr marL="3886200" indent="-228600" algn="l" rtl="0" eaLnBrk="1" fontAlgn="base" hangingPunct="1">
        <a:spcBef>
          <a:spcPct val="20000"/>
        </a:spcBef>
        <a:spcAft>
          <a:spcPct val="0"/>
        </a:spcAft>
        <a:buChar char="»"/>
        <a:defRPr>
          <a:solidFill>
            <a:schemeClr val="tx1"/>
          </a:solidFill>
          <a:latin typeface="+mn-lt"/>
          <a:ea typeface="ヒラギノ角ゴ Pro W3"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title" idx="4294967295"/>
          </p:nvPr>
        </p:nvSpPr>
        <p:spPr>
          <a:xfrm>
            <a:off x="5295900" y="2667000"/>
            <a:ext cx="3543300" cy="2362200"/>
          </a:xfrm>
        </p:spPr>
        <p:txBody>
          <a:bodyPr/>
          <a:lstStyle/>
          <a:p>
            <a:pPr algn="ctr"/>
            <a:r>
              <a:rPr lang="en-AU" sz="2800" dirty="0">
                <a:latin typeface="Verdana" charset="0"/>
                <a:ea typeface="ヒラギノ角ゴ Pro W3" charset="0"/>
                <a:cs typeface="ヒラギノ角ゴ Pro W3" charset="0"/>
              </a:rPr>
              <a:t>Chapter </a:t>
            </a:r>
            <a:r>
              <a:rPr lang="en-AU" sz="2800" dirty="0" smtClean="0">
                <a:latin typeface="Verdana" charset="0"/>
                <a:ea typeface="ヒラギノ角ゴ Pro W3" charset="0"/>
                <a:cs typeface="ヒラギノ角ゴ Pro W3" charset="0"/>
              </a:rPr>
              <a:t>7</a:t>
            </a:r>
            <a:r>
              <a:rPr lang="en-AU" sz="2800" dirty="0">
                <a:latin typeface="Verdana" charset="0"/>
                <a:ea typeface="ヒラギノ角ゴ Pro W3" charset="0"/>
                <a:cs typeface="ヒラギノ角ゴ Pro W3" charset="0"/>
              </a:rPr>
              <a:t/>
            </a:r>
            <a:br>
              <a:rPr lang="en-AU" sz="2800" dirty="0">
                <a:latin typeface="Verdana" charset="0"/>
                <a:ea typeface="ヒラギノ角ゴ Pro W3" charset="0"/>
                <a:cs typeface="ヒラギノ角ゴ Pro W3" charset="0"/>
              </a:rPr>
            </a:br>
            <a:r>
              <a:rPr lang="en-AU" sz="2800" dirty="0">
                <a:latin typeface="Verdana" charset="0"/>
                <a:ea typeface="ヒラギノ角ゴ Pro W3" charset="0"/>
                <a:cs typeface="ヒラギノ角ゴ Pro W3" charset="0"/>
              </a:rPr>
              <a:t/>
            </a:r>
            <a:br>
              <a:rPr lang="en-AU" sz="2800" dirty="0">
                <a:latin typeface="Verdana" charset="0"/>
                <a:ea typeface="ヒラギノ角ゴ Pro W3" charset="0"/>
                <a:cs typeface="ヒラギノ角ゴ Pro W3" charset="0"/>
              </a:rPr>
            </a:br>
            <a:r>
              <a:rPr lang="en-AU" sz="2800" dirty="0" smtClean="0">
                <a:latin typeface="Verdana" charset="0"/>
                <a:ea typeface="ヒラギノ角ゴ Pro W3" charset="0"/>
                <a:cs typeface="ヒラギノ角ゴ Pro W3" charset="0"/>
              </a:rPr>
              <a:t>Costs</a:t>
            </a:r>
            <a:endParaRPr lang="en-US" sz="2800" dirty="0">
              <a:latin typeface="Verdana" charset="0"/>
              <a:ea typeface="ヒラギノ角ゴ Pro W3" charset="0"/>
              <a:cs typeface="ヒラギノ角ゴ Pro W3"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lstStyle/>
          <a:p>
            <a:pPr eaLnBrk="1" hangingPunct="1"/>
            <a:r>
              <a:rPr lang="en-US" smtClean="0"/>
              <a:t>Marginal Cost</a:t>
            </a:r>
          </a:p>
        </p:txBody>
      </p:sp>
      <p:sp>
        <p:nvSpPr>
          <p:cNvPr id="618499" name="Rectangle 3"/>
          <p:cNvSpPr>
            <a:spLocks noGrp="1" noChangeArrowheads="1"/>
          </p:cNvSpPr>
          <p:nvPr>
            <p:ph type="body" sz="half" idx="4294967295"/>
          </p:nvPr>
        </p:nvSpPr>
        <p:spPr>
          <a:xfrm>
            <a:off x="685800" y="1524000"/>
            <a:ext cx="7807325" cy="4832350"/>
          </a:xfrm>
        </p:spPr>
        <p:txBody>
          <a:bodyPr/>
          <a:lstStyle/>
          <a:p>
            <a:pPr eaLnBrk="1" hangingPunct="1"/>
            <a:r>
              <a:rPr lang="en-US" sz="2800" b="1" smtClean="0"/>
              <a:t>Marginal cost (</a:t>
            </a:r>
            <a:r>
              <a:rPr lang="en-US" sz="2800" b="1" i="1" smtClean="0"/>
              <a:t>MC</a:t>
            </a:r>
            <a:r>
              <a:rPr lang="en-US" sz="2800" b="1" smtClean="0"/>
              <a:t>) – </a:t>
            </a:r>
            <a:r>
              <a:rPr lang="en-US" sz="2800" smtClean="0"/>
              <a:t>the amount by which a firm</a:t>
            </a:r>
            <a:r>
              <a:rPr lang="en-US" altLang="en-US" sz="2800" smtClean="0"/>
              <a:t>’</a:t>
            </a:r>
            <a:r>
              <a:rPr lang="en-US" sz="2800" smtClean="0"/>
              <a:t>s cost changes if the firm produces one more unit of output.</a:t>
            </a:r>
          </a:p>
          <a:p>
            <a:pPr eaLnBrk="1" hangingPunct="1"/>
            <a:endParaRPr lang="en-US" sz="2800" smtClean="0"/>
          </a:p>
          <a:p>
            <a:pPr eaLnBrk="1" hangingPunct="1"/>
            <a:endParaRPr lang="en-US" sz="2800" smtClean="0"/>
          </a:p>
          <a:p>
            <a:pPr lvl="1" eaLnBrk="1" hangingPunct="1"/>
            <a:r>
              <a:rPr lang="en-US" sz="2400" smtClean="0"/>
              <a:t>And since only variable cost changes with output:</a:t>
            </a:r>
          </a:p>
        </p:txBody>
      </p:sp>
      <p:graphicFrame>
        <p:nvGraphicFramePr>
          <p:cNvPr id="618500" name="Object 4"/>
          <p:cNvGraphicFramePr>
            <a:graphicFrameLocks noGrp="1" noChangeAspect="1"/>
          </p:cNvGraphicFramePr>
          <p:nvPr>
            <p:ph sz="quarter" idx="4294967295"/>
          </p:nvPr>
        </p:nvGraphicFramePr>
        <p:xfrm>
          <a:off x="3706813" y="2927350"/>
          <a:ext cx="1674812" cy="1019175"/>
        </p:xfrm>
        <a:graphic>
          <a:graphicData uri="http://schemas.openxmlformats.org/presentationml/2006/ole">
            <mc:AlternateContent xmlns:mc="http://schemas.openxmlformats.org/markup-compatibility/2006">
              <mc:Choice xmlns:v="urn:schemas-microsoft-com:vml" Requires="v">
                <p:oleObj spid="_x0000_s8230" name="Equation" r:id="rId3" imgW="672808" imgH="418918" progId="Equation.3">
                  <p:embed/>
                </p:oleObj>
              </mc:Choice>
              <mc:Fallback>
                <p:oleObj name="Equation" r:id="rId3" imgW="672808" imgH="418918" progId="Equation.3">
                  <p:embed/>
                  <p:pic>
                    <p:nvPicPr>
                      <p:cNvPr id="0" name="Picture 31"/>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6813" y="2927350"/>
                        <a:ext cx="1674812" cy="101917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18501" name="Object 5"/>
          <p:cNvGraphicFramePr>
            <a:graphicFrameLocks noGrp="1" noChangeAspect="1"/>
          </p:cNvGraphicFramePr>
          <p:nvPr>
            <p:ph sz="quarter" idx="4294967295"/>
          </p:nvPr>
        </p:nvGraphicFramePr>
        <p:xfrm>
          <a:off x="3706813" y="4784725"/>
          <a:ext cx="1835150" cy="985838"/>
        </p:xfrm>
        <a:graphic>
          <a:graphicData uri="http://schemas.openxmlformats.org/presentationml/2006/ole">
            <mc:AlternateContent xmlns:mc="http://schemas.openxmlformats.org/markup-compatibility/2006">
              <mc:Choice xmlns:v="urn:schemas-microsoft-com:vml" Requires="v">
                <p:oleObj spid="_x0000_s8231" name="Equation" r:id="rId5" imgW="761669" imgH="418918" progId="Equation.3">
                  <p:embed/>
                </p:oleObj>
              </mc:Choice>
              <mc:Fallback>
                <p:oleObj name="Equation" r:id="rId5" imgW="761669" imgH="418918" progId="Equation.3">
                  <p:embed/>
                  <p:pic>
                    <p:nvPicPr>
                      <p:cNvPr id="0" name="Picture 32"/>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6813" y="4784725"/>
                        <a:ext cx="1835150" cy="985838"/>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8499">
                                            <p:txEl>
                                              <p:pRg st="0" end="0"/>
                                            </p:txEl>
                                          </p:spTgt>
                                        </p:tgtEl>
                                        <p:attrNameLst>
                                          <p:attrName>style.visibility</p:attrName>
                                        </p:attrNameLst>
                                      </p:cBhvr>
                                      <p:to>
                                        <p:strVal val="visible"/>
                                      </p:to>
                                    </p:set>
                                    <p:anim calcmode="lin" valueType="num">
                                      <p:cBhvr>
                                        <p:cTn id="7" dur="500" fill="hold"/>
                                        <p:tgtEl>
                                          <p:spTgt spid="6184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8499">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18499">
                                            <p:txEl>
                                              <p:pRg st="3" end="3"/>
                                            </p:txEl>
                                          </p:spTgt>
                                        </p:tgtEl>
                                        <p:attrNameLst>
                                          <p:attrName>style.visibility</p:attrName>
                                        </p:attrNameLst>
                                      </p:cBhvr>
                                      <p:to>
                                        <p:strVal val="visible"/>
                                      </p:to>
                                    </p:set>
                                    <p:anim calcmode="lin" valueType="num">
                                      <p:cBhvr>
                                        <p:cTn id="11" dur="500" fill="hold"/>
                                        <p:tgtEl>
                                          <p:spTgt spid="618499">
                                            <p:txEl>
                                              <p:pRg st="3" end="3"/>
                                            </p:txEl>
                                          </p:spTgt>
                                        </p:tgtEl>
                                        <p:attrNameLst>
                                          <p:attrName>ppt_w</p:attrName>
                                        </p:attrNameLst>
                                      </p:cBhvr>
                                      <p:tavLst>
                                        <p:tav tm="0">
                                          <p:val>
                                            <p:fltVal val="0"/>
                                          </p:val>
                                        </p:tav>
                                        <p:tav tm="100000">
                                          <p:val>
                                            <p:strVal val="#ppt_w"/>
                                          </p:val>
                                        </p:tav>
                                      </p:tavLst>
                                    </p:anim>
                                    <p:anim calcmode="lin" valueType="num">
                                      <p:cBhvr>
                                        <p:cTn id="12" dur="500" fill="hold"/>
                                        <p:tgtEl>
                                          <p:spTgt spid="618499">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61850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16" fill="hold" nodeType="clickEffect">
                                  <p:stCondLst>
                                    <p:cond delay="0"/>
                                  </p:stCondLst>
                                  <p:childTnLst>
                                    <p:set>
                                      <p:cBhvr>
                                        <p:cTn id="20" dur="1" fill="hold">
                                          <p:stCondLst>
                                            <p:cond delay="0"/>
                                          </p:stCondLst>
                                        </p:cTn>
                                        <p:tgtEl>
                                          <p:spTgt spid="618501"/>
                                        </p:tgtEl>
                                        <p:attrNameLst>
                                          <p:attrName>style.visibility</p:attrName>
                                        </p:attrNameLst>
                                      </p:cBhvr>
                                      <p:to>
                                        <p:strVal val="visible"/>
                                      </p:to>
                                    </p:set>
                                    <p:anim calcmode="lin" valueType="num">
                                      <p:cBhvr>
                                        <p:cTn id="21" dur="500" fill="hold"/>
                                        <p:tgtEl>
                                          <p:spTgt spid="618501"/>
                                        </p:tgtEl>
                                        <p:attrNameLst>
                                          <p:attrName>ppt_w</p:attrName>
                                        </p:attrNameLst>
                                      </p:cBhvr>
                                      <p:tavLst>
                                        <p:tav tm="0">
                                          <p:val>
                                            <p:fltVal val="0"/>
                                          </p:val>
                                        </p:tav>
                                        <p:tav tm="100000">
                                          <p:val>
                                            <p:strVal val="#ppt_w"/>
                                          </p:val>
                                        </p:tav>
                                      </p:tavLst>
                                    </p:anim>
                                    <p:anim calcmode="lin" valueType="num">
                                      <p:cBhvr>
                                        <p:cTn id="22" dur="500" fill="hold"/>
                                        <p:tgtEl>
                                          <p:spTgt spid="61850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p:txBody>
          <a:bodyPr/>
          <a:lstStyle/>
          <a:p>
            <a:pPr eaLnBrk="1" hangingPunct="1"/>
            <a:r>
              <a:rPr lang="en-US" smtClean="0"/>
              <a:t>Average Costs</a:t>
            </a:r>
          </a:p>
        </p:txBody>
      </p:sp>
      <p:sp>
        <p:nvSpPr>
          <p:cNvPr id="619523" name="Rectangle 3"/>
          <p:cNvSpPr>
            <a:spLocks noGrp="1" noChangeArrowheads="1"/>
          </p:cNvSpPr>
          <p:nvPr>
            <p:ph type="body" idx="4294967295"/>
          </p:nvPr>
        </p:nvSpPr>
        <p:spPr/>
        <p:txBody>
          <a:bodyPr/>
          <a:lstStyle/>
          <a:p>
            <a:pPr eaLnBrk="1" hangingPunct="1">
              <a:lnSpc>
                <a:spcPct val="80000"/>
              </a:lnSpc>
            </a:pPr>
            <a:r>
              <a:rPr lang="en-US" sz="2800" b="1" dirty="0" smtClean="0"/>
              <a:t>Average fixed cost (</a:t>
            </a:r>
            <a:r>
              <a:rPr lang="en-US" sz="2800" b="1" i="1" dirty="0" smtClean="0"/>
              <a:t>AFC</a:t>
            </a:r>
            <a:r>
              <a:rPr lang="en-US" sz="2800" b="1" dirty="0" smtClean="0"/>
              <a:t>) – </a:t>
            </a:r>
            <a:r>
              <a:rPr lang="en-US" sz="2800" dirty="0" smtClean="0"/>
              <a:t>the fixed cost divided by the units of output produced: </a:t>
            </a:r>
          </a:p>
          <a:p>
            <a:pPr lvl="1" algn="ctr" eaLnBrk="1" hangingPunct="1">
              <a:lnSpc>
                <a:spcPct val="80000"/>
              </a:lnSpc>
              <a:buFont typeface="Wingdings" panose="05000000000000000000" pitchFamily="2" charset="2"/>
              <a:buNone/>
            </a:pPr>
            <a:r>
              <a:rPr lang="en-US" sz="2400" i="1" dirty="0" smtClean="0"/>
              <a:t>AFC </a:t>
            </a:r>
            <a:r>
              <a:rPr lang="en-US" sz="2400" dirty="0" smtClean="0"/>
              <a:t>= </a:t>
            </a:r>
            <a:r>
              <a:rPr lang="en-US" sz="2400" i="1" dirty="0" smtClean="0"/>
              <a:t>F</a:t>
            </a:r>
            <a:r>
              <a:rPr lang="en-US" sz="2400" dirty="0" smtClean="0"/>
              <a:t>/</a:t>
            </a:r>
            <a:r>
              <a:rPr lang="en-US" sz="2400" i="1" dirty="0" smtClean="0"/>
              <a:t>q.</a:t>
            </a:r>
          </a:p>
          <a:p>
            <a:pPr lvl="1" algn="ctr" eaLnBrk="1" hangingPunct="1">
              <a:lnSpc>
                <a:spcPct val="80000"/>
              </a:lnSpc>
              <a:buFont typeface="Wingdings" panose="05000000000000000000" pitchFamily="2" charset="2"/>
              <a:buNone/>
            </a:pPr>
            <a:endParaRPr lang="en-US" sz="2400" i="1" dirty="0" smtClean="0"/>
          </a:p>
          <a:p>
            <a:pPr eaLnBrk="1" hangingPunct="1">
              <a:lnSpc>
                <a:spcPct val="80000"/>
              </a:lnSpc>
            </a:pPr>
            <a:r>
              <a:rPr lang="en-US" sz="2800" b="1" dirty="0" smtClean="0"/>
              <a:t>Average variable cost (</a:t>
            </a:r>
            <a:r>
              <a:rPr lang="en-US" sz="2800" b="1" i="1" dirty="0" smtClean="0"/>
              <a:t>AVC</a:t>
            </a:r>
            <a:r>
              <a:rPr lang="en-US" sz="2800" b="1" dirty="0" smtClean="0"/>
              <a:t>) – </a:t>
            </a:r>
            <a:r>
              <a:rPr lang="en-US" sz="2800" dirty="0" smtClean="0"/>
              <a:t>the variable cost divided by the units of output produced: </a:t>
            </a:r>
          </a:p>
          <a:p>
            <a:pPr lvl="1" algn="ctr" eaLnBrk="1" hangingPunct="1">
              <a:lnSpc>
                <a:spcPct val="80000"/>
              </a:lnSpc>
              <a:buFont typeface="Wingdings" panose="05000000000000000000" pitchFamily="2" charset="2"/>
              <a:buNone/>
            </a:pPr>
            <a:r>
              <a:rPr lang="en-US" sz="2400" i="1" dirty="0" smtClean="0"/>
              <a:t>AVC </a:t>
            </a:r>
            <a:r>
              <a:rPr lang="en-US" sz="2400" dirty="0" smtClean="0"/>
              <a:t>= </a:t>
            </a:r>
            <a:r>
              <a:rPr lang="en-US" sz="2400" i="1" dirty="0" smtClean="0"/>
              <a:t>VC</a:t>
            </a:r>
            <a:r>
              <a:rPr lang="en-US" sz="2400" dirty="0" smtClean="0"/>
              <a:t>/</a:t>
            </a:r>
            <a:r>
              <a:rPr lang="en-US" sz="2400" i="1" dirty="0" smtClean="0"/>
              <a:t>q.</a:t>
            </a:r>
          </a:p>
          <a:p>
            <a:pPr lvl="1" algn="ctr" eaLnBrk="1" hangingPunct="1">
              <a:lnSpc>
                <a:spcPct val="80000"/>
              </a:lnSpc>
              <a:buFont typeface="Wingdings" panose="05000000000000000000" pitchFamily="2" charset="2"/>
              <a:buNone/>
            </a:pPr>
            <a:endParaRPr lang="en-US" sz="2400" i="1" dirty="0" smtClean="0"/>
          </a:p>
          <a:p>
            <a:pPr eaLnBrk="1" hangingPunct="1">
              <a:lnSpc>
                <a:spcPct val="80000"/>
              </a:lnSpc>
            </a:pPr>
            <a:r>
              <a:rPr lang="en-US" sz="2800" b="1" dirty="0" smtClean="0"/>
              <a:t>Average cost (</a:t>
            </a:r>
            <a:r>
              <a:rPr lang="en-US" sz="2800" b="1" i="1" dirty="0" smtClean="0"/>
              <a:t>AC</a:t>
            </a:r>
            <a:r>
              <a:rPr lang="en-US" sz="2800" b="1" dirty="0" smtClean="0"/>
              <a:t>) – </a:t>
            </a:r>
            <a:r>
              <a:rPr lang="en-US" sz="2800" dirty="0" smtClean="0"/>
              <a:t>the total cost divided by the units of output produced: </a:t>
            </a:r>
          </a:p>
          <a:p>
            <a:pPr lvl="1" algn="ctr" eaLnBrk="1" hangingPunct="1">
              <a:lnSpc>
                <a:spcPct val="80000"/>
              </a:lnSpc>
              <a:buFont typeface="Wingdings" panose="05000000000000000000" pitchFamily="2" charset="2"/>
              <a:buNone/>
            </a:pPr>
            <a:r>
              <a:rPr lang="en-US" sz="2400" i="1" dirty="0" smtClean="0"/>
              <a:t>AC </a:t>
            </a:r>
            <a:r>
              <a:rPr lang="en-US" sz="2400" dirty="0" smtClean="0"/>
              <a:t>= </a:t>
            </a:r>
            <a:r>
              <a:rPr lang="en-US" sz="2400" i="1" dirty="0" smtClean="0"/>
              <a:t>C</a:t>
            </a:r>
            <a:r>
              <a:rPr lang="en-US" sz="2400" dirty="0" smtClean="0"/>
              <a:t>/</a:t>
            </a:r>
            <a:r>
              <a:rPr lang="en-US" sz="2400" i="1" dirty="0" smtClean="0"/>
              <a:t>q</a:t>
            </a:r>
          </a:p>
          <a:p>
            <a:pPr lvl="1" algn="ctr" eaLnBrk="1" hangingPunct="1">
              <a:lnSpc>
                <a:spcPct val="80000"/>
              </a:lnSpc>
              <a:buFont typeface="Wingdings" panose="05000000000000000000" pitchFamily="2" charset="2"/>
              <a:buNone/>
            </a:pPr>
            <a:r>
              <a:rPr lang="en-US" sz="2400" i="1" dirty="0" smtClean="0"/>
              <a:t>AC </a:t>
            </a:r>
            <a:r>
              <a:rPr lang="en-US" sz="2400" dirty="0" smtClean="0"/>
              <a:t>= </a:t>
            </a:r>
            <a:r>
              <a:rPr lang="en-US" sz="2400" i="1" dirty="0" smtClean="0"/>
              <a:t>AFC </a:t>
            </a:r>
            <a:r>
              <a:rPr lang="en-US" sz="2400" dirty="0" smtClean="0"/>
              <a:t>+ </a:t>
            </a:r>
            <a:r>
              <a:rPr lang="en-US" sz="2400" i="1" dirty="0" smtClean="0"/>
              <a:t>AVC</a:t>
            </a:r>
            <a:r>
              <a:rPr lang="en-US" sz="2400" dirty="0" smtClean="0"/>
              <a:t>.</a:t>
            </a: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19523">
                                            <p:txEl>
                                              <p:pRg st="0" end="0"/>
                                            </p:txEl>
                                          </p:spTgt>
                                        </p:tgtEl>
                                        <p:attrNameLst>
                                          <p:attrName>style.visibility</p:attrName>
                                        </p:attrNameLst>
                                      </p:cBhvr>
                                      <p:to>
                                        <p:strVal val="visible"/>
                                      </p:to>
                                    </p:set>
                                    <p:anim to="" calcmode="lin" valueType="num">
                                      <p:cBhvr>
                                        <p:cTn id="7" dur="1" fill="hold"/>
                                        <p:tgtEl>
                                          <p:spTgt spid="61952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499"/>
                                          </p:stCondLst>
                                        </p:cTn>
                                        <p:tgtEl>
                                          <p:spTgt spid="619523">
                                            <p:txEl>
                                              <p:pRg st="1" end="1"/>
                                            </p:txEl>
                                          </p:spTgt>
                                        </p:tgtEl>
                                        <p:attrNameLst>
                                          <p:attrName>style.visibility</p:attrName>
                                        </p:attrNameLst>
                                      </p:cBhvr>
                                      <p:to>
                                        <p:strVal val="visible"/>
                                      </p:to>
                                    </p:set>
                                    <p:anim to="" calcmode="lin" valueType="num">
                                      <p:cBhvr>
                                        <p:cTn id="10" dur="1" fill="hold"/>
                                        <p:tgtEl>
                                          <p:spTgt spid="619523">
                                            <p:txEl>
                                              <p:pRg st="1" end="1"/>
                                            </p:txEl>
                                          </p:spTgt>
                                        </p:tgtEl>
                                        <p:attrNameLst>
                                          <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4" presetClass="entr" presetSubtype="0" fill="hold" grpId="0" nodeType="clickEffect">
                                  <p:stCondLst>
                                    <p:cond delay="0"/>
                                  </p:stCondLst>
                                  <p:childTnLst>
                                    <p:set>
                                      <p:cBhvr>
                                        <p:cTn id="14" dur="1" fill="hold">
                                          <p:stCondLst>
                                            <p:cond delay="499"/>
                                          </p:stCondLst>
                                        </p:cTn>
                                        <p:tgtEl>
                                          <p:spTgt spid="619523">
                                            <p:txEl>
                                              <p:pRg st="3" end="3"/>
                                            </p:txEl>
                                          </p:spTgt>
                                        </p:tgtEl>
                                        <p:attrNameLst>
                                          <p:attrName>style.visibility</p:attrName>
                                        </p:attrNameLst>
                                      </p:cBhvr>
                                      <p:to>
                                        <p:strVal val="visible"/>
                                      </p:to>
                                    </p:set>
                                    <p:anim to="" calcmode="lin" valueType="num">
                                      <p:cBhvr>
                                        <p:cTn id="15" dur="1" fill="hold"/>
                                        <p:tgtEl>
                                          <p:spTgt spid="619523">
                                            <p:txEl>
                                              <p:pRg st="3" end="3"/>
                                            </p:txEl>
                                          </p:spTgt>
                                        </p:tgtEl>
                                        <p:attrNameLst>
                                          <p:attrName/>
                                        </p:attrNameLst>
                                      </p:cBhvr>
                                    </p:anim>
                                  </p:childTnLst>
                                </p:cTn>
                              </p:par>
                              <p:par>
                                <p:cTn id="16" presetID="24" presetClass="entr" presetSubtype="0" fill="hold" grpId="0" nodeType="withEffect">
                                  <p:stCondLst>
                                    <p:cond delay="0"/>
                                  </p:stCondLst>
                                  <p:childTnLst>
                                    <p:set>
                                      <p:cBhvr>
                                        <p:cTn id="17" dur="1" fill="hold">
                                          <p:stCondLst>
                                            <p:cond delay="499"/>
                                          </p:stCondLst>
                                        </p:cTn>
                                        <p:tgtEl>
                                          <p:spTgt spid="619523">
                                            <p:txEl>
                                              <p:pRg st="4" end="4"/>
                                            </p:txEl>
                                          </p:spTgt>
                                        </p:tgtEl>
                                        <p:attrNameLst>
                                          <p:attrName>style.visibility</p:attrName>
                                        </p:attrNameLst>
                                      </p:cBhvr>
                                      <p:to>
                                        <p:strVal val="visible"/>
                                      </p:to>
                                    </p:set>
                                    <p:anim to="" calcmode="lin" valueType="num">
                                      <p:cBhvr>
                                        <p:cTn id="18" dur="1" fill="hold"/>
                                        <p:tgtEl>
                                          <p:spTgt spid="619523">
                                            <p:txEl>
                                              <p:pRg st="4" end="4"/>
                                            </p:txEl>
                                          </p:spTgt>
                                        </p:tgtEl>
                                        <p:attrNameLst>
                                          <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619523">
                                            <p:txEl>
                                              <p:pRg st="6" end="6"/>
                                            </p:txEl>
                                          </p:spTgt>
                                        </p:tgtEl>
                                        <p:attrNameLst>
                                          <p:attrName>style.visibility</p:attrName>
                                        </p:attrNameLst>
                                      </p:cBhvr>
                                      <p:to>
                                        <p:strVal val="visible"/>
                                      </p:to>
                                    </p:set>
                                    <p:anim to="" calcmode="lin" valueType="num">
                                      <p:cBhvr>
                                        <p:cTn id="23" dur="1" fill="hold"/>
                                        <p:tgtEl>
                                          <p:spTgt spid="619523">
                                            <p:txEl>
                                              <p:pRg st="6" end="6"/>
                                            </p:txEl>
                                          </p:spTgt>
                                        </p:tgtEl>
                                        <p:attrNameLst>
                                          <p:attrName/>
                                        </p:attrNameLst>
                                      </p:cBhvr>
                                    </p:anim>
                                  </p:childTnLst>
                                </p:cTn>
                              </p:par>
                              <p:par>
                                <p:cTn id="24" presetID="24" presetClass="entr" presetSubtype="0" fill="hold" grpId="0" nodeType="withEffect">
                                  <p:stCondLst>
                                    <p:cond delay="0"/>
                                  </p:stCondLst>
                                  <p:childTnLst>
                                    <p:set>
                                      <p:cBhvr>
                                        <p:cTn id="25" dur="1" fill="hold">
                                          <p:stCondLst>
                                            <p:cond delay="499"/>
                                          </p:stCondLst>
                                        </p:cTn>
                                        <p:tgtEl>
                                          <p:spTgt spid="619523">
                                            <p:txEl>
                                              <p:pRg st="7" end="7"/>
                                            </p:txEl>
                                          </p:spTgt>
                                        </p:tgtEl>
                                        <p:attrNameLst>
                                          <p:attrName>style.visibility</p:attrName>
                                        </p:attrNameLst>
                                      </p:cBhvr>
                                      <p:to>
                                        <p:strVal val="visible"/>
                                      </p:to>
                                    </p:set>
                                    <p:anim to="" calcmode="lin" valueType="num">
                                      <p:cBhvr>
                                        <p:cTn id="26" dur="1" fill="hold"/>
                                        <p:tgtEl>
                                          <p:spTgt spid="619523">
                                            <p:txEl>
                                              <p:pRg st="7" end="7"/>
                                            </p:txEl>
                                          </p:spTgt>
                                        </p:tgtEl>
                                        <p:attrNameLst>
                                          <p:attrName/>
                                        </p:attrNameLst>
                                      </p:cBhvr>
                                    </p:anim>
                                  </p:childTnLst>
                                </p:cTn>
                              </p:par>
                              <p:par>
                                <p:cTn id="27" presetID="24" presetClass="entr" presetSubtype="0" fill="hold" grpId="0" nodeType="withEffect">
                                  <p:stCondLst>
                                    <p:cond delay="0"/>
                                  </p:stCondLst>
                                  <p:childTnLst>
                                    <p:set>
                                      <p:cBhvr>
                                        <p:cTn id="28" dur="1" fill="hold">
                                          <p:stCondLst>
                                            <p:cond delay="499"/>
                                          </p:stCondLst>
                                        </p:cTn>
                                        <p:tgtEl>
                                          <p:spTgt spid="619523">
                                            <p:txEl>
                                              <p:pRg st="8" end="8"/>
                                            </p:txEl>
                                          </p:spTgt>
                                        </p:tgtEl>
                                        <p:attrNameLst>
                                          <p:attrName>style.visibility</p:attrName>
                                        </p:attrNameLst>
                                      </p:cBhvr>
                                      <p:to>
                                        <p:strVal val="visible"/>
                                      </p:to>
                                    </p:set>
                                    <p:anim to="" calcmode="lin" valueType="num">
                                      <p:cBhvr>
                                        <p:cTn id="29" dur="1" fill="hold"/>
                                        <p:tgtEl>
                                          <p:spTgt spid="61952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9523"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p:txBody>
          <a:bodyPr/>
          <a:lstStyle/>
          <a:p>
            <a:pPr eaLnBrk="1" hangingPunct="1"/>
            <a:r>
              <a:rPr lang="en-US" b="1" smtClean="0"/>
              <a:t>Table 7.1 </a:t>
            </a:r>
            <a:r>
              <a:rPr lang="en-US" smtClean="0"/>
              <a:t>Variation of Short-Run Cost with Output </a:t>
            </a:r>
          </a:p>
        </p:txBody>
      </p:sp>
      <p:pic>
        <p:nvPicPr>
          <p:cNvPr id="3" name="Picture 2" descr="Screen Shot 2014-05-07 at 11.10.27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 y="1371600"/>
            <a:ext cx="8915800" cy="4089513"/>
          </a:xfrm>
          <a:prstGeom prst="rect">
            <a:avLst/>
          </a:prstGeom>
        </p:spPr>
      </p:pic>
    </p:spTree>
  </p:cSld>
  <p:clrMapOvr>
    <a:masterClrMapping/>
  </p:clrMapOvr>
  <p:transition spd="med">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572"/>
          <p:cNvSpPr>
            <a:spLocks noChangeArrowheads="1"/>
          </p:cNvSpPr>
          <p:nvPr/>
        </p:nvSpPr>
        <p:spPr bwMode="auto">
          <a:xfrm>
            <a:off x="4572000" y="1265238"/>
            <a:ext cx="4419600" cy="2016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sz="1800"/>
          </a:p>
        </p:txBody>
      </p:sp>
      <p:grpSp>
        <p:nvGrpSpPr>
          <p:cNvPr id="572" name="Group 571"/>
          <p:cNvGrpSpPr/>
          <p:nvPr/>
        </p:nvGrpSpPr>
        <p:grpSpPr>
          <a:xfrm>
            <a:off x="5086350" y="633413"/>
            <a:ext cx="3460750" cy="1890712"/>
            <a:chOff x="5086350" y="633413"/>
            <a:chExt cx="3460750" cy="1890712"/>
          </a:xfrm>
        </p:grpSpPr>
        <p:sp>
          <p:nvSpPr>
            <p:cNvPr id="17419" name="Freeform 10"/>
            <p:cNvSpPr>
              <a:spLocks noChangeAspect="1"/>
            </p:cNvSpPr>
            <p:nvPr/>
          </p:nvSpPr>
          <p:spPr bwMode="auto">
            <a:xfrm>
              <a:off x="5086350" y="760413"/>
              <a:ext cx="3363913" cy="1763712"/>
            </a:xfrm>
            <a:custGeom>
              <a:avLst/>
              <a:gdLst>
                <a:gd name="T0" fmla="*/ 2147483647 w 2228"/>
                <a:gd name="T1" fmla="*/ 0 h 1169"/>
                <a:gd name="T2" fmla="*/ 2147483647 w 2228"/>
                <a:gd name="T3" fmla="*/ 0 h 1169"/>
                <a:gd name="T4" fmla="*/ 2147483647 w 2228"/>
                <a:gd name="T5" fmla="*/ 2147483647 h 1169"/>
                <a:gd name="T6" fmla="*/ 2147483647 w 2228"/>
                <a:gd name="T7" fmla="*/ 2147483647 h 1169"/>
                <a:gd name="T8" fmla="*/ 2147483647 w 2228"/>
                <a:gd name="T9" fmla="*/ 2147483647 h 1169"/>
                <a:gd name="T10" fmla="*/ 2147483647 w 2228"/>
                <a:gd name="T11" fmla="*/ 2147483647 h 1169"/>
                <a:gd name="T12" fmla="*/ 2147483647 w 2228"/>
                <a:gd name="T13" fmla="*/ 2147483647 h 1169"/>
                <a:gd name="T14" fmla="*/ 2147483647 w 2228"/>
                <a:gd name="T15" fmla="*/ 2147483647 h 1169"/>
                <a:gd name="T16" fmla="*/ 2147483647 w 2228"/>
                <a:gd name="T17" fmla="*/ 2147483647 h 1169"/>
                <a:gd name="T18" fmla="*/ 2147483647 w 2228"/>
                <a:gd name="T19" fmla="*/ 2147483647 h 1169"/>
                <a:gd name="T20" fmla="*/ 2147483647 w 2228"/>
                <a:gd name="T21" fmla="*/ 2147483647 h 1169"/>
                <a:gd name="T22" fmla="*/ 2147483647 w 2228"/>
                <a:gd name="T23" fmla="*/ 2147483647 h 1169"/>
                <a:gd name="T24" fmla="*/ 2147483647 w 2228"/>
                <a:gd name="T25" fmla="*/ 2147483647 h 1169"/>
                <a:gd name="T26" fmla="*/ 2147483647 w 2228"/>
                <a:gd name="T27" fmla="*/ 2147483647 h 1169"/>
                <a:gd name="T28" fmla="*/ 2147483647 w 2228"/>
                <a:gd name="T29" fmla="*/ 2147483647 h 1169"/>
                <a:gd name="T30" fmla="*/ 2147483647 w 2228"/>
                <a:gd name="T31" fmla="*/ 2147483647 h 1169"/>
                <a:gd name="T32" fmla="*/ 2147483647 w 2228"/>
                <a:gd name="T33" fmla="*/ 2147483647 h 1169"/>
                <a:gd name="T34" fmla="*/ 2147483647 w 2228"/>
                <a:gd name="T35" fmla="*/ 2147483647 h 1169"/>
                <a:gd name="T36" fmla="*/ 2147483647 w 2228"/>
                <a:gd name="T37" fmla="*/ 2147483647 h 1169"/>
                <a:gd name="T38" fmla="*/ 2147483647 w 2228"/>
                <a:gd name="T39" fmla="*/ 2147483647 h 1169"/>
                <a:gd name="T40" fmla="*/ 2147483647 w 2228"/>
                <a:gd name="T41" fmla="*/ 2147483647 h 1169"/>
                <a:gd name="T42" fmla="*/ 2147483647 w 2228"/>
                <a:gd name="T43" fmla="*/ 2147483647 h 1169"/>
                <a:gd name="T44" fmla="*/ 2147483647 w 2228"/>
                <a:gd name="T45" fmla="*/ 2147483647 h 1169"/>
                <a:gd name="T46" fmla="*/ 2147483647 w 2228"/>
                <a:gd name="T47" fmla="*/ 2147483647 h 1169"/>
                <a:gd name="T48" fmla="*/ 0 w 2228"/>
                <a:gd name="T49" fmla="*/ 2147483647 h 11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8"/>
                <a:gd name="T76" fmla="*/ 0 h 1169"/>
                <a:gd name="T77" fmla="*/ 2228 w 2228"/>
                <a:gd name="T78" fmla="*/ 1169 h 11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8" h="1169">
                  <a:moveTo>
                    <a:pt x="2228" y="0"/>
                  </a:moveTo>
                  <a:lnTo>
                    <a:pt x="2228" y="0"/>
                  </a:lnTo>
                  <a:lnTo>
                    <a:pt x="2159" y="67"/>
                  </a:lnTo>
                  <a:lnTo>
                    <a:pt x="2092" y="129"/>
                  </a:lnTo>
                  <a:lnTo>
                    <a:pt x="2022" y="189"/>
                  </a:lnTo>
                  <a:lnTo>
                    <a:pt x="1953" y="246"/>
                  </a:lnTo>
                  <a:lnTo>
                    <a:pt x="1886" y="298"/>
                  </a:lnTo>
                  <a:lnTo>
                    <a:pt x="1817" y="348"/>
                  </a:lnTo>
                  <a:lnTo>
                    <a:pt x="1747" y="395"/>
                  </a:lnTo>
                  <a:lnTo>
                    <a:pt x="1680" y="439"/>
                  </a:lnTo>
                  <a:lnTo>
                    <a:pt x="1611" y="479"/>
                  </a:lnTo>
                  <a:lnTo>
                    <a:pt x="1541" y="519"/>
                  </a:lnTo>
                  <a:lnTo>
                    <a:pt x="1472" y="554"/>
                  </a:lnTo>
                  <a:lnTo>
                    <a:pt x="1405" y="588"/>
                  </a:lnTo>
                  <a:lnTo>
                    <a:pt x="1335" y="623"/>
                  </a:lnTo>
                  <a:lnTo>
                    <a:pt x="1266" y="653"/>
                  </a:lnTo>
                  <a:lnTo>
                    <a:pt x="1127" y="712"/>
                  </a:lnTo>
                  <a:lnTo>
                    <a:pt x="988" y="764"/>
                  </a:lnTo>
                  <a:lnTo>
                    <a:pt x="849" y="817"/>
                  </a:lnTo>
                  <a:lnTo>
                    <a:pt x="569" y="921"/>
                  </a:lnTo>
                  <a:lnTo>
                    <a:pt x="427" y="975"/>
                  </a:lnTo>
                  <a:lnTo>
                    <a:pt x="286" y="1032"/>
                  </a:lnTo>
                  <a:lnTo>
                    <a:pt x="142" y="1097"/>
                  </a:lnTo>
                  <a:lnTo>
                    <a:pt x="72" y="1132"/>
                  </a:lnTo>
                  <a:lnTo>
                    <a:pt x="0" y="1169"/>
                  </a:lnTo>
                </a:path>
              </a:pathLst>
            </a:custGeom>
            <a:noFill/>
            <a:ln w="26988">
              <a:solidFill>
                <a:srgbClr val="6DC06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23" name="Rectangle 532"/>
            <p:cNvSpPr>
              <a:spLocks noChangeAspect="1" noChangeArrowheads="1"/>
            </p:cNvSpPr>
            <p:nvPr/>
          </p:nvSpPr>
          <p:spPr bwMode="auto">
            <a:xfrm>
              <a:off x="8455025" y="633413"/>
              <a:ext cx="920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I Helvetica Oblique" charset="0"/>
                  <a:cs typeface="Times New Roman" panose="02020603050405020304" pitchFamily="18" charset="0"/>
                </a:rPr>
                <a:t>C</a:t>
              </a:r>
              <a:endParaRPr lang="en-US" b="0">
                <a:latin typeface="Times" panose="02020603050405020304" pitchFamily="18" charset="0"/>
                <a:cs typeface="Times New Roman" panose="02020603050405020304" pitchFamily="18" charset="0"/>
              </a:endParaRPr>
            </a:p>
          </p:txBody>
        </p:sp>
      </p:grpSp>
      <p:sp>
        <p:nvSpPr>
          <p:cNvPr id="17410" name="Rectangle 2"/>
          <p:cNvSpPr>
            <a:spLocks noGrp="1" noChangeArrowheads="1"/>
          </p:cNvSpPr>
          <p:nvPr>
            <p:ph type="title" idx="4294967295"/>
          </p:nvPr>
        </p:nvSpPr>
        <p:spPr>
          <a:xfrm>
            <a:off x="152400" y="1257300"/>
            <a:ext cx="3657600" cy="838200"/>
          </a:xfrm>
        </p:spPr>
        <p:txBody>
          <a:bodyPr anchor="t"/>
          <a:lstStyle/>
          <a:p>
            <a:pPr eaLnBrk="1" hangingPunct="1"/>
            <a:r>
              <a:rPr lang="en-US" sz="2400" b="1" dirty="0" smtClean="0"/>
              <a:t>Figure 7.1 </a:t>
            </a:r>
            <a:r>
              <a:rPr lang="en-US" sz="2400" dirty="0" smtClean="0"/>
              <a:t>Short-Run Cost Curves</a:t>
            </a:r>
          </a:p>
        </p:txBody>
      </p:sp>
      <p:sp>
        <p:nvSpPr>
          <p:cNvPr id="17411" name="Rectangle 4"/>
          <p:cNvSpPr>
            <a:spLocks noChangeArrowheads="1"/>
          </p:cNvSpPr>
          <p:nvPr/>
        </p:nvSpPr>
        <p:spPr bwMode="auto">
          <a:xfrm>
            <a:off x="2657475" y="3352800"/>
            <a:ext cx="1971675" cy="2895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17412" name="Rectangle 557"/>
          <p:cNvSpPr>
            <a:spLocks noChangeArrowheads="1"/>
          </p:cNvSpPr>
          <p:nvPr/>
        </p:nvSpPr>
        <p:spPr bwMode="auto">
          <a:xfrm>
            <a:off x="1876425" y="3352800"/>
            <a:ext cx="790575" cy="2895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17416" name="Freeform 7"/>
          <p:cNvSpPr>
            <a:spLocks noChangeAspect="1"/>
          </p:cNvSpPr>
          <p:nvPr/>
        </p:nvSpPr>
        <p:spPr bwMode="auto">
          <a:xfrm>
            <a:off x="5187950" y="4883150"/>
            <a:ext cx="3267075" cy="231775"/>
          </a:xfrm>
          <a:custGeom>
            <a:avLst/>
            <a:gdLst>
              <a:gd name="T0" fmla="*/ 2147483647 w 2164"/>
              <a:gd name="T1" fmla="*/ 0 h 154"/>
              <a:gd name="T2" fmla="*/ 2147483647 w 2164"/>
              <a:gd name="T3" fmla="*/ 0 h 154"/>
              <a:gd name="T4" fmla="*/ 2147483647 w 2164"/>
              <a:gd name="T5" fmla="*/ 2147483647 h 154"/>
              <a:gd name="T6" fmla="*/ 2147483647 w 2164"/>
              <a:gd name="T7" fmla="*/ 2147483647 h 154"/>
              <a:gd name="T8" fmla="*/ 2147483647 w 2164"/>
              <a:gd name="T9" fmla="*/ 2147483647 h 154"/>
              <a:gd name="T10" fmla="*/ 2147483647 w 2164"/>
              <a:gd name="T11" fmla="*/ 2147483647 h 154"/>
              <a:gd name="T12" fmla="*/ 2147483647 w 2164"/>
              <a:gd name="T13" fmla="*/ 2147483647 h 154"/>
              <a:gd name="T14" fmla="*/ 2147483647 w 2164"/>
              <a:gd name="T15" fmla="*/ 2147483647 h 154"/>
              <a:gd name="T16" fmla="*/ 2147483647 w 2164"/>
              <a:gd name="T17" fmla="*/ 2147483647 h 154"/>
              <a:gd name="T18" fmla="*/ 2147483647 w 2164"/>
              <a:gd name="T19" fmla="*/ 2147483647 h 154"/>
              <a:gd name="T20" fmla="*/ 2147483647 w 2164"/>
              <a:gd name="T21" fmla="*/ 2147483647 h 154"/>
              <a:gd name="T22" fmla="*/ 2147483647 w 2164"/>
              <a:gd name="T23" fmla="*/ 2147483647 h 154"/>
              <a:gd name="T24" fmla="*/ 2147483647 w 2164"/>
              <a:gd name="T25" fmla="*/ 2147483647 h 154"/>
              <a:gd name="T26" fmla="*/ 2147483647 w 2164"/>
              <a:gd name="T27" fmla="*/ 2147483647 h 154"/>
              <a:gd name="T28" fmla="*/ 2147483647 w 2164"/>
              <a:gd name="T29" fmla="*/ 2147483647 h 154"/>
              <a:gd name="T30" fmla="*/ 2147483647 w 2164"/>
              <a:gd name="T31" fmla="*/ 2147483647 h 154"/>
              <a:gd name="T32" fmla="*/ 2147483647 w 2164"/>
              <a:gd name="T33" fmla="*/ 2147483647 h 154"/>
              <a:gd name="T34" fmla="*/ 2147483647 w 2164"/>
              <a:gd name="T35" fmla="*/ 2147483647 h 154"/>
              <a:gd name="T36" fmla="*/ 2147483647 w 2164"/>
              <a:gd name="T37" fmla="*/ 2147483647 h 154"/>
              <a:gd name="T38" fmla="*/ 2147483647 w 2164"/>
              <a:gd name="T39" fmla="*/ 2147483647 h 154"/>
              <a:gd name="T40" fmla="*/ 2147483647 w 2164"/>
              <a:gd name="T41" fmla="*/ 2147483647 h 154"/>
              <a:gd name="T42" fmla="*/ 2147483647 w 2164"/>
              <a:gd name="T43" fmla="*/ 2147483647 h 154"/>
              <a:gd name="T44" fmla="*/ 2147483647 w 2164"/>
              <a:gd name="T45" fmla="*/ 2147483647 h 154"/>
              <a:gd name="T46" fmla="*/ 0 w 2164"/>
              <a:gd name="T47" fmla="*/ 2147483647 h 1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64"/>
              <a:gd name="T73" fmla="*/ 0 h 154"/>
              <a:gd name="T74" fmla="*/ 2164 w 2164"/>
              <a:gd name="T75" fmla="*/ 154 h 1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64" h="154">
                <a:moveTo>
                  <a:pt x="2164" y="0"/>
                </a:moveTo>
                <a:lnTo>
                  <a:pt x="2164" y="0"/>
                </a:lnTo>
                <a:lnTo>
                  <a:pt x="2072" y="25"/>
                </a:lnTo>
                <a:lnTo>
                  <a:pt x="1983" y="50"/>
                </a:lnTo>
                <a:lnTo>
                  <a:pt x="1891" y="70"/>
                </a:lnTo>
                <a:lnTo>
                  <a:pt x="1802" y="87"/>
                </a:lnTo>
                <a:lnTo>
                  <a:pt x="1715" y="102"/>
                </a:lnTo>
                <a:lnTo>
                  <a:pt x="1628" y="117"/>
                </a:lnTo>
                <a:lnTo>
                  <a:pt x="1544" y="127"/>
                </a:lnTo>
                <a:lnTo>
                  <a:pt x="1459" y="137"/>
                </a:lnTo>
                <a:lnTo>
                  <a:pt x="1377" y="144"/>
                </a:lnTo>
                <a:lnTo>
                  <a:pt x="1298" y="149"/>
                </a:lnTo>
                <a:lnTo>
                  <a:pt x="1219" y="154"/>
                </a:lnTo>
                <a:lnTo>
                  <a:pt x="1142" y="154"/>
                </a:lnTo>
                <a:lnTo>
                  <a:pt x="990" y="154"/>
                </a:lnTo>
                <a:lnTo>
                  <a:pt x="846" y="149"/>
                </a:lnTo>
                <a:lnTo>
                  <a:pt x="712" y="139"/>
                </a:lnTo>
                <a:lnTo>
                  <a:pt x="583" y="124"/>
                </a:lnTo>
                <a:lnTo>
                  <a:pt x="464" y="107"/>
                </a:lnTo>
                <a:lnTo>
                  <a:pt x="353" y="89"/>
                </a:lnTo>
                <a:lnTo>
                  <a:pt x="251" y="67"/>
                </a:lnTo>
                <a:lnTo>
                  <a:pt x="157" y="47"/>
                </a:lnTo>
                <a:lnTo>
                  <a:pt x="75" y="25"/>
                </a:lnTo>
                <a:lnTo>
                  <a:pt x="0" y="5"/>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7" name="Freeform 8"/>
          <p:cNvSpPr>
            <a:spLocks noChangeAspect="1"/>
          </p:cNvSpPr>
          <p:nvPr/>
        </p:nvSpPr>
        <p:spPr bwMode="auto">
          <a:xfrm>
            <a:off x="5195888" y="3902075"/>
            <a:ext cx="3260725" cy="1309688"/>
          </a:xfrm>
          <a:custGeom>
            <a:avLst/>
            <a:gdLst>
              <a:gd name="T0" fmla="*/ 0 w 2161"/>
              <a:gd name="T1" fmla="*/ 2147483647 h 868"/>
              <a:gd name="T2" fmla="*/ 0 w 2161"/>
              <a:gd name="T3" fmla="*/ 2147483647 h 868"/>
              <a:gd name="T4" fmla="*/ 2147483647 w 2161"/>
              <a:gd name="T5" fmla="*/ 2147483647 h 868"/>
              <a:gd name="T6" fmla="*/ 2147483647 w 2161"/>
              <a:gd name="T7" fmla="*/ 2147483647 h 868"/>
              <a:gd name="T8" fmla="*/ 2147483647 w 2161"/>
              <a:gd name="T9" fmla="*/ 2147483647 h 868"/>
              <a:gd name="T10" fmla="*/ 2147483647 w 2161"/>
              <a:gd name="T11" fmla="*/ 2147483647 h 868"/>
              <a:gd name="T12" fmla="*/ 2147483647 w 2161"/>
              <a:gd name="T13" fmla="*/ 2147483647 h 868"/>
              <a:gd name="T14" fmla="*/ 2147483647 w 2161"/>
              <a:gd name="T15" fmla="*/ 2147483647 h 868"/>
              <a:gd name="T16" fmla="*/ 2147483647 w 2161"/>
              <a:gd name="T17" fmla="*/ 2147483647 h 868"/>
              <a:gd name="T18" fmla="*/ 2147483647 w 2161"/>
              <a:gd name="T19" fmla="*/ 2147483647 h 868"/>
              <a:gd name="T20" fmla="*/ 2147483647 w 2161"/>
              <a:gd name="T21" fmla="*/ 2147483647 h 868"/>
              <a:gd name="T22" fmla="*/ 2147483647 w 2161"/>
              <a:gd name="T23" fmla="*/ 2147483647 h 868"/>
              <a:gd name="T24" fmla="*/ 2147483647 w 2161"/>
              <a:gd name="T25" fmla="*/ 2147483647 h 868"/>
              <a:gd name="T26" fmla="*/ 2147483647 w 2161"/>
              <a:gd name="T27" fmla="*/ 2147483647 h 868"/>
              <a:gd name="T28" fmla="*/ 2147483647 w 2161"/>
              <a:gd name="T29" fmla="*/ 2147483647 h 868"/>
              <a:gd name="T30" fmla="*/ 2147483647 w 2161"/>
              <a:gd name="T31" fmla="*/ 2147483647 h 868"/>
              <a:gd name="T32" fmla="*/ 2147483647 w 2161"/>
              <a:gd name="T33" fmla="*/ 2147483647 h 868"/>
              <a:gd name="T34" fmla="*/ 2147483647 w 2161"/>
              <a:gd name="T35" fmla="*/ 2147483647 h 868"/>
              <a:gd name="T36" fmla="*/ 2147483647 w 2161"/>
              <a:gd name="T37" fmla="*/ 2147483647 h 868"/>
              <a:gd name="T38" fmla="*/ 2147483647 w 2161"/>
              <a:gd name="T39" fmla="*/ 2147483647 h 868"/>
              <a:gd name="T40" fmla="*/ 2147483647 w 2161"/>
              <a:gd name="T41" fmla="*/ 2147483647 h 868"/>
              <a:gd name="T42" fmla="*/ 2147483647 w 2161"/>
              <a:gd name="T43" fmla="*/ 2147483647 h 868"/>
              <a:gd name="T44" fmla="*/ 2147483647 w 2161"/>
              <a:gd name="T45" fmla="*/ 2147483647 h 868"/>
              <a:gd name="T46" fmla="*/ 2147483647 w 2161"/>
              <a:gd name="T47" fmla="*/ 2147483647 h 868"/>
              <a:gd name="T48" fmla="*/ 2147483647 w 2161"/>
              <a:gd name="T49" fmla="*/ 2147483647 h 868"/>
              <a:gd name="T50" fmla="*/ 2147483647 w 2161"/>
              <a:gd name="T51" fmla="*/ 2147483647 h 868"/>
              <a:gd name="T52" fmla="*/ 2147483647 w 2161"/>
              <a:gd name="T53" fmla="*/ 2147483647 h 868"/>
              <a:gd name="T54" fmla="*/ 2147483647 w 2161"/>
              <a:gd name="T55" fmla="*/ 2147483647 h 868"/>
              <a:gd name="T56" fmla="*/ 2147483647 w 2161"/>
              <a:gd name="T57" fmla="*/ 2147483647 h 868"/>
              <a:gd name="T58" fmla="*/ 2147483647 w 2161"/>
              <a:gd name="T59" fmla="*/ 2147483647 h 868"/>
              <a:gd name="T60" fmla="*/ 2147483647 w 2161"/>
              <a:gd name="T61" fmla="*/ 2147483647 h 868"/>
              <a:gd name="T62" fmla="*/ 2147483647 w 2161"/>
              <a:gd name="T63" fmla="*/ 0 h 8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61"/>
              <a:gd name="T97" fmla="*/ 0 h 868"/>
              <a:gd name="T98" fmla="*/ 2161 w 2161"/>
              <a:gd name="T99" fmla="*/ 868 h 8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61" h="868">
                <a:moveTo>
                  <a:pt x="0" y="687"/>
                </a:moveTo>
                <a:lnTo>
                  <a:pt x="0" y="687"/>
                </a:lnTo>
                <a:lnTo>
                  <a:pt x="75" y="725"/>
                </a:lnTo>
                <a:lnTo>
                  <a:pt x="159" y="762"/>
                </a:lnTo>
                <a:lnTo>
                  <a:pt x="204" y="779"/>
                </a:lnTo>
                <a:lnTo>
                  <a:pt x="253" y="797"/>
                </a:lnTo>
                <a:lnTo>
                  <a:pt x="303" y="811"/>
                </a:lnTo>
                <a:lnTo>
                  <a:pt x="355" y="826"/>
                </a:lnTo>
                <a:lnTo>
                  <a:pt x="410" y="839"/>
                </a:lnTo>
                <a:lnTo>
                  <a:pt x="467" y="851"/>
                </a:lnTo>
                <a:lnTo>
                  <a:pt x="524" y="859"/>
                </a:lnTo>
                <a:lnTo>
                  <a:pt x="586" y="866"/>
                </a:lnTo>
                <a:lnTo>
                  <a:pt x="648" y="868"/>
                </a:lnTo>
                <a:lnTo>
                  <a:pt x="712" y="868"/>
                </a:lnTo>
                <a:lnTo>
                  <a:pt x="779" y="864"/>
                </a:lnTo>
                <a:lnTo>
                  <a:pt x="849" y="859"/>
                </a:lnTo>
                <a:lnTo>
                  <a:pt x="918" y="846"/>
                </a:lnTo>
                <a:lnTo>
                  <a:pt x="990" y="831"/>
                </a:lnTo>
                <a:lnTo>
                  <a:pt x="1065" y="811"/>
                </a:lnTo>
                <a:lnTo>
                  <a:pt x="1139" y="787"/>
                </a:lnTo>
                <a:lnTo>
                  <a:pt x="1216" y="757"/>
                </a:lnTo>
                <a:lnTo>
                  <a:pt x="1295" y="720"/>
                </a:lnTo>
                <a:lnTo>
                  <a:pt x="1375" y="680"/>
                </a:lnTo>
                <a:lnTo>
                  <a:pt x="1457" y="630"/>
                </a:lnTo>
                <a:lnTo>
                  <a:pt x="1541" y="578"/>
                </a:lnTo>
                <a:lnTo>
                  <a:pt x="1625" y="516"/>
                </a:lnTo>
                <a:lnTo>
                  <a:pt x="1712" y="449"/>
                </a:lnTo>
                <a:lnTo>
                  <a:pt x="1799" y="375"/>
                </a:lnTo>
                <a:lnTo>
                  <a:pt x="1888" y="293"/>
                </a:lnTo>
                <a:lnTo>
                  <a:pt x="1978" y="203"/>
                </a:lnTo>
                <a:lnTo>
                  <a:pt x="2070" y="104"/>
                </a:lnTo>
                <a:lnTo>
                  <a:pt x="2161" y="0"/>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18" name="Freeform 9"/>
          <p:cNvSpPr>
            <a:spLocks noChangeAspect="1"/>
          </p:cNvSpPr>
          <p:nvPr/>
        </p:nvSpPr>
        <p:spPr bwMode="auto">
          <a:xfrm>
            <a:off x="5016500" y="3386138"/>
            <a:ext cx="3613150" cy="2560637"/>
          </a:xfrm>
          <a:custGeom>
            <a:avLst/>
            <a:gdLst>
              <a:gd name="T0" fmla="*/ 0 w 2394"/>
              <a:gd name="T1" fmla="*/ 0 h 1697"/>
              <a:gd name="T2" fmla="*/ 0 w 2394"/>
              <a:gd name="T3" fmla="*/ 2147483647 h 1697"/>
              <a:gd name="T4" fmla="*/ 2147483647 w 2394"/>
              <a:gd name="T5" fmla="*/ 2147483647 h 1697"/>
              <a:gd name="T6" fmla="*/ 0 60000 65536"/>
              <a:gd name="T7" fmla="*/ 0 60000 65536"/>
              <a:gd name="T8" fmla="*/ 0 60000 65536"/>
              <a:gd name="T9" fmla="*/ 0 w 2394"/>
              <a:gd name="T10" fmla="*/ 0 h 1697"/>
              <a:gd name="T11" fmla="*/ 2394 w 2394"/>
              <a:gd name="T12" fmla="*/ 1697 h 1697"/>
            </a:gdLst>
            <a:ahLst/>
            <a:cxnLst>
              <a:cxn ang="T6">
                <a:pos x="T0" y="T1"/>
              </a:cxn>
              <a:cxn ang="T7">
                <a:pos x="T2" y="T3"/>
              </a:cxn>
              <a:cxn ang="T8">
                <a:pos x="T4" y="T5"/>
              </a:cxn>
            </a:cxnLst>
            <a:rect l="T9" t="T10" r="T11" b="T12"/>
            <a:pathLst>
              <a:path w="2394" h="1697">
                <a:moveTo>
                  <a:pt x="0" y="0"/>
                </a:moveTo>
                <a:lnTo>
                  <a:pt x="0" y="1697"/>
                </a:lnTo>
                <a:lnTo>
                  <a:pt x="2394" y="1697"/>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3" name="Rectangle 32"/>
          <p:cNvSpPr>
            <a:spLocks noChangeAspect="1" noChangeArrowheads="1"/>
          </p:cNvSpPr>
          <p:nvPr/>
        </p:nvSpPr>
        <p:spPr bwMode="auto">
          <a:xfrm>
            <a:off x="5008563" y="2849563"/>
            <a:ext cx="52387" cy="19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17424" name="Freeform 33"/>
          <p:cNvSpPr>
            <a:spLocks noChangeAspect="1"/>
          </p:cNvSpPr>
          <p:nvPr/>
        </p:nvSpPr>
        <p:spPr bwMode="auto">
          <a:xfrm>
            <a:off x="5094288" y="1022350"/>
            <a:ext cx="3378200" cy="1782763"/>
          </a:xfrm>
          <a:custGeom>
            <a:avLst/>
            <a:gdLst>
              <a:gd name="T0" fmla="*/ 2147483647 w 2238"/>
              <a:gd name="T1" fmla="*/ 0 h 1181"/>
              <a:gd name="T2" fmla="*/ 2147483647 w 2238"/>
              <a:gd name="T3" fmla="*/ 0 h 1181"/>
              <a:gd name="T4" fmla="*/ 2147483647 w 2238"/>
              <a:gd name="T5" fmla="*/ 2147483647 h 1181"/>
              <a:gd name="T6" fmla="*/ 2147483647 w 2238"/>
              <a:gd name="T7" fmla="*/ 2147483647 h 1181"/>
              <a:gd name="T8" fmla="*/ 2147483647 w 2238"/>
              <a:gd name="T9" fmla="*/ 2147483647 h 1181"/>
              <a:gd name="T10" fmla="*/ 2147483647 w 2238"/>
              <a:gd name="T11" fmla="*/ 2147483647 h 1181"/>
              <a:gd name="T12" fmla="*/ 2147483647 w 2238"/>
              <a:gd name="T13" fmla="*/ 2147483647 h 1181"/>
              <a:gd name="T14" fmla="*/ 2147483647 w 2238"/>
              <a:gd name="T15" fmla="*/ 2147483647 h 1181"/>
              <a:gd name="T16" fmla="*/ 2147483647 w 2238"/>
              <a:gd name="T17" fmla="*/ 2147483647 h 1181"/>
              <a:gd name="T18" fmla="*/ 2147483647 w 2238"/>
              <a:gd name="T19" fmla="*/ 2147483647 h 1181"/>
              <a:gd name="T20" fmla="*/ 2147483647 w 2238"/>
              <a:gd name="T21" fmla="*/ 2147483647 h 1181"/>
              <a:gd name="T22" fmla="*/ 2147483647 w 2238"/>
              <a:gd name="T23" fmla="*/ 2147483647 h 1181"/>
              <a:gd name="T24" fmla="*/ 2147483647 w 2238"/>
              <a:gd name="T25" fmla="*/ 2147483647 h 1181"/>
              <a:gd name="T26" fmla="*/ 2147483647 w 2238"/>
              <a:gd name="T27" fmla="*/ 2147483647 h 1181"/>
              <a:gd name="T28" fmla="*/ 2147483647 w 2238"/>
              <a:gd name="T29" fmla="*/ 2147483647 h 1181"/>
              <a:gd name="T30" fmla="*/ 2147483647 w 2238"/>
              <a:gd name="T31" fmla="*/ 2147483647 h 1181"/>
              <a:gd name="T32" fmla="*/ 2147483647 w 2238"/>
              <a:gd name="T33" fmla="*/ 2147483647 h 1181"/>
              <a:gd name="T34" fmla="*/ 2147483647 w 2238"/>
              <a:gd name="T35" fmla="*/ 2147483647 h 1181"/>
              <a:gd name="T36" fmla="*/ 2147483647 w 2238"/>
              <a:gd name="T37" fmla="*/ 2147483647 h 1181"/>
              <a:gd name="T38" fmla="*/ 2147483647 w 2238"/>
              <a:gd name="T39" fmla="*/ 2147483647 h 1181"/>
              <a:gd name="T40" fmla="*/ 2147483647 w 2238"/>
              <a:gd name="T41" fmla="*/ 2147483647 h 1181"/>
              <a:gd name="T42" fmla="*/ 2147483647 w 2238"/>
              <a:gd name="T43" fmla="*/ 2147483647 h 1181"/>
              <a:gd name="T44" fmla="*/ 2147483647 w 2238"/>
              <a:gd name="T45" fmla="*/ 2147483647 h 1181"/>
              <a:gd name="T46" fmla="*/ 2147483647 w 2238"/>
              <a:gd name="T47" fmla="*/ 2147483647 h 1181"/>
              <a:gd name="T48" fmla="*/ 0 w 2238"/>
              <a:gd name="T49" fmla="*/ 2147483647 h 11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38"/>
              <a:gd name="T76" fmla="*/ 0 h 1181"/>
              <a:gd name="T77" fmla="*/ 2238 w 2238"/>
              <a:gd name="T78" fmla="*/ 1181 h 118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38" h="1181">
                <a:moveTo>
                  <a:pt x="2238" y="0"/>
                </a:moveTo>
                <a:lnTo>
                  <a:pt x="2238" y="0"/>
                </a:lnTo>
                <a:lnTo>
                  <a:pt x="2169" y="67"/>
                </a:lnTo>
                <a:lnTo>
                  <a:pt x="2099" y="134"/>
                </a:lnTo>
                <a:lnTo>
                  <a:pt x="2032" y="193"/>
                </a:lnTo>
                <a:lnTo>
                  <a:pt x="1963" y="251"/>
                </a:lnTo>
                <a:lnTo>
                  <a:pt x="1893" y="305"/>
                </a:lnTo>
                <a:lnTo>
                  <a:pt x="1824" y="357"/>
                </a:lnTo>
                <a:lnTo>
                  <a:pt x="1754" y="404"/>
                </a:lnTo>
                <a:lnTo>
                  <a:pt x="1685" y="449"/>
                </a:lnTo>
                <a:lnTo>
                  <a:pt x="1616" y="491"/>
                </a:lnTo>
                <a:lnTo>
                  <a:pt x="1546" y="531"/>
                </a:lnTo>
                <a:lnTo>
                  <a:pt x="1477" y="568"/>
                </a:lnTo>
                <a:lnTo>
                  <a:pt x="1407" y="603"/>
                </a:lnTo>
                <a:lnTo>
                  <a:pt x="1338" y="635"/>
                </a:lnTo>
                <a:lnTo>
                  <a:pt x="1268" y="667"/>
                </a:lnTo>
                <a:lnTo>
                  <a:pt x="1129" y="727"/>
                </a:lnTo>
                <a:lnTo>
                  <a:pt x="988" y="782"/>
                </a:lnTo>
                <a:lnTo>
                  <a:pt x="849" y="834"/>
                </a:lnTo>
                <a:lnTo>
                  <a:pt x="566" y="938"/>
                </a:lnTo>
                <a:lnTo>
                  <a:pt x="427" y="990"/>
                </a:lnTo>
                <a:lnTo>
                  <a:pt x="286" y="1049"/>
                </a:lnTo>
                <a:lnTo>
                  <a:pt x="142" y="1112"/>
                </a:lnTo>
                <a:lnTo>
                  <a:pt x="72" y="1146"/>
                </a:lnTo>
                <a:lnTo>
                  <a:pt x="0" y="1181"/>
                </a:lnTo>
              </a:path>
            </a:pathLst>
          </a:custGeom>
          <a:noFill/>
          <a:ln w="1905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429" name="Line 38"/>
          <p:cNvSpPr>
            <a:spLocks noChangeAspect="1" noChangeShapeType="1"/>
          </p:cNvSpPr>
          <p:nvPr/>
        </p:nvSpPr>
        <p:spPr bwMode="auto">
          <a:xfrm>
            <a:off x="7410450" y="59547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0" name="Line 39"/>
          <p:cNvSpPr>
            <a:spLocks noChangeAspect="1" noChangeShapeType="1"/>
          </p:cNvSpPr>
          <p:nvPr/>
        </p:nvSpPr>
        <p:spPr bwMode="auto">
          <a:xfrm>
            <a:off x="7410450" y="59102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1" name="Line 40"/>
          <p:cNvSpPr>
            <a:spLocks noChangeAspect="1" noChangeShapeType="1"/>
          </p:cNvSpPr>
          <p:nvPr/>
        </p:nvSpPr>
        <p:spPr bwMode="auto">
          <a:xfrm>
            <a:off x="7410450" y="586422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2" name="Line 41"/>
          <p:cNvSpPr>
            <a:spLocks noChangeAspect="1" noChangeShapeType="1"/>
          </p:cNvSpPr>
          <p:nvPr/>
        </p:nvSpPr>
        <p:spPr bwMode="auto">
          <a:xfrm>
            <a:off x="7410450" y="58197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3" name="Line 42"/>
          <p:cNvSpPr>
            <a:spLocks noChangeAspect="1" noChangeShapeType="1"/>
          </p:cNvSpPr>
          <p:nvPr/>
        </p:nvSpPr>
        <p:spPr bwMode="auto">
          <a:xfrm>
            <a:off x="7410450" y="577532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4" name="Line 43"/>
          <p:cNvSpPr>
            <a:spLocks noChangeAspect="1" noChangeShapeType="1"/>
          </p:cNvSpPr>
          <p:nvPr/>
        </p:nvSpPr>
        <p:spPr bwMode="auto">
          <a:xfrm>
            <a:off x="7410450" y="5729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5" name="Line 44"/>
          <p:cNvSpPr>
            <a:spLocks noChangeAspect="1" noChangeShapeType="1"/>
          </p:cNvSpPr>
          <p:nvPr/>
        </p:nvSpPr>
        <p:spPr bwMode="auto">
          <a:xfrm>
            <a:off x="7410450" y="568483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6" name="Line 45"/>
          <p:cNvSpPr>
            <a:spLocks noChangeAspect="1" noChangeShapeType="1"/>
          </p:cNvSpPr>
          <p:nvPr/>
        </p:nvSpPr>
        <p:spPr bwMode="auto">
          <a:xfrm>
            <a:off x="7410450" y="563880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7" name="Line 46"/>
          <p:cNvSpPr>
            <a:spLocks noChangeAspect="1" noChangeShapeType="1"/>
          </p:cNvSpPr>
          <p:nvPr/>
        </p:nvSpPr>
        <p:spPr bwMode="auto">
          <a:xfrm>
            <a:off x="7410450" y="559593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8" name="Line 47"/>
          <p:cNvSpPr>
            <a:spLocks noChangeAspect="1" noChangeShapeType="1"/>
          </p:cNvSpPr>
          <p:nvPr/>
        </p:nvSpPr>
        <p:spPr bwMode="auto">
          <a:xfrm>
            <a:off x="7410450" y="554990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39" name="Line 48"/>
          <p:cNvSpPr>
            <a:spLocks noChangeAspect="1" noChangeShapeType="1"/>
          </p:cNvSpPr>
          <p:nvPr/>
        </p:nvSpPr>
        <p:spPr bwMode="auto">
          <a:xfrm>
            <a:off x="7410450" y="550545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0" name="Line 49"/>
          <p:cNvSpPr>
            <a:spLocks noChangeAspect="1" noChangeShapeType="1"/>
          </p:cNvSpPr>
          <p:nvPr/>
        </p:nvSpPr>
        <p:spPr bwMode="auto">
          <a:xfrm>
            <a:off x="7410450" y="54594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1" name="Line 50"/>
          <p:cNvSpPr>
            <a:spLocks noChangeAspect="1" noChangeShapeType="1"/>
          </p:cNvSpPr>
          <p:nvPr/>
        </p:nvSpPr>
        <p:spPr bwMode="auto">
          <a:xfrm>
            <a:off x="7410450" y="54149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2" name="Line 51"/>
          <p:cNvSpPr>
            <a:spLocks noChangeAspect="1" noChangeShapeType="1"/>
          </p:cNvSpPr>
          <p:nvPr/>
        </p:nvSpPr>
        <p:spPr bwMode="auto">
          <a:xfrm>
            <a:off x="7410450" y="53705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3" name="Line 52"/>
          <p:cNvSpPr>
            <a:spLocks noChangeAspect="1" noChangeShapeType="1"/>
          </p:cNvSpPr>
          <p:nvPr/>
        </p:nvSpPr>
        <p:spPr bwMode="auto">
          <a:xfrm>
            <a:off x="7410450" y="53260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4" name="Line 53"/>
          <p:cNvSpPr>
            <a:spLocks noChangeAspect="1" noChangeShapeType="1"/>
          </p:cNvSpPr>
          <p:nvPr/>
        </p:nvSpPr>
        <p:spPr bwMode="auto">
          <a:xfrm>
            <a:off x="7410450" y="528002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5" name="Line 54"/>
          <p:cNvSpPr>
            <a:spLocks noChangeAspect="1" noChangeShapeType="1"/>
          </p:cNvSpPr>
          <p:nvPr/>
        </p:nvSpPr>
        <p:spPr bwMode="auto">
          <a:xfrm>
            <a:off x="7410450" y="52355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6" name="Line 55"/>
          <p:cNvSpPr>
            <a:spLocks noChangeAspect="1" noChangeShapeType="1"/>
          </p:cNvSpPr>
          <p:nvPr/>
        </p:nvSpPr>
        <p:spPr bwMode="auto">
          <a:xfrm>
            <a:off x="7410450" y="519112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7" name="Line 56"/>
          <p:cNvSpPr>
            <a:spLocks noChangeAspect="1" noChangeShapeType="1"/>
          </p:cNvSpPr>
          <p:nvPr/>
        </p:nvSpPr>
        <p:spPr bwMode="auto">
          <a:xfrm>
            <a:off x="7410450" y="51450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8" name="Line 57"/>
          <p:cNvSpPr>
            <a:spLocks noChangeAspect="1" noChangeShapeType="1"/>
          </p:cNvSpPr>
          <p:nvPr/>
        </p:nvSpPr>
        <p:spPr bwMode="auto">
          <a:xfrm>
            <a:off x="7410450" y="510063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49" name="Line 58"/>
          <p:cNvSpPr>
            <a:spLocks noChangeAspect="1" noChangeShapeType="1"/>
          </p:cNvSpPr>
          <p:nvPr/>
        </p:nvSpPr>
        <p:spPr bwMode="auto">
          <a:xfrm>
            <a:off x="7410450" y="505460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0" name="Line 59"/>
          <p:cNvSpPr>
            <a:spLocks noChangeAspect="1" noChangeShapeType="1"/>
          </p:cNvSpPr>
          <p:nvPr/>
        </p:nvSpPr>
        <p:spPr bwMode="auto">
          <a:xfrm>
            <a:off x="7410450" y="501015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1" name="Line 60"/>
          <p:cNvSpPr>
            <a:spLocks noChangeAspect="1" noChangeShapeType="1"/>
          </p:cNvSpPr>
          <p:nvPr/>
        </p:nvSpPr>
        <p:spPr bwMode="auto">
          <a:xfrm>
            <a:off x="7410450" y="496570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6" name="Line 65"/>
          <p:cNvSpPr>
            <a:spLocks noChangeAspect="1" noChangeShapeType="1"/>
          </p:cNvSpPr>
          <p:nvPr/>
        </p:nvSpPr>
        <p:spPr bwMode="auto">
          <a:xfrm>
            <a:off x="7410450" y="4741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7" name="Line 66"/>
          <p:cNvSpPr>
            <a:spLocks noChangeAspect="1" noChangeShapeType="1"/>
          </p:cNvSpPr>
          <p:nvPr/>
        </p:nvSpPr>
        <p:spPr bwMode="auto">
          <a:xfrm>
            <a:off x="7410450" y="469582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8" name="Line 67"/>
          <p:cNvSpPr>
            <a:spLocks noChangeAspect="1" noChangeShapeType="1"/>
          </p:cNvSpPr>
          <p:nvPr/>
        </p:nvSpPr>
        <p:spPr bwMode="auto">
          <a:xfrm>
            <a:off x="7410450" y="465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9" name="Line 68"/>
          <p:cNvSpPr>
            <a:spLocks noChangeAspect="1" noChangeShapeType="1"/>
          </p:cNvSpPr>
          <p:nvPr/>
        </p:nvSpPr>
        <p:spPr bwMode="auto">
          <a:xfrm>
            <a:off x="7410450" y="460533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0" name="Line 69"/>
          <p:cNvSpPr>
            <a:spLocks noChangeAspect="1" noChangeShapeType="1"/>
          </p:cNvSpPr>
          <p:nvPr/>
        </p:nvSpPr>
        <p:spPr bwMode="auto">
          <a:xfrm>
            <a:off x="7410450" y="45624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1" name="Line 70"/>
          <p:cNvSpPr>
            <a:spLocks noChangeAspect="1" noChangeShapeType="1"/>
          </p:cNvSpPr>
          <p:nvPr/>
        </p:nvSpPr>
        <p:spPr bwMode="auto">
          <a:xfrm>
            <a:off x="7410450" y="451643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2" name="Line 71"/>
          <p:cNvSpPr>
            <a:spLocks noChangeAspect="1" noChangeShapeType="1"/>
          </p:cNvSpPr>
          <p:nvPr/>
        </p:nvSpPr>
        <p:spPr bwMode="auto">
          <a:xfrm>
            <a:off x="7410450" y="447040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3" name="Line 72"/>
          <p:cNvSpPr>
            <a:spLocks noChangeAspect="1" noChangeShapeType="1"/>
          </p:cNvSpPr>
          <p:nvPr/>
        </p:nvSpPr>
        <p:spPr bwMode="auto">
          <a:xfrm>
            <a:off x="7410450" y="442595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4" name="Line 73"/>
          <p:cNvSpPr>
            <a:spLocks noChangeAspect="1" noChangeShapeType="1"/>
          </p:cNvSpPr>
          <p:nvPr/>
        </p:nvSpPr>
        <p:spPr bwMode="auto">
          <a:xfrm>
            <a:off x="7410450" y="438150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5" name="Line 74"/>
          <p:cNvSpPr>
            <a:spLocks noChangeAspect="1" noChangeShapeType="1"/>
          </p:cNvSpPr>
          <p:nvPr/>
        </p:nvSpPr>
        <p:spPr bwMode="auto">
          <a:xfrm>
            <a:off x="7410450" y="433705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6" name="Line 75"/>
          <p:cNvSpPr>
            <a:spLocks noChangeAspect="1" noChangeShapeType="1"/>
          </p:cNvSpPr>
          <p:nvPr/>
        </p:nvSpPr>
        <p:spPr bwMode="auto">
          <a:xfrm>
            <a:off x="7410450" y="42910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7" name="Line 76"/>
          <p:cNvSpPr>
            <a:spLocks noChangeAspect="1" noChangeShapeType="1"/>
          </p:cNvSpPr>
          <p:nvPr/>
        </p:nvSpPr>
        <p:spPr bwMode="auto">
          <a:xfrm>
            <a:off x="7410450" y="42465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8" name="Line 77"/>
          <p:cNvSpPr>
            <a:spLocks noChangeAspect="1" noChangeShapeType="1"/>
          </p:cNvSpPr>
          <p:nvPr/>
        </p:nvSpPr>
        <p:spPr bwMode="auto">
          <a:xfrm>
            <a:off x="7410450" y="42021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69" name="Line 78"/>
          <p:cNvSpPr>
            <a:spLocks noChangeAspect="1" noChangeShapeType="1"/>
          </p:cNvSpPr>
          <p:nvPr/>
        </p:nvSpPr>
        <p:spPr bwMode="auto">
          <a:xfrm>
            <a:off x="7410450" y="41576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0" name="Line 79"/>
          <p:cNvSpPr>
            <a:spLocks noChangeAspect="1" noChangeShapeType="1"/>
          </p:cNvSpPr>
          <p:nvPr/>
        </p:nvSpPr>
        <p:spPr bwMode="auto">
          <a:xfrm>
            <a:off x="7410450" y="411162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1" name="Line 80"/>
          <p:cNvSpPr>
            <a:spLocks noChangeAspect="1" noChangeShapeType="1"/>
          </p:cNvSpPr>
          <p:nvPr/>
        </p:nvSpPr>
        <p:spPr bwMode="auto">
          <a:xfrm>
            <a:off x="7410450" y="40671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2" name="Line 81"/>
          <p:cNvSpPr>
            <a:spLocks noChangeAspect="1" noChangeShapeType="1"/>
          </p:cNvSpPr>
          <p:nvPr/>
        </p:nvSpPr>
        <p:spPr bwMode="auto">
          <a:xfrm>
            <a:off x="7410450" y="402113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3" name="Line 82"/>
          <p:cNvSpPr>
            <a:spLocks noChangeAspect="1" noChangeShapeType="1"/>
          </p:cNvSpPr>
          <p:nvPr/>
        </p:nvSpPr>
        <p:spPr bwMode="auto">
          <a:xfrm>
            <a:off x="7410450" y="39782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4" name="Line 83"/>
          <p:cNvSpPr>
            <a:spLocks noChangeAspect="1" noChangeShapeType="1"/>
          </p:cNvSpPr>
          <p:nvPr/>
        </p:nvSpPr>
        <p:spPr bwMode="auto">
          <a:xfrm>
            <a:off x="7410450" y="393223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5" name="Line 84"/>
          <p:cNvSpPr>
            <a:spLocks noChangeAspect="1" noChangeShapeType="1"/>
          </p:cNvSpPr>
          <p:nvPr/>
        </p:nvSpPr>
        <p:spPr bwMode="auto">
          <a:xfrm>
            <a:off x="7410450" y="38877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6" name="Line 85"/>
          <p:cNvSpPr>
            <a:spLocks noChangeAspect="1" noChangeShapeType="1"/>
          </p:cNvSpPr>
          <p:nvPr/>
        </p:nvSpPr>
        <p:spPr bwMode="auto">
          <a:xfrm>
            <a:off x="7410450" y="384175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7" name="Line 86"/>
          <p:cNvSpPr>
            <a:spLocks noChangeAspect="1" noChangeShapeType="1"/>
          </p:cNvSpPr>
          <p:nvPr/>
        </p:nvSpPr>
        <p:spPr bwMode="auto">
          <a:xfrm>
            <a:off x="7410450" y="379730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8" name="Line 87"/>
          <p:cNvSpPr>
            <a:spLocks noChangeAspect="1" noChangeShapeType="1"/>
          </p:cNvSpPr>
          <p:nvPr/>
        </p:nvSpPr>
        <p:spPr bwMode="auto">
          <a:xfrm>
            <a:off x="7410450" y="375285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79" name="Line 88"/>
          <p:cNvSpPr>
            <a:spLocks noChangeAspect="1" noChangeShapeType="1"/>
          </p:cNvSpPr>
          <p:nvPr/>
        </p:nvSpPr>
        <p:spPr bwMode="auto">
          <a:xfrm>
            <a:off x="7410450" y="37068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0" name="Line 89"/>
          <p:cNvSpPr>
            <a:spLocks noChangeAspect="1" noChangeShapeType="1"/>
          </p:cNvSpPr>
          <p:nvPr/>
        </p:nvSpPr>
        <p:spPr bwMode="auto">
          <a:xfrm>
            <a:off x="7410450" y="36623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1" name="Line 90"/>
          <p:cNvSpPr>
            <a:spLocks noChangeAspect="1" noChangeShapeType="1"/>
          </p:cNvSpPr>
          <p:nvPr/>
        </p:nvSpPr>
        <p:spPr bwMode="auto">
          <a:xfrm>
            <a:off x="7410450" y="361632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2" name="Line 91"/>
          <p:cNvSpPr>
            <a:spLocks noChangeAspect="1" noChangeShapeType="1"/>
          </p:cNvSpPr>
          <p:nvPr/>
        </p:nvSpPr>
        <p:spPr bwMode="auto">
          <a:xfrm>
            <a:off x="7410450" y="35734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3" name="Line 92"/>
          <p:cNvSpPr>
            <a:spLocks noChangeAspect="1" noChangeShapeType="1"/>
          </p:cNvSpPr>
          <p:nvPr/>
        </p:nvSpPr>
        <p:spPr bwMode="auto">
          <a:xfrm>
            <a:off x="7410450" y="352742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4" name="Line 93"/>
          <p:cNvSpPr>
            <a:spLocks noChangeAspect="1" noChangeShapeType="1"/>
          </p:cNvSpPr>
          <p:nvPr/>
        </p:nvSpPr>
        <p:spPr bwMode="auto">
          <a:xfrm>
            <a:off x="7410450" y="34829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5" name="Line 94"/>
          <p:cNvSpPr>
            <a:spLocks noChangeAspect="1" noChangeShapeType="1"/>
          </p:cNvSpPr>
          <p:nvPr/>
        </p:nvSpPr>
        <p:spPr bwMode="auto">
          <a:xfrm>
            <a:off x="7410450" y="343693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6" name="Line 95"/>
          <p:cNvSpPr>
            <a:spLocks noChangeAspect="1" noChangeShapeType="1"/>
          </p:cNvSpPr>
          <p:nvPr/>
        </p:nvSpPr>
        <p:spPr bwMode="auto">
          <a:xfrm>
            <a:off x="7410450" y="33940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7" name="Line 96"/>
          <p:cNvSpPr>
            <a:spLocks noChangeAspect="1" noChangeShapeType="1"/>
          </p:cNvSpPr>
          <p:nvPr/>
        </p:nvSpPr>
        <p:spPr bwMode="auto">
          <a:xfrm>
            <a:off x="7410450" y="334803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8" name="Line 97"/>
          <p:cNvSpPr>
            <a:spLocks noChangeAspect="1" noChangeShapeType="1"/>
          </p:cNvSpPr>
          <p:nvPr/>
        </p:nvSpPr>
        <p:spPr bwMode="auto">
          <a:xfrm>
            <a:off x="7410450" y="33035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89" name="Line 98"/>
          <p:cNvSpPr>
            <a:spLocks noChangeAspect="1" noChangeShapeType="1"/>
          </p:cNvSpPr>
          <p:nvPr/>
        </p:nvSpPr>
        <p:spPr bwMode="auto">
          <a:xfrm>
            <a:off x="7410450" y="325755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0" name="Line 99"/>
          <p:cNvSpPr>
            <a:spLocks noChangeAspect="1" noChangeShapeType="1"/>
          </p:cNvSpPr>
          <p:nvPr/>
        </p:nvSpPr>
        <p:spPr bwMode="auto">
          <a:xfrm>
            <a:off x="7410450" y="321310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1" name="Line 100"/>
          <p:cNvSpPr>
            <a:spLocks noChangeAspect="1" noChangeShapeType="1"/>
          </p:cNvSpPr>
          <p:nvPr/>
        </p:nvSpPr>
        <p:spPr bwMode="auto">
          <a:xfrm>
            <a:off x="7410450" y="316865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2" name="Line 101"/>
          <p:cNvSpPr>
            <a:spLocks noChangeAspect="1" noChangeShapeType="1"/>
          </p:cNvSpPr>
          <p:nvPr/>
        </p:nvSpPr>
        <p:spPr bwMode="auto">
          <a:xfrm>
            <a:off x="7410450" y="31226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3" name="Line 102"/>
          <p:cNvSpPr>
            <a:spLocks noChangeAspect="1" noChangeShapeType="1"/>
          </p:cNvSpPr>
          <p:nvPr/>
        </p:nvSpPr>
        <p:spPr bwMode="auto">
          <a:xfrm>
            <a:off x="7410450" y="30781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4" name="Line 103"/>
          <p:cNvSpPr>
            <a:spLocks noChangeAspect="1" noChangeShapeType="1"/>
          </p:cNvSpPr>
          <p:nvPr/>
        </p:nvSpPr>
        <p:spPr bwMode="auto">
          <a:xfrm>
            <a:off x="7410450" y="303212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5" name="Line 104"/>
          <p:cNvSpPr>
            <a:spLocks noChangeAspect="1" noChangeShapeType="1"/>
          </p:cNvSpPr>
          <p:nvPr/>
        </p:nvSpPr>
        <p:spPr bwMode="auto">
          <a:xfrm>
            <a:off x="7410450" y="29892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6" name="Line 105"/>
          <p:cNvSpPr>
            <a:spLocks noChangeAspect="1" noChangeShapeType="1"/>
          </p:cNvSpPr>
          <p:nvPr/>
        </p:nvSpPr>
        <p:spPr bwMode="auto">
          <a:xfrm>
            <a:off x="7410450" y="294322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7" name="Line 106"/>
          <p:cNvSpPr>
            <a:spLocks noChangeAspect="1" noChangeShapeType="1"/>
          </p:cNvSpPr>
          <p:nvPr/>
        </p:nvSpPr>
        <p:spPr bwMode="auto">
          <a:xfrm>
            <a:off x="7410450" y="28987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8" name="Line 107"/>
          <p:cNvSpPr>
            <a:spLocks noChangeAspect="1" noChangeShapeType="1"/>
          </p:cNvSpPr>
          <p:nvPr/>
        </p:nvSpPr>
        <p:spPr bwMode="auto">
          <a:xfrm>
            <a:off x="7410450" y="285273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99" name="Line 108"/>
          <p:cNvSpPr>
            <a:spLocks noChangeAspect="1" noChangeShapeType="1"/>
          </p:cNvSpPr>
          <p:nvPr/>
        </p:nvSpPr>
        <p:spPr bwMode="auto">
          <a:xfrm>
            <a:off x="7410450" y="280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0" name="Line 109"/>
          <p:cNvSpPr>
            <a:spLocks noChangeAspect="1" noChangeShapeType="1"/>
          </p:cNvSpPr>
          <p:nvPr/>
        </p:nvSpPr>
        <p:spPr bwMode="auto">
          <a:xfrm>
            <a:off x="7410450" y="276383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1" name="Line 110"/>
          <p:cNvSpPr>
            <a:spLocks noChangeAspect="1" noChangeShapeType="1"/>
          </p:cNvSpPr>
          <p:nvPr/>
        </p:nvSpPr>
        <p:spPr bwMode="auto">
          <a:xfrm>
            <a:off x="7410450" y="27193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2" name="Line 111"/>
          <p:cNvSpPr>
            <a:spLocks noChangeAspect="1" noChangeShapeType="1"/>
          </p:cNvSpPr>
          <p:nvPr/>
        </p:nvSpPr>
        <p:spPr bwMode="auto">
          <a:xfrm>
            <a:off x="7410450" y="267335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3" name="Line 112"/>
          <p:cNvSpPr>
            <a:spLocks noChangeAspect="1" noChangeShapeType="1"/>
          </p:cNvSpPr>
          <p:nvPr/>
        </p:nvSpPr>
        <p:spPr bwMode="auto">
          <a:xfrm>
            <a:off x="7410450" y="262890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4" name="Line 113"/>
          <p:cNvSpPr>
            <a:spLocks noChangeAspect="1" noChangeShapeType="1"/>
          </p:cNvSpPr>
          <p:nvPr/>
        </p:nvSpPr>
        <p:spPr bwMode="auto">
          <a:xfrm>
            <a:off x="7410450" y="258445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5" name="Line 114"/>
          <p:cNvSpPr>
            <a:spLocks noChangeAspect="1" noChangeShapeType="1"/>
          </p:cNvSpPr>
          <p:nvPr/>
        </p:nvSpPr>
        <p:spPr bwMode="auto">
          <a:xfrm>
            <a:off x="7410450" y="25384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6" name="Line 115"/>
          <p:cNvSpPr>
            <a:spLocks noChangeAspect="1" noChangeShapeType="1"/>
          </p:cNvSpPr>
          <p:nvPr/>
        </p:nvSpPr>
        <p:spPr bwMode="auto">
          <a:xfrm>
            <a:off x="7410450" y="24939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7" name="Line 116"/>
          <p:cNvSpPr>
            <a:spLocks noChangeAspect="1" noChangeShapeType="1"/>
          </p:cNvSpPr>
          <p:nvPr/>
        </p:nvSpPr>
        <p:spPr bwMode="auto">
          <a:xfrm>
            <a:off x="7410450" y="244792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8" name="Line 117"/>
          <p:cNvSpPr>
            <a:spLocks noChangeAspect="1" noChangeShapeType="1"/>
          </p:cNvSpPr>
          <p:nvPr/>
        </p:nvSpPr>
        <p:spPr bwMode="auto">
          <a:xfrm>
            <a:off x="7410450" y="24050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09" name="Line 118"/>
          <p:cNvSpPr>
            <a:spLocks noChangeAspect="1" noChangeShapeType="1"/>
          </p:cNvSpPr>
          <p:nvPr/>
        </p:nvSpPr>
        <p:spPr bwMode="auto">
          <a:xfrm>
            <a:off x="7410450" y="235902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0" name="Line 119"/>
          <p:cNvSpPr>
            <a:spLocks noChangeAspect="1" noChangeShapeType="1"/>
          </p:cNvSpPr>
          <p:nvPr/>
        </p:nvSpPr>
        <p:spPr bwMode="auto">
          <a:xfrm>
            <a:off x="7410450" y="23145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1" name="Line 120"/>
          <p:cNvSpPr>
            <a:spLocks noChangeAspect="1" noChangeShapeType="1"/>
          </p:cNvSpPr>
          <p:nvPr/>
        </p:nvSpPr>
        <p:spPr bwMode="auto">
          <a:xfrm>
            <a:off x="7410450" y="226853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2" name="Line 121"/>
          <p:cNvSpPr>
            <a:spLocks noChangeAspect="1" noChangeShapeType="1"/>
          </p:cNvSpPr>
          <p:nvPr/>
        </p:nvSpPr>
        <p:spPr bwMode="auto">
          <a:xfrm>
            <a:off x="7410450" y="22240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3" name="Line 122"/>
          <p:cNvSpPr>
            <a:spLocks noChangeAspect="1" noChangeShapeType="1"/>
          </p:cNvSpPr>
          <p:nvPr/>
        </p:nvSpPr>
        <p:spPr bwMode="auto">
          <a:xfrm>
            <a:off x="7410450" y="217963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4" name="Line 123"/>
          <p:cNvSpPr>
            <a:spLocks noChangeAspect="1" noChangeShapeType="1"/>
          </p:cNvSpPr>
          <p:nvPr/>
        </p:nvSpPr>
        <p:spPr bwMode="auto">
          <a:xfrm>
            <a:off x="7410450" y="21351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5" name="Line 124"/>
          <p:cNvSpPr>
            <a:spLocks noChangeAspect="1" noChangeShapeType="1"/>
          </p:cNvSpPr>
          <p:nvPr/>
        </p:nvSpPr>
        <p:spPr bwMode="auto">
          <a:xfrm>
            <a:off x="7410450" y="208915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6" name="Line 125"/>
          <p:cNvSpPr>
            <a:spLocks noChangeAspect="1" noChangeShapeType="1"/>
          </p:cNvSpPr>
          <p:nvPr/>
        </p:nvSpPr>
        <p:spPr bwMode="auto">
          <a:xfrm>
            <a:off x="7410450" y="204470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7" name="Line 126"/>
          <p:cNvSpPr>
            <a:spLocks noChangeAspect="1" noChangeShapeType="1"/>
          </p:cNvSpPr>
          <p:nvPr/>
        </p:nvSpPr>
        <p:spPr bwMode="auto">
          <a:xfrm>
            <a:off x="7410450" y="200025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8" name="Line 127"/>
          <p:cNvSpPr>
            <a:spLocks noChangeAspect="1" noChangeShapeType="1"/>
          </p:cNvSpPr>
          <p:nvPr/>
        </p:nvSpPr>
        <p:spPr bwMode="auto">
          <a:xfrm>
            <a:off x="7410450" y="195580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19" name="Line 128"/>
          <p:cNvSpPr>
            <a:spLocks noChangeAspect="1" noChangeShapeType="1"/>
          </p:cNvSpPr>
          <p:nvPr/>
        </p:nvSpPr>
        <p:spPr bwMode="auto">
          <a:xfrm>
            <a:off x="7410450" y="19097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0" name="Line 129"/>
          <p:cNvSpPr>
            <a:spLocks noChangeAspect="1" noChangeShapeType="1"/>
          </p:cNvSpPr>
          <p:nvPr/>
        </p:nvSpPr>
        <p:spPr bwMode="auto">
          <a:xfrm>
            <a:off x="7410450" y="18653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1" name="Line 130"/>
          <p:cNvSpPr>
            <a:spLocks noChangeAspect="1" noChangeShapeType="1"/>
          </p:cNvSpPr>
          <p:nvPr/>
        </p:nvSpPr>
        <p:spPr bwMode="auto">
          <a:xfrm>
            <a:off x="7410450" y="18192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2" name="Line 131"/>
          <p:cNvSpPr>
            <a:spLocks noChangeAspect="1" noChangeShapeType="1"/>
          </p:cNvSpPr>
          <p:nvPr/>
        </p:nvSpPr>
        <p:spPr bwMode="auto">
          <a:xfrm>
            <a:off x="7410450" y="177482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3" name="Line 132"/>
          <p:cNvSpPr>
            <a:spLocks noChangeAspect="1" noChangeShapeType="1"/>
          </p:cNvSpPr>
          <p:nvPr/>
        </p:nvSpPr>
        <p:spPr bwMode="auto">
          <a:xfrm>
            <a:off x="7410450" y="1730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4" name="Line 133"/>
          <p:cNvSpPr>
            <a:spLocks noChangeAspect="1" noChangeShapeType="1"/>
          </p:cNvSpPr>
          <p:nvPr/>
        </p:nvSpPr>
        <p:spPr bwMode="auto">
          <a:xfrm>
            <a:off x="7410450" y="168433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5" name="Line 134"/>
          <p:cNvSpPr>
            <a:spLocks noChangeAspect="1" noChangeShapeType="1"/>
          </p:cNvSpPr>
          <p:nvPr/>
        </p:nvSpPr>
        <p:spPr bwMode="auto">
          <a:xfrm>
            <a:off x="7410450" y="16398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6" name="Line 135"/>
          <p:cNvSpPr>
            <a:spLocks noChangeAspect="1" noChangeShapeType="1"/>
          </p:cNvSpPr>
          <p:nvPr/>
        </p:nvSpPr>
        <p:spPr bwMode="auto">
          <a:xfrm>
            <a:off x="7410450" y="159543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8" name="Line 137"/>
          <p:cNvSpPr>
            <a:spLocks noChangeAspect="1" noChangeShapeType="1"/>
          </p:cNvSpPr>
          <p:nvPr/>
        </p:nvSpPr>
        <p:spPr bwMode="auto">
          <a:xfrm>
            <a:off x="5024438"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29" name="Line 138"/>
          <p:cNvSpPr>
            <a:spLocks noChangeAspect="1" noChangeShapeType="1"/>
          </p:cNvSpPr>
          <p:nvPr/>
        </p:nvSpPr>
        <p:spPr bwMode="auto">
          <a:xfrm>
            <a:off x="5068888"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0" name="Line 139"/>
          <p:cNvSpPr>
            <a:spLocks noChangeAspect="1" noChangeShapeType="1"/>
          </p:cNvSpPr>
          <p:nvPr/>
        </p:nvSpPr>
        <p:spPr bwMode="auto">
          <a:xfrm>
            <a:off x="5114925"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1" name="Line 140"/>
          <p:cNvSpPr>
            <a:spLocks noChangeAspect="1" noChangeShapeType="1"/>
          </p:cNvSpPr>
          <p:nvPr/>
        </p:nvSpPr>
        <p:spPr bwMode="auto">
          <a:xfrm>
            <a:off x="5159375"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2" name="Line 141"/>
          <p:cNvSpPr>
            <a:spLocks noChangeAspect="1" noChangeShapeType="1"/>
          </p:cNvSpPr>
          <p:nvPr/>
        </p:nvSpPr>
        <p:spPr bwMode="auto">
          <a:xfrm>
            <a:off x="5203825"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3" name="Line 142"/>
          <p:cNvSpPr>
            <a:spLocks noChangeAspect="1" noChangeShapeType="1"/>
          </p:cNvSpPr>
          <p:nvPr/>
        </p:nvSpPr>
        <p:spPr bwMode="auto">
          <a:xfrm>
            <a:off x="5248275"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4" name="Line 143"/>
          <p:cNvSpPr>
            <a:spLocks noChangeAspect="1" noChangeShapeType="1"/>
          </p:cNvSpPr>
          <p:nvPr/>
        </p:nvSpPr>
        <p:spPr bwMode="auto">
          <a:xfrm>
            <a:off x="5294313"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5" name="Line 144"/>
          <p:cNvSpPr>
            <a:spLocks noChangeAspect="1" noChangeShapeType="1"/>
          </p:cNvSpPr>
          <p:nvPr/>
        </p:nvSpPr>
        <p:spPr bwMode="auto">
          <a:xfrm>
            <a:off x="5338763"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6" name="Line 145"/>
          <p:cNvSpPr>
            <a:spLocks noChangeAspect="1" noChangeShapeType="1"/>
          </p:cNvSpPr>
          <p:nvPr/>
        </p:nvSpPr>
        <p:spPr bwMode="auto">
          <a:xfrm>
            <a:off x="5383213"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7" name="Line 146"/>
          <p:cNvSpPr>
            <a:spLocks noChangeAspect="1" noChangeShapeType="1"/>
          </p:cNvSpPr>
          <p:nvPr/>
        </p:nvSpPr>
        <p:spPr bwMode="auto">
          <a:xfrm>
            <a:off x="5427663"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8" name="Line 147"/>
          <p:cNvSpPr>
            <a:spLocks noChangeAspect="1" noChangeShapeType="1"/>
          </p:cNvSpPr>
          <p:nvPr/>
        </p:nvSpPr>
        <p:spPr bwMode="auto">
          <a:xfrm>
            <a:off x="5473700"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39" name="Line 148"/>
          <p:cNvSpPr>
            <a:spLocks noChangeAspect="1" noChangeShapeType="1"/>
          </p:cNvSpPr>
          <p:nvPr/>
        </p:nvSpPr>
        <p:spPr bwMode="auto">
          <a:xfrm>
            <a:off x="5518150"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0" name="Line 149"/>
          <p:cNvSpPr>
            <a:spLocks noChangeAspect="1" noChangeShapeType="1"/>
          </p:cNvSpPr>
          <p:nvPr/>
        </p:nvSpPr>
        <p:spPr bwMode="auto">
          <a:xfrm>
            <a:off x="5562600"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1" name="Line 150"/>
          <p:cNvSpPr>
            <a:spLocks noChangeAspect="1" noChangeShapeType="1"/>
          </p:cNvSpPr>
          <p:nvPr/>
        </p:nvSpPr>
        <p:spPr bwMode="auto">
          <a:xfrm>
            <a:off x="5607050"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2" name="Line 151"/>
          <p:cNvSpPr>
            <a:spLocks noChangeAspect="1" noChangeShapeType="1"/>
          </p:cNvSpPr>
          <p:nvPr/>
        </p:nvSpPr>
        <p:spPr bwMode="auto">
          <a:xfrm>
            <a:off x="5653088"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3" name="Line 152"/>
          <p:cNvSpPr>
            <a:spLocks noChangeAspect="1" noChangeShapeType="1"/>
          </p:cNvSpPr>
          <p:nvPr/>
        </p:nvSpPr>
        <p:spPr bwMode="auto">
          <a:xfrm>
            <a:off x="5699125"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4" name="Line 153"/>
          <p:cNvSpPr>
            <a:spLocks noChangeAspect="1" noChangeShapeType="1"/>
          </p:cNvSpPr>
          <p:nvPr/>
        </p:nvSpPr>
        <p:spPr bwMode="auto">
          <a:xfrm>
            <a:off x="5743575"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5" name="Line 154"/>
          <p:cNvSpPr>
            <a:spLocks noChangeAspect="1" noChangeShapeType="1"/>
          </p:cNvSpPr>
          <p:nvPr/>
        </p:nvSpPr>
        <p:spPr bwMode="auto">
          <a:xfrm>
            <a:off x="5788025"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6" name="Line 155"/>
          <p:cNvSpPr>
            <a:spLocks noChangeAspect="1" noChangeShapeType="1"/>
          </p:cNvSpPr>
          <p:nvPr/>
        </p:nvSpPr>
        <p:spPr bwMode="auto">
          <a:xfrm>
            <a:off x="5832475"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7" name="Line 156"/>
          <p:cNvSpPr>
            <a:spLocks noChangeAspect="1" noChangeShapeType="1"/>
          </p:cNvSpPr>
          <p:nvPr/>
        </p:nvSpPr>
        <p:spPr bwMode="auto">
          <a:xfrm>
            <a:off x="5878513"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8" name="Line 157"/>
          <p:cNvSpPr>
            <a:spLocks noChangeAspect="1" noChangeShapeType="1"/>
          </p:cNvSpPr>
          <p:nvPr/>
        </p:nvSpPr>
        <p:spPr bwMode="auto">
          <a:xfrm>
            <a:off x="5922963"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49" name="Line 158"/>
          <p:cNvSpPr>
            <a:spLocks noChangeAspect="1" noChangeShapeType="1"/>
          </p:cNvSpPr>
          <p:nvPr/>
        </p:nvSpPr>
        <p:spPr bwMode="auto">
          <a:xfrm>
            <a:off x="5967413"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0" name="Line 159"/>
          <p:cNvSpPr>
            <a:spLocks noChangeAspect="1" noChangeShapeType="1"/>
          </p:cNvSpPr>
          <p:nvPr/>
        </p:nvSpPr>
        <p:spPr bwMode="auto">
          <a:xfrm>
            <a:off x="6011863"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1" name="Line 160"/>
          <p:cNvSpPr>
            <a:spLocks noChangeAspect="1" noChangeShapeType="1"/>
          </p:cNvSpPr>
          <p:nvPr/>
        </p:nvSpPr>
        <p:spPr bwMode="auto">
          <a:xfrm>
            <a:off x="6057900"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2" name="Line 161"/>
          <p:cNvSpPr>
            <a:spLocks noChangeAspect="1" noChangeShapeType="1"/>
          </p:cNvSpPr>
          <p:nvPr/>
        </p:nvSpPr>
        <p:spPr bwMode="auto">
          <a:xfrm>
            <a:off x="6102350"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3" name="Line 162"/>
          <p:cNvSpPr>
            <a:spLocks noChangeAspect="1" noChangeShapeType="1"/>
          </p:cNvSpPr>
          <p:nvPr/>
        </p:nvSpPr>
        <p:spPr bwMode="auto">
          <a:xfrm>
            <a:off x="6148388"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4" name="Line 163"/>
          <p:cNvSpPr>
            <a:spLocks noChangeAspect="1" noChangeShapeType="1"/>
          </p:cNvSpPr>
          <p:nvPr/>
        </p:nvSpPr>
        <p:spPr bwMode="auto">
          <a:xfrm>
            <a:off x="6191250"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5" name="Line 164"/>
          <p:cNvSpPr>
            <a:spLocks noChangeAspect="1" noChangeShapeType="1"/>
          </p:cNvSpPr>
          <p:nvPr/>
        </p:nvSpPr>
        <p:spPr bwMode="auto">
          <a:xfrm>
            <a:off x="6237288"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6" name="Line 165"/>
          <p:cNvSpPr>
            <a:spLocks noChangeAspect="1" noChangeShapeType="1"/>
          </p:cNvSpPr>
          <p:nvPr/>
        </p:nvSpPr>
        <p:spPr bwMode="auto">
          <a:xfrm>
            <a:off x="6281738"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7" name="Line 166"/>
          <p:cNvSpPr>
            <a:spLocks noChangeAspect="1" noChangeShapeType="1"/>
          </p:cNvSpPr>
          <p:nvPr/>
        </p:nvSpPr>
        <p:spPr bwMode="auto">
          <a:xfrm>
            <a:off x="6327775"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8" name="Line 167"/>
          <p:cNvSpPr>
            <a:spLocks noChangeAspect="1" noChangeShapeType="1"/>
          </p:cNvSpPr>
          <p:nvPr/>
        </p:nvSpPr>
        <p:spPr bwMode="auto">
          <a:xfrm>
            <a:off x="6372225"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59" name="Line 168"/>
          <p:cNvSpPr>
            <a:spLocks noChangeAspect="1" noChangeShapeType="1"/>
          </p:cNvSpPr>
          <p:nvPr/>
        </p:nvSpPr>
        <p:spPr bwMode="auto">
          <a:xfrm>
            <a:off x="6416675"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0" name="Line 169"/>
          <p:cNvSpPr>
            <a:spLocks noChangeAspect="1" noChangeShapeType="1"/>
          </p:cNvSpPr>
          <p:nvPr/>
        </p:nvSpPr>
        <p:spPr bwMode="auto">
          <a:xfrm>
            <a:off x="6462713"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1" name="Line 170"/>
          <p:cNvSpPr>
            <a:spLocks noChangeAspect="1" noChangeShapeType="1"/>
          </p:cNvSpPr>
          <p:nvPr/>
        </p:nvSpPr>
        <p:spPr bwMode="auto">
          <a:xfrm>
            <a:off x="6507163"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2" name="Line 171"/>
          <p:cNvSpPr>
            <a:spLocks noChangeAspect="1" noChangeShapeType="1"/>
          </p:cNvSpPr>
          <p:nvPr/>
        </p:nvSpPr>
        <p:spPr bwMode="auto">
          <a:xfrm>
            <a:off x="6551613"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3" name="Line 172"/>
          <p:cNvSpPr>
            <a:spLocks noChangeAspect="1" noChangeShapeType="1"/>
          </p:cNvSpPr>
          <p:nvPr/>
        </p:nvSpPr>
        <p:spPr bwMode="auto">
          <a:xfrm flipV="1">
            <a:off x="6604000" y="210502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4" name="Line 173"/>
          <p:cNvSpPr>
            <a:spLocks noChangeAspect="1" noChangeShapeType="1"/>
          </p:cNvSpPr>
          <p:nvPr/>
        </p:nvSpPr>
        <p:spPr bwMode="auto">
          <a:xfrm>
            <a:off x="6686550"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5" name="Line 174"/>
          <p:cNvSpPr>
            <a:spLocks noChangeAspect="1" noChangeShapeType="1"/>
          </p:cNvSpPr>
          <p:nvPr/>
        </p:nvSpPr>
        <p:spPr bwMode="auto">
          <a:xfrm>
            <a:off x="6732588"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8" name="Line 177"/>
          <p:cNvSpPr>
            <a:spLocks noChangeAspect="1" noChangeShapeType="1"/>
          </p:cNvSpPr>
          <p:nvPr/>
        </p:nvSpPr>
        <p:spPr bwMode="auto">
          <a:xfrm>
            <a:off x="5024438"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9" name="Line 178"/>
          <p:cNvSpPr>
            <a:spLocks noChangeAspect="1" noChangeShapeType="1"/>
          </p:cNvSpPr>
          <p:nvPr/>
        </p:nvSpPr>
        <p:spPr bwMode="auto">
          <a:xfrm>
            <a:off x="5068888"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0" name="Line 179"/>
          <p:cNvSpPr>
            <a:spLocks noChangeAspect="1" noChangeShapeType="1"/>
          </p:cNvSpPr>
          <p:nvPr/>
        </p:nvSpPr>
        <p:spPr bwMode="auto">
          <a:xfrm>
            <a:off x="5114925"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1" name="Line 180"/>
          <p:cNvSpPr>
            <a:spLocks noChangeAspect="1" noChangeShapeType="1"/>
          </p:cNvSpPr>
          <p:nvPr/>
        </p:nvSpPr>
        <p:spPr bwMode="auto">
          <a:xfrm>
            <a:off x="5159375"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2" name="Line 181"/>
          <p:cNvSpPr>
            <a:spLocks noChangeAspect="1" noChangeShapeType="1"/>
          </p:cNvSpPr>
          <p:nvPr/>
        </p:nvSpPr>
        <p:spPr bwMode="auto">
          <a:xfrm>
            <a:off x="5203825"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3" name="Line 182"/>
          <p:cNvSpPr>
            <a:spLocks noChangeAspect="1" noChangeShapeType="1"/>
          </p:cNvSpPr>
          <p:nvPr/>
        </p:nvSpPr>
        <p:spPr bwMode="auto">
          <a:xfrm>
            <a:off x="5248275"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4" name="Line 183"/>
          <p:cNvSpPr>
            <a:spLocks noChangeAspect="1" noChangeShapeType="1"/>
          </p:cNvSpPr>
          <p:nvPr/>
        </p:nvSpPr>
        <p:spPr bwMode="auto">
          <a:xfrm>
            <a:off x="5294313"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5" name="Line 184"/>
          <p:cNvSpPr>
            <a:spLocks noChangeAspect="1" noChangeShapeType="1"/>
          </p:cNvSpPr>
          <p:nvPr/>
        </p:nvSpPr>
        <p:spPr bwMode="auto">
          <a:xfrm>
            <a:off x="5338763"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6" name="Line 185"/>
          <p:cNvSpPr>
            <a:spLocks noChangeAspect="1" noChangeShapeType="1"/>
          </p:cNvSpPr>
          <p:nvPr/>
        </p:nvSpPr>
        <p:spPr bwMode="auto">
          <a:xfrm>
            <a:off x="5383213"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7" name="Line 186"/>
          <p:cNvSpPr>
            <a:spLocks noChangeAspect="1" noChangeShapeType="1"/>
          </p:cNvSpPr>
          <p:nvPr/>
        </p:nvSpPr>
        <p:spPr bwMode="auto">
          <a:xfrm>
            <a:off x="5427663"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8" name="Line 187"/>
          <p:cNvSpPr>
            <a:spLocks noChangeAspect="1" noChangeShapeType="1"/>
          </p:cNvSpPr>
          <p:nvPr/>
        </p:nvSpPr>
        <p:spPr bwMode="auto">
          <a:xfrm>
            <a:off x="5473700"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79" name="Line 188"/>
          <p:cNvSpPr>
            <a:spLocks noChangeAspect="1" noChangeShapeType="1"/>
          </p:cNvSpPr>
          <p:nvPr/>
        </p:nvSpPr>
        <p:spPr bwMode="auto">
          <a:xfrm>
            <a:off x="5518150"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0" name="Line 189"/>
          <p:cNvSpPr>
            <a:spLocks noChangeAspect="1" noChangeShapeType="1"/>
          </p:cNvSpPr>
          <p:nvPr/>
        </p:nvSpPr>
        <p:spPr bwMode="auto">
          <a:xfrm>
            <a:off x="5562600"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1" name="Line 190"/>
          <p:cNvSpPr>
            <a:spLocks noChangeAspect="1" noChangeShapeType="1"/>
          </p:cNvSpPr>
          <p:nvPr/>
        </p:nvSpPr>
        <p:spPr bwMode="auto">
          <a:xfrm>
            <a:off x="5607050"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2" name="Line 191"/>
          <p:cNvSpPr>
            <a:spLocks noChangeAspect="1" noChangeShapeType="1"/>
          </p:cNvSpPr>
          <p:nvPr/>
        </p:nvSpPr>
        <p:spPr bwMode="auto">
          <a:xfrm>
            <a:off x="5653088"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3" name="Line 192"/>
          <p:cNvSpPr>
            <a:spLocks noChangeAspect="1" noChangeShapeType="1"/>
          </p:cNvSpPr>
          <p:nvPr/>
        </p:nvSpPr>
        <p:spPr bwMode="auto">
          <a:xfrm>
            <a:off x="5699125"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4" name="Line 193"/>
          <p:cNvSpPr>
            <a:spLocks noChangeAspect="1" noChangeShapeType="1"/>
          </p:cNvSpPr>
          <p:nvPr/>
        </p:nvSpPr>
        <p:spPr bwMode="auto">
          <a:xfrm>
            <a:off x="5743575"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5" name="Line 194"/>
          <p:cNvSpPr>
            <a:spLocks noChangeAspect="1" noChangeShapeType="1"/>
          </p:cNvSpPr>
          <p:nvPr/>
        </p:nvSpPr>
        <p:spPr bwMode="auto">
          <a:xfrm>
            <a:off x="5788025"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6" name="Line 195"/>
          <p:cNvSpPr>
            <a:spLocks noChangeAspect="1" noChangeShapeType="1"/>
          </p:cNvSpPr>
          <p:nvPr/>
        </p:nvSpPr>
        <p:spPr bwMode="auto">
          <a:xfrm>
            <a:off x="5832475"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7" name="Line 196"/>
          <p:cNvSpPr>
            <a:spLocks noChangeAspect="1" noChangeShapeType="1"/>
          </p:cNvSpPr>
          <p:nvPr/>
        </p:nvSpPr>
        <p:spPr bwMode="auto">
          <a:xfrm>
            <a:off x="5878513"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8" name="Line 197"/>
          <p:cNvSpPr>
            <a:spLocks noChangeAspect="1" noChangeShapeType="1"/>
          </p:cNvSpPr>
          <p:nvPr/>
        </p:nvSpPr>
        <p:spPr bwMode="auto">
          <a:xfrm>
            <a:off x="5922963"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89" name="Line 198"/>
          <p:cNvSpPr>
            <a:spLocks noChangeAspect="1" noChangeShapeType="1"/>
          </p:cNvSpPr>
          <p:nvPr/>
        </p:nvSpPr>
        <p:spPr bwMode="auto">
          <a:xfrm>
            <a:off x="5967413"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0" name="Line 199"/>
          <p:cNvSpPr>
            <a:spLocks noChangeAspect="1" noChangeShapeType="1"/>
          </p:cNvSpPr>
          <p:nvPr/>
        </p:nvSpPr>
        <p:spPr bwMode="auto">
          <a:xfrm>
            <a:off x="6011863"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1" name="Line 200"/>
          <p:cNvSpPr>
            <a:spLocks noChangeAspect="1" noChangeShapeType="1"/>
          </p:cNvSpPr>
          <p:nvPr/>
        </p:nvSpPr>
        <p:spPr bwMode="auto">
          <a:xfrm>
            <a:off x="6057900"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2" name="Line 201"/>
          <p:cNvSpPr>
            <a:spLocks noChangeAspect="1" noChangeShapeType="1"/>
          </p:cNvSpPr>
          <p:nvPr/>
        </p:nvSpPr>
        <p:spPr bwMode="auto">
          <a:xfrm>
            <a:off x="6102350"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3" name="Line 202"/>
          <p:cNvSpPr>
            <a:spLocks noChangeAspect="1" noChangeShapeType="1"/>
          </p:cNvSpPr>
          <p:nvPr/>
        </p:nvSpPr>
        <p:spPr bwMode="auto">
          <a:xfrm>
            <a:off x="6148388"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4" name="Line 203"/>
          <p:cNvSpPr>
            <a:spLocks noChangeAspect="1" noChangeShapeType="1"/>
          </p:cNvSpPr>
          <p:nvPr/>
        </p:nvSpPr>
        <p:spPr bwMode="auto">
          <a:xfrm>
            <a:off x="6191250"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5" name="Line 204"/>
          <p:cNvSpPr>
            <a:spLocks noChangeAspect="1" noChangeShapeType="1"/>
          </p:cNvSpPr>
          <p:nvPr/>
        </p:nvSpPr>
        <p:spPr bwMode="auto">
          <a:xfrm>
            <a:off x="6237288"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6" name="Line 205"/>
          <p:cNvSpPr>
            <a:spLocks noChangeAspect="1" noChangeShapeType="1"/>
          </p:cNvSpPr>
          <p:nvPr/>
        </p:nvSpPr>
        <p:spPr bwMode="auto">
          <a:xfrm>
            <a:off x="6281738" y="15382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597" name="Group 206"/>
          <p:cNvGrpSpPr>
            <a:grpSpLocks noChangeAspect="1"/>
          </p:cNvGrpSpPr>
          <p:nvPr/>
        </p:nvGrpSpPr>
        <p:grpSpPr bwMode="auto">
          <a:xfrm>
            <a:off x="5035550" y="1538288"/>
            <a:ext cx="2389188" cy="4083050"/>
            <a:chOff x="3185" y="1017"/>
            <a:chExt cx="1583" cy="2705"/>
          </a:xfrm>
        </p:grpSpPr>
        <p:sp>
          <p:nvSpPr>
            <p:cNvPr id="17759" name="Line 207"/>
            <p:cNvSpPr>
              <a:spLocks noChangeAspect="1" noChangeShapeType="1"/>
            </p:cNvSpPr>
            <p:nvPr/>
          </p:nvSpPr>
          <p:spPr bwMode="auto">
            <a:xfrm>
              <a:off x="4041" y="101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60" name="Line 208"/>
            <p:cNvSpPr>
              <a:spLocks noChangeAspect="1" noChangeShapeType="1"/>
            </p:cNvSpPr>
            <p:nvPr/>
          </p:nvSpPr>
          <p:spPr bwMode="auto">
            <a:xfrm>
              <a:off x="4070" y="101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61" name="Line 209"/>
            <p:cNvSpPr>
              <a:spLocks noChangeAspect="1" noChangeShapeType="1"/>
            </p:cNvSpPr>
            <p:nvPr/>
          </p:nvSpPr>
          <p:spPr bwMode="auto">
            <a:xfrm>
              <a:off x="4100" y="101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62" name="Line 210"/>
            <p:cNvSpPr>
              <a:spLocks noChangeAspect="1" noChangeShapeType="1"/>
            </p:cNvSpPr>
            <p:nvPr/>
          </p:nvSpPr>
          <p:spPr bwMode="auto">
            <a:xfrm>
              <a:off x="4130" y="101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63" name="Line 211"/>
            <p:cNvSpPr>
              <a:spLocks noChangeAspect="1" noChangeShapeType="1"/>
            </p:cNvSpPr>
            <p:nvPr/>
          </p:nvSpPr>
          <p:spPr bwMode="auto">
            <a:xfrm>
              <a:off x="4160" y="101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64" name="Line 212"/>
            <p:cNvSpPr>
              <a:spLocks noChangeAspect="1" noChangeShapeType="1"/>
            </p:cNvSpPr>
            <p:nvPr/>
          </p:nvSpPr>
          <p:spPr bwMode="auto">
            <a:xfrm>
              <a:off x="4189" y="101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65" name="Line 213"/>
            <p:cNvSpPr>
              <a:spLocks noChangeAspect="1" noChangeShapeType="1"/>
            </p:cNvSpPr>
            <p:nvPr/>
          </p:nvSpPr>
          <p:spPr bwMode="auto">
            <a:xfrm>
              <a:off x="4219" y="101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66" name="Line 214"/>
            <p:cNvSpPr>
              <a:spLocks noChangeAspect="1" noChangeShapeType="1"/>
            </p:cNvSpPr>
            <p:nvPr/>
          </p:nvSpPr>
          <p:spPr bwMode="auto">
            <a:xfrm>
              <a:off x="4249" y="101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67" name="Line 215"/>
            <p:cNvSpPr>
              <a:spLocks noChangeAspect="1" noChangeShapeType="1"/>
            </p:cNvSpPr>
            <p:nvPr/>
          </p:nvSpPr>
          <p:spPr bwMode="auto">
            <a:xfrm>
              <a:off x="4279" y="101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68" name="Line 216"/>
            <p:cNvSpPr>
              <a:spLocks noChangeAspect="1" noChangeShapeType="1"/>
            </p:cNvSpPr>
            <p:nvPr/>
          </p:nvSpPr>
          <p:spPr bwMode="auto">
            <a:xfrm>
              <a:off x="4309" y="101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69" name="Line 217"/>
            <p:cNvSpPr>
              <a:spLocks noChangeAspect="1" noChangeShapeType="1"/>
            </p:cNvSpPr>
            <p:nvPr/>
          </p:nvSpPr>
          <p:spPr bwMode="auto">
            <a:xfrm>
              <a:off x="4338" y="101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70" name="Line 218"/>
            <p:cNvSpPr>
              <a:spLocks noChangeAspect="1" noChangeShapeType="1"/>
            </p:cNvSpPr>
            <p:nvPr/>
          </p:nvSpPr>
          <p:spPr bwMode="auto">
            <a:xfrm>
              <a:off x="4368" y="101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71" name="Line 219"/>
            <p:cNvSpPr>
              <a:spLocks noChangeAspect="1" noChangeShapeType="1"/>
            </p:cNvSpPr>
            <p:nvPr/>
          </p:nvSpPr>
          <p:spPr bwMode="auto">
            <a:xfrm>
              <a:off x="4398" y="101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72" name="Line 220"/>
            <p:cNvSpPr>
              <a:spLocks noChangeAspect="1" noChangeShapeType="1"/>
            </p:cNvSpPr>
            <p:nvPr/>
          </p:nvSpPr>
          <p:spPr bwMode="auto">
            <a:xfrm>
              <a:off x="4428" y="101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73" name="Line 221"/>
            <p:cNvSpPr>
              <a:spLocks noChangeAspect="1" noChangeShapeType="1"/>
            </p:cNvSpPr>
            <p:nvPr/>
          </p:nvSpPr>
          <p:spPr bwMode="auto">
            <a:xfrm>
              <a:off x="4457" y="101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74" name="Line 222"/>
            <p:cNvSpPr>
              <a:spLocks noChangeAspect="1" noChangeShapeType="1"/>
            </p:cNvSpPr>
            <p:nvPr/>
          </p:nvSpPr>
          <p:spPr bwMode="auto">
            <a:xfrm>
              <a:off x="4487" y="101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75" name="Line 223"/>
            <p:cNvSpPr>
              <a:spLocks noChangeAspect="1" noChangeShapeType="1"/>
            </p:cNvSpPr>
            <p:nvPr/>
          </p:nvSpPr>
          <p:spPr bwMode="auto">
            <a:xfrm>
              <a:off x="4517" y="101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76" name="Line 224"/>
            <p:cNvSpPr>
              <a:spLocks noChangeAspect="1" noChangeShapeType="1"/>
            </p:cNvSpPr>
            <p:nvPr/>
          </p:nvSpPr>
          <p:spPr bwMode="auto">
            <a:xfrm>
              <a:off x="4547" y="101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77" name="Line 225"/>
            <p:cNvSpPr>
              <a:spLocks noChangeAspect="1" noChangeShapeType="1"/>
            </p:cNvSpPr>
            <p:nvPr/>
          </p:nvSpPr>
          <p:spPr bwMode="auto">
            <a:xfrm>
              <a:off x="4577" y="101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78" name="Line 226"/>
            <p:cNvSpPr>
              <a:spLocks noChangeAspect="1" noChangeShapeType="1"/>
            </p:cNvSpPr>
            <p:nvPr/>
          </p:nvSpPr>
          <p:spPr bwMode="auto">
            <a:xfrm>
              <a:off x="4606" y="101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79" name="Line 227"/>
            <p:cNvSpPr>
              <a:spLocks noChangeAspect="1" noChangeShapeType="1"/>
            </p:cNvSpPr>
            <p:nvPr/>
          </p:nvSpPr>
          <p:spPr bwMode="auto">
            <a:xfrm>
              <a:off x="4636" y="101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80" name="Line 228"/>
            <p:cNvSpPr>
              <a:spLocks noChangeAspect="1" noChangeShapeType="1"/>
            </p:cNvSpPr>
            <p:nvPr/>
          </p:nvSpPr>
          <p:spPr bwMode="auto">
            <a:xfrm>
              <a:off x="4666" y="101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81" name="Line 229"/>
            <p:cNvSpPr>
              <a:spLocks noChangeAspect="1" noChangeShapeType="1"/>
            </p:cNvSpPr>
            <p:nvPr/>
          </p:nvSpPr>
          <p:spPr bwMode="auto">
            <a:xfrm>
              <a:off x="4696" y="101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82" name="Line 230"/>
            <p:cNvSpPr>
              <a:spLocks noChangeAspect="1" noChangeShapeType="1"/>
            </p:cNvSpPr>
            <p:nvPr/>
          </p:nvSpPr>
          <p:spPr bwMode="auto">
            <a:xfrm>
              <a:off x="4725" y="101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83" name="Line 231"/>
            <p:cNvSpPr>
              <a:spLocks noChangeAspect="1" noChangeShapeType="1"/>
            </p:cNvSpPr>
            <p:nvPr/>
          </p:nvSpPr>
          <p:spPr bwMode="auto">
            <a:xfrm>
              <a:off x="4755" y="101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84" name="Line 232"/>
            <p:cNvSpPr>
              <a:spLocks noChangeAspect="1" noChangeShapeType="1"/>
            </p:cNvSpPr>
            <p:nvPr/>
          </p:nvSpPr>
          <p:spPr bwMode="auto">
            <a:xfrm>
              <a:off x="3185"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85" name="Line 233"/>
            <p:cNvSpPr>
              <a:spLocks noChangeAspect="1" noChangeShapeType="1"/>
            </p:cNvSpPr>
            <p:nvPr/>
          </p:nvSpPr>
          <p:spPr bwMode="auto">
            <a:xfrm>
              <a:off x="3214"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86" name="Line 234"/>
            <p:cNvSpPr>
              <a:spLocks noChangeAspect="1" noChangeShapeType="1"/>
            </p:cNvSpPr>
            <p:nvPr/>
          </p:nvSpPr>
          <p:spPr bwMode="auto">
            <a:xfrm>
              <a:off x="3244"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87" name="Line 235"/>
            <p:cNvSpPr>
              <a:spLocks noChangeAspect="1" noChangeShapeType="1"/>
            </p:cNvSpPr>
            <p:nvPr/>
          </p:nvSpPr>
          <p:spPr bwMode="auto">
            <a:xfrm>
              <a:off x="3274"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88" name="Line 236"/>
            <p:cNvSpPr>
              <a:spLocks noChangeAspect="1" noChangeShapeType="1"/>
            </p:cNvSpPr>
            <p:nvPr/>
          </p:nvSpPr>
          <p:spPr bwMode="auto">
            <a:xfrm>
              <a:off x="3304"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89" name="Line 237"/>
            <p:cNvSpPr>
              <a:spLocks noChangeAspect="1" noChangeShapeType="1"/>
            </p:cNvSpPr>
            <p:nvPr/>
          </p:nvSpPr>
          <p:spPr bwMode="auto">
            <a:xfrm>
              <a:off x="3334"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90" name="Line 238"/>
            <p:cNvSpPr>
              <a:spLocks noChangeAspect="1" noChangeShapeType="1"/>
            </p:cNvSpPr>
            <p:nvPr/>
          </p:nvSpPr>
          <p:spPr bwMode="auto">
            <a:xfrm>
              <a:off x="3363"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91" name="Line 239"/>
            <p:cNvSpPr>
              <a:spLocks noChangeAspect="1" noChangeShapeType="1"/>
            </p:cNvSpPr>
            <p:nvPr/>
          </p:nvSpPr>
          <p:spPr bwMode="auto">
            <a:xfrm>
              <a:off x="3393"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92" name="Line 240"/>
            <p:cNvSpPr>
              <a:spLocks noChangeAspect="1" noChangeShapeType="1"/>
            </p:cNvSpPr>
            <p:nvPr/>
          </p:nvSpPr>
          <p:spPr bwMode="auto">
            <a:xfrm>
              <a:off x="3423"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93" name="Line 241"/>
            <p:cNvSpPr>
              <a:spLocks noChangeAspect="1" noChangeShapeType="1"/>
            </p:cNvSpPr>
            <p:nvPr/>
          </p:nvSpPr>
          <p:spPr bwMode="auto">
            <a:xfrm>
              <a:off x="3453"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94" name="Line 242"/>
            <p:cNvSpPr>
              <a:spLocks noChangeAspect="1" noChangeShapeType="1"/>
            </p:cNvSpPr>
            <p:nvPr/>
          </p:nvSpPr>
          <p:spPr bwMode="auto">
            <a:xfrm>
              <a:off x="3482"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95" name="Line 243"/>
            <p:cNvSpPr>
              <a:spLocks noChangeAspect="1" noChangeShapeType="1"/>
            </p:cNvSpPr>
            <p:nvPr/>
          </p:nvSpPr>
          <p:spPr bwMode="auto">
            <a:xfrm>
              <a:off x="3512"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96" name="Line 244"/>
            <p:cNvSpPr>
              <a:spLocks noChangeAspect="1" noChangeShapeType="1"/>
            </p:cNvSpPr>
            <p:nvPr/>
          </p:nvSpPr>
          <p:spPr bwMode="auto">
            <a:xfrm>
              <a:off x="3542"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97" name="Line 245"/>
            <p:cNvSpPr>
              <a:spLocks noChangeAspect="1" noChangeShapeType="1"/>
            </p:cNvSpPr>
            <p:nvPr/>
          </p:nvSpPr>
          <p:spPr bwMode="auto">
            <a:xfrm>
              <a:off x="3572"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98" name="Line 246"/>
            <p:cNvSpPr>
              <a:spLocks noChangeAspect="1" noChangeShapeType="1"/>
            </p:cNvSpPr>
            <p:nvPr/>
          </p:nvSpPr>
          <p:spPr bwMode="auto">
            <a:xfrm>
              <a:off x="3601"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99" name="Line 247"/>
            <p:cNvSpPr>
              <a:spLocks noChangeAspect="1" noChangeShapeType="1"/>
            </p:cNvSpPr>
            <p:nvPr/>
          </p:nvSpPr>
          <p:spPr bwMode="auto">
            <a:xfrm>
              <a:off x="3631"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00" name="Line 248"/>
            <p:cNvSpPr>
              <a:spLocks noChangeAspect="1" noChangeShapeType="1"/>
            </p:cNvSpPr>
            <p:nvPr/>
          </p:nvSpPr>
          <p:spPr bwMode="auto">
            <a:xfrm>
              <a:off x="3661"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01" name="Line 249"/>
            <p:cNvSpPr>
              <a:spLocks noChangeAspect="1" noChangeShapeType="1"/>
            </p:cNvSpPr>
            <p:nvPr/>
          </p:nvSpPr>
          <p:spPr bwMode="auto">
            <a:xfrm>
              <a:off x="3691"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02" name="Line 250"/>
            <p:cNvSpPr>
              <a:spLocks noChangeAspect="1" noChangeShapeType="1"/>
            </p:cNvSpPr>
            <p:nvPr/>
          </p:nvSpPr>
          <p:spPr bwMode="auto">
            <a:xfrm>
              <a:off x="3721"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03" name="Line 251"/>
            <p:cNvSpPr>
              <a:spLocks noChangeAspect="1" noChangeShapeType="1"/>
            </p:cNvSpPr>
            <p:nvPr/>
          </p:nvSpPr>
          <p:spPr bwMode="auto">
            <a:xfrm>
              <a:off x="3750"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04" name="Line 252"/>
            <p:cNvSpPr>
              <a:spLocks noChangeAspect="1" noChangeShapeType="1"/>
            </p:cNvSpPr>
            <p:nvPr/>
          </p:nvSpPr>
          <p:spPr bwMode="auto">
            <a:xfrm>
              <a:off x="3780"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05" name="Line 253"/>
            <p:cNvSpPr>
              <a:spLocks noChangeAspect="1" noChangeShapeType="1"/>
            </p:cNvSpPr>
            <p:nvPr/>
          </p:nvSpPr>
          <p:spPr bwMode="auto">
            <a:xfrm>
              <a:off x="3810"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06" name="Line 254"/>
            <p:cNvSpPr>
              <a:spLocks noChangeAspect="1" noChangeShapeType="1"/>
            </p:cNvSpPr>
            <p:nvPr/>
          </p:nvSpPr>
          <p:spPr bwMode="auto">
            <a:xfrm>
              <a:off x="3840"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07" name="Line 255"/>
            <p:cNvSpPr>
              <a:spLocks noChangeAspect="1" noChangeShapeType="1"/>
            </p:cNvSpPr>
            <p:nvPr/>
          </p:nvSpPr>
          <p:spPr bwMode="auto">
            <a:xfrm>
              <a:off x="3869"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08" name="Line 256"/>
            <p:cNvSpPr>
              <a:spLocks noChangeAspect="1" noChangeShapeType="1"/>
            </p:cNvSpPr>
            <p:nvPr/>
          </p:nvSpPr>
          <p:spPr bwMode="auto">
            <a:xfrm>
              <a:off x="3899"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09" name="Line 257"/>
            <p:cNvSpPr>
              <a:spLocks noChangeAspect="1" noChangeShapeType="1"/>
            </p:cNvSpPr>
            <p:nvPr/>
          </p:nvSpPr>
          <p:spPr bwMode="auto">
            <a:xfrm>
              <a:off x="3929"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0" name="Line 258"/>
            <p:cNvSpPr>
              <a:spLocks noChangeAspect="1" noChangeShapeType="1"/>
            </p:cNvSpPr>
            <p:nvPr/>
          </p:nvSpPr>
          <p:spPr bwMode="auto">
            <a:xfrm>
              <a:off x="3959"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1" name="Line 259"/>
            <p:cNvSpPr>
              <a:spLocks noChangeAspect="1" noChangeShapeType="1"/>
            </p:cNvSpPr>
            <p:nvPr/>
          </p:nvSpPr>
          <p:spPr bwMode="auto">
            <a:xfrm>
              <a:off x="3989"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2" name="Line 260"/>
            <p:cNvSpPr>
              <a:spLocks noChangeAspect="1" noChangeShapeType="1"/>
            </p:cNvSpPr>
            <p:nvPr/>
          </p:nvSpPr>
          <p:spPr bwMode="auto">
            <a:xfrm>
              <a:off x="4018"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3" name="Line 261"/>
            <p:cNvSpPr>
              <a:spLocks noChangeAspect="1" noChangeShapeType="1"/>
            </p:cNvSpPr>
            <p:nvPr/>
          </p:nvSpPr>
          <p:spPr bwMode="auto">
            <a:xfrm>
              <a:off x="4048"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4" name="Line 262"/>
            <p:cNvSpPr>
              <a:spLocks noChangeAspect="1" noChangeShapeType="1"/>
            </p:cNvSpPr>
            <p:nvPr/>
          </p:nvSpPr>
          <p:spPr bwMode="auto">
            <a:xfrm>
              <a:off x="4078"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5" name="Line 263"/>
            <p:cNvSpPr>
              <a:spLocks noChangeAspect="1" noChangeShapeType="1"/>
            </p:cNvSpPr>
            <p:nvPr/>
          </p:nvSpPr>
          <p:spPr bwMode="auto">
            <a:xfrm>
              <a:off x="4108"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6" name="Line 264"/>
            <p:cNvSpPr>
              <a:spLocks noChangeAspect="1" noChangeShapeType="1"/>
            </p:cNvSpPr>
            <p:nvPr/>
          </p:nvSpPr>
          <p:spPr bwMode="auto">
            <a:xfrm>
              <a:off x="4137"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7" name="Line 265"/>
            <p:cNvSpPr>
              <a:spLocks noChangeAspect="1" noChangeShapeType="1"/>
            </p:cNvSpPr>
            <p:nvPr/>
          </p:nvSpPr>
          <p:spPr bwMode="auto">
            <a:xfrm>
              <a:off x="4167"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8" name="Line 266"/>
            <p:cNvSpPr>
              <a:spLocks noChangeAspect="1" noChangeShapeType="1"/>
            </p:cNvSpPr>
            <p:nvPr/>
          </p:nvSpPr>
          <p:spPr bwMode="auto">
            <a:xfrm>
              <a:off x="4197"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19" name="Line 267"/>
            <p:cNvSpPr>
              <a:spLocks noChangeAspect="1" noChangeShapeType="1"/>
            </p:cNvSpPr>
            <p:nvPr/>
          </p:nvSpPr>
          <p:spPr bwMode="auto">
            <a:xfrm>
              <a:off x="4227"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0" name="Line 268"/>
            <p:cNvSpPr>
              <a:spLocks noChangeAspect="1" noChangeShapeType="1"/>
            </p:cNvSpPr>
            <p:nvPr/>
          </p:nvSpPr>
          <p:spPr bwMode="auto">
            <a:xfrm>
              <a:off x="4256"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1" name="Line 269"/>
            <p:cNvSpPr>
              <a:spLocks noChangeAspect="1" noChangeShapeType="1"/>
            </p:cNvSpPr>
            <p:nvPr/>
          </p:nvSpPr>
          <p:spPr bwMode="auto">
            <a:xfrm>
              <a:off x="4286"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2" name="Line 270"/>
            <p:cNvSpPr>
              <a:spLocks noChangeAspect="1" noChangeShapeType="1"/>
            </p:cNvSpPr>
            <p:nvPr/>
          </p:nvSpPr>
          <p:spPr bwMode="auto">
            <a:xfrm>
              <a:off x="4316"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3" name="Line 271"/>
            <p:cNvSpPr>
              <a:spLocks noChangeAspect="1" noChangeShapeType="1"/>
            </p:cNvSpPr>
            <p:nvPr/>
          </p:nvSpPr>
          <p:spPr bwMode="auto">
            <a:xfrm>
              <a:off x="4346" y="37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4" name="Line 272"/>
            <p:cNvSpPr>
              <a:spLocks noChangeAspect="1" noChangeShapeType="1"/>
            </p:cNvSpPr>
            <p:nvPr/>
          </p:nvSpPr>
          <p:spPr bwMode="auto">
            <a:xfrm>
              <a:off x="3192"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5" name="Line 273"/>
            <p:cNvSpPr>
              <a:spLocks noChangeAspect="1" noChangeShapeType="1"/>
            </p:cNvSpPr>
            <p:nvPr/>
          </p:nvSpPr>
          <p:spPr bwMode="auto">
            <a:xfrm>
              <a:off x="3222"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6" name="Line 274"/>
            <p:cNvSpPr>
              <a:spLocks noChangeAspect="1" noChangeShapeType="1"/>
            </p:cNvSpPr>
            <p:nvPr/>
          </p:nvSpPr>
          <p:spPr bwMode="auto">
            <a:xfrm>
              <a:off x="3252"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7" name="Line 275"/>
            <p:cNvSpPr>
              <a:spLocks noChangeAspect="1" noChangeShapeType="1"/>
            </p:cNvSpPr>
            <p:nvPr/>
          </p:nvSpPr>
          <p:spPr bwMode="auto">
            <a:xfrm>
              <a:off x="3281"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8" name="Line 276"/>
            <p:cNvSpPr>
              <a:spLocks noChangeAspect="1" noChangeShapeType="1"/>
            </p:cNvSpPr>
            <p:nvPr/>
          </p:nvSpPr>
          <p:spPr bwMode="auto">
            <a:xfrm>
              <a:off x="3311"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29" name="Line 277"/>
            <p:cNvSpPr>
              <a:spLocks noChangeAspect="1" noChangeShapeType="1"/>
            </p:cNvSpPr>
            <p:nvPr/>
          </p:nvSpPr>
          <p:spPr bwMode="auto">
            <a:xfrm>
              <a:off x="3341"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0" name="Line 278"/>
            <p:cNvSpPr>
              <a:spLocks noChangeAspect="1" noChangeShapeType="1"/>
            </p:cNvSpPr>
            <p:nvPr/>
          </p:nvSpPr>
          <p:spPr bwMode="auto">
            <a:xfrm>
              <a:off x="3371"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1" name="Line 279"/>
            <p:cNvSpPr>
              <a:spLocks noChangeAspect="1" noChangeShapeType="1"/>
            </p:cNvSpPr>
            <p:nvPr/>
          </p:nvSpPr>
          <p:spPr bwMode="auto">
            <a:xfrm>
              <a:off x="3401"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2" name="Line 280"/>
            <p:cNvSpPr>
              <a:spLocks noChangeAspect="1" noChangeShapeType="1"/>
            </p:cNvSpPr>
            <p:nvPr/>
          </p:nvSpPr>
          <p:spPr bwMode="auto">
            <a:xfrm>
              <a:off x="3430"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3" name="Line 281"/>
            <p:cNvSpPr>
              <a:spLocks noChangeAspect="1" noChangeShapeType="1"/>
            </p:cNvSpPr>
            <p:nvPr/>
          </p:nvSpPr>
          <p:spPr bwMode="auto">
            <a:xfrm>
              <a:off x="3460"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4" name="Line 282"/>
            <p:cNvSpPr>
              <a:spLocks noChangeAspect="1" noChangeShapeType="1"/>
            </p:cNvSpPr>
            <p:nvPr/>
          </p:nvSpPr>
          <p:spPr bwMode="auto">
            <a:xfrm>
              <a:off x="3490"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5" name="Line 283"/>
            <p:cNvSpPr>
              <a:spLocks noChangeAspect="1" noChangeShapeType="1"/>
            </p:cNvSpPr>
            <p:nvPr/>
          </p:nvSpPr>
          <p:spPr bwMode="auto">
            <a:xfrm>
              <a:off x="3520"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6" name="Line 284"/>
            <p:cNvSpPr>
              <a:spLocks noChangeAspect="1" noChangeShapeType="1"/>
            </p:cNvSpPr>
            <p:nvPr/>
          </p:nvSpPr>
          <p:spPr bwMode="auto">
            <a:xfrm>
              <a:off x="3549"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7" name="Line 285"/>
            <p:cNvSpPr>
              <a:spLocks noChangeAspect="1" noChangeShapeType="1"/>
            </p:cNvSpPr>
            <p:nvPr/>
          </p:nvSpPr>
          <p:spPr bwMode="auto">
            <a:xfrm>
              <a:off x="3579"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8" name="Line 286"/>
            <p:cNvSpPr>
              <a:spLocks noChangeAspect="1" noChangeShapeType="1"/>
            </p:cNvSpPr>
            <p:nvPr/>
          </p:nvSpPr>
          <p:spPr bwMode="auto">
            <a:xfrm>
              <a:off x="3609"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39" name="Line 287"/>
            <p:cNvSpPr>
              <a:spLocks noChangeAspect="1" noChangeShapeType="1"/>
            </p:cNvSpPr>
            <p:nvPr/>
          </p:nvSpPr>
          <p:spPr bwMode="auto">
            <a:xfrm>
              <a:off x="3639"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40" name="Line 288"/>
            <p:cNvSpPr>
              <a:spLocks noChangeAspect="1" noChangeShapeType="1"/>
            </p:cNvSpPr>
            <p:nvPr/>
          </p:nvSpPr>
          <p:spPr bwMode="auto">
            <a:xfrm>
              <a:off x="3668"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41" name="Line 289"/>
            <p:cNvSpPr>
              <a:spLocks noChangeAspect="1" noChangeShapeType="1"/>
            </p:cNvSpPr>
            <p:nvPr/>
          </p:nvSpPr>
          <p:spPr bwMode="auto">
            <a:xfrm>
              <a:off x="3698"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42" name="Line 290"/>
            <p:cNvSpPr>
              <a:spLocks noChangeAspect="1" noChangeShapeType="1"/>
            </p:cNvSpPr>
            <p:nvPr/>
          </p:nvSpPr>
          <p:spPr bwMode="auto">
            <a:xfrm>
              <a:off x="3728"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43" name="Line 291"/>
            <p:cNvSpPr>
              <a:spLocks noChangeAspect="1" noChangeShapeType="1"/>
            </p:cNvSpPr>
            <p:nvPr/>
          </p:nvSpPr>
          <p:spPr bwMode="auto">
            <a:xfrm>
              <a:off x="3758"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44" name="Line 292"/>
            <p:cNvSpPr>
              <a:spLocks noChangeAspect="1" noChangeShapeType="1"/>
            </p:cNvSpPr>
            <p:nvPr/>
          </p:nvSpPr>
          <p:spPr bwMode="auto">
            <a:xfrm>
              <a:off x="3788"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45" name="Line 293"/>
            <p:cNvSpPr>
              <a:spLocks noChangeAspect="1" noChangeShapeType="1"/>
            </p:cNvSpPr>
            <p:nvPr/>
          </p:nvSpPr>
          <p:spPr bwMode="auto">
            <a:xfrm>
              <a:off x="3817"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46" name="Line 294"/>
            <p:cNvSpPr>
              <a:spLocks noChangeAspect="1" noChangeShapeType="1"/>
            </p:cNvSpPr>
            <p:nvPr/>
          </p:nvSpPr>
          <p:spPr bwMode="auto">
            <a:xfrm>
              <a:off x="3847"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47" name="Line 295"/>
            <p:cNvSpPr>
              <a:spLocks noChangeAspect="1" noChangeShapeType="1"/>
            </p:cNvSpPr>
            <p:nvPr/>
          </p:nvSpPr>
          <p:spPr bwMode="auto">
            <a:xfrm>
              <a:off x="3877"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48" name="Line 296"/>
            <p:cNvSpPr>
              <a:spLocks noChangeAspect="1" noChangeShapeType="1"/>
            </p:cNvSpPr>
            <p:nvPr/>
          </p:nvSpPr>
          <p:spPr bwMode="auto">
            <a:xfrm>
              <a:off x="3907"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49" name="Line 297"/>
            <p:cNvSpPr>
              <a:spLocks noChangeAspect="1" noChangeShapeType="1"/>
            </p:cNvSpPr>
            <p:nvPr/>
          </p:nvSpPr>
          <p:spPr bwMode="auto">
            <a:xfrm>
              <a:off x="3936"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50" name="Line 298"/>
            <p:cNvSpPr>
              <a:spLocks noChangeAspect="1" noChangeShapeType="1"/>
            </p:cNvSpPr>
            <p:nvPr/>
          </p:nvSpPr>
          <p:spPr bwMode="auto">
            <a:xfrm>
              <a:off x="3966"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51" name="Line 299"/>
            <p:cNvSpPr>
              <a:spLocks noChangeAspect="1" noChangeShapeType="1"/>
            </p:cNvSpPr>
            <p:nvPr/>
          </p:nvSpPr>
          <p:spPr bwMode="auto">
            <a:xfrm>
              <a:off x="3996"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52" name="Line 300"/>
            <p:cNvSpPr>
              <a:spLocks noChangeAspect="1" noChangeShapeType="1"/>
            </p:cNvSpPr>
            <p:nvPr/>
          </p:nvSpPr>
          <p:spPr bwMode="auto">
            <a:xfrm>
              <a:off x="4026"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53" name="Line 301"/>
            <p:cNvSpPr>
              <a:spLocks noChangeAspect="1" noChangeShapeType="1"/>
            </p:cNvSpPr>
            <p:nvPr/>
          </p:nvSpPr>
          <p:spPr bwMode="auto">
            <a:xfrm>
              <a:off x="4056"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54" name="Line 302"/>
            <p:cNvSpPr>
              <a:spLocks noChangeAspect="1" noChangeShapeType="1"/>
            </p:cNvSpPr>
            <p:nvPr/>
          </p:nvSpPr>
          <p:spPr bwMode="auto">
            <a:xfrm>
              <a:off x="4085"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55" name="Line 303"/>
            <p:cNvSpPr>
              <a:spLocks noChangeAspect="1" noChangeShapeType="1"/>
            </p:cNvSpPr>
            <p:nvPr/>
          </p:nvSpPr>
          <p:spPr bwMode="auto">
            <a:xfrm>
              <a:off x="4115"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56" name="Line 304"/>
            <p:cNvSpPr>
              <a:spLocks noChangeAspect="1" noChangeShapeType="1"/>
            </p:cNvSpPr>
            <p:nvPr/>
          </p:nvSpPr>
          <p:spPr bwMode="auto">
            <a:xfrm>
              <a:off x="4145"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57" name="Line 305"/>
            <p:cNvSpPr>
              <a:spLocks noChangeAspect="1" noChangeShapeType="1"/>
            </p:cNvSpPr>
            <p:nvPr/>
          </p:nvSpPr>
          <p:spPr bwMode="auto">
            <a:xfrm>
              <a:off x="4175"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58" name="Line 306"/>
            <p:cNvSpPr>
              <a:spLocks noChangeAspect="1" noChangeShapeType="1"/>
            </p:cNvSpPr>
            <p:nvPr/>
          </p:nvSpPr>
          <p:spPr bwMode="auto">
            <a:xfrm>
              <a:off x="4204"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59" name="Line 307"/>
            <p:cNvSpPr>
              <a:spLocks noChangeAspect="1" noChangeShapeType="1"/>
            </p:cNvSpPr>
            <p:nvPr/>
          </p:nvSpPr>
          <p:spPr bwMode="auto">
            <a:xfrm>
              <a:off x="4234"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60" name="Line 308"/>
            <p:cNvSpPr>
              <a:spLocks noChangeAspect="1" noChangeShapeType="1"/>
            </p:cNvSpPr>
            <p:nvPr/>
          </p:nvSpPr>
          <p:spPr bwMode="auto">
            <a:xfrm>
              <a:off x="4264"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61" name="Line 309"/>
            <p:cNvSpPr>
              <a:spLocks noChangeAspect="1" noChangeShapeType="1"/>
            </p:cNvSpPr>
            <p:nvPr/>
          </p:nvSpPr>
          <p:spPr bwMode="auto">
            <a:xfrm>
              <a:off x="4294"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62" name="Line 310"/>
            <p:cNvSpPr>
              <a:spLocks noChangeAspect="1" noChangeShapeType="1"/>
            </p:cNvSpPr>
            <p:nvPr/>
          </p:nvSpPr>
          <p:spPr bwMode="auto">
            <a:xfrm>
              <a:off x="4323"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63" name="Line 311"/>
            <p:cNvSpPr>
              <a:spLocks noChangeAspect="1" noChangeShapeType="1"/>
            </p:cNvSpPr>
            <p:nvPr/>
          </p:nvSpPr>
          <p:spPr bwMode="auto">
            <a:xfrm>
              <a:off x="4353" y="316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64" name="Line 312"/>
            <p:cNvSpPr>
              <a:spLocks noChangeAspect="1" noChangeShapeType="1"/>
            </p:cNvSpPr>
            <p:nvPr/>
          </p:nvSpPr>
          <p:spPr bwMode="auto">
            <a:xfrm>
              <a:off x="3192"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65" name="Line 313"/>
            <p:cNvSpPr>
              <a:spLocks noChangeAspect="1" noChangeShapeType="1"/>
            </p:cNvSpPr>
            <p:nvPr/>
          </p:nvSpPr>
          <p:spPr bwMode="auto">
            <a:xfrm>
              <a:off x="3222"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66" name="Line 314"/>
            <p:cNvSpPr>
              <a:spLocks noChangeAspect="1" noChangeShapeType="1"/>
            </p:cNvSpPr>
            <p:nvPr/>
          </p:nvSpPr>
          <p:spPr bwMode="auto">
            <a:xfrm>
              <a:off x="3252"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67" name="Line 315"/>
            <p:cNvSpPr>
              <a:spLocks noChangeAspect="1" noChangeShapeType="1"/>
            </p:cNvSpPr>
            <p:nvPr/>
          </p:nvSpPr>
          <p:spPr bwMode="auto">
            <a:xfrm>
              <a:off x="3281"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68" name="Line 316"/>
            <p:cNvSpPr>
              <a:spLocks noChangeAspect="1" noChangeShapeType="1"/>
            </p:cNvSpPr>
            <p:nvPr/>
          </p:nvSpPr>
          <p:spPr bwMode="auto">
            <a:xfrm>
              <a:off x="3311"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69" name="Line 317"/>
            <p:cNvSpPr>
              <a:spLocks noChangeAspect="1" noChangeShapeType="1"/>
            </p:cNvSpPr>
            <p:nvPr/>
          </p:nvSpPr>
          <p:spPr bwMode="auto">
            <a:xfrm>
              <a:off x="3341"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70" name="Line 318"/>
            <p:cNvSpPr>
              <a:spLocks noChangeAspect="1" noChangeShapeType="1"/>
            </p:cNvSpPr>
            <p:nvPr/>
          </p:nvSpPr>
          <p:spPr bwMode="auto">
            <a:xfrm>
              <a:off x="3371"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71" name="Line 319"/>
            <p:cNvSpPr>
              <a:spLocks noChangeAspect="1" noChangeShapeType="1"/>
            </p:cNvSpPr>
            <p:nvPr/>
          </p:nvSpPr>
          <p:spPr bwMode="auto">
            <a:xfrm>
              <a:off x="3401"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72" name="Line 320"/>
            <p:cNvSpPr>
              <a:spLocks noChangeAspect="1" noChangeShapeType="1"/>
            </p:cNvSpPr>
            <p:nvPr/>
          </p:nvSpPr>
          <p:spPr bwMode="auto">
            <a:xfrm>
              <a:off x="3430"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73" name="Line 321"/>
            <p:cNvSpPr>
              <a:spLocks noChangeAspect="1" noChangeShapeType="1"/>
            </p:cNvSpPr>
            <p:nvPr/>
          </p:nvSpPr>
          <p:spPr bwMode="auto">
            <a:xfrm>
              <a:off x="3460"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74" name="Line 322"/>
            <p:cNvSpPr>
              <a:spLocks noChangeAspect="1" noChangeShapeType="1"/>
            </p:cNvSpPr>
            <p:nvPr/>
          </p:nvSpPr>
          <p:spPr bwMode="auto">
            <a:xfrm>
              <a:off x="3490"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75" name="Line 323"/>
            <p:cNvSpPr>
              <a:spLocks noChangeAspect="1" noChangeShapeType="1"/>
            </p:cNvSpPr>
            <p:nvPr/>
          </p:nvSpPr>
          <p:spPr bwMode="auto">
            <a:xfrm>
              <a:off x="3520"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76" name="Line 324"/>
            <p:cNvSpPr>
              <a:spLocks noChangeAspect="1" noChangeShapeType="1"/>
            </p:cNvSpPr>
            <p:nvPr/>
          </p:nvSpPr>
          <p:spPr bwMode="auto">
            <a:xfrm>
              <a:off x="3549"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77" name="Line 325"/>
            <p:cNvSpPr>
              <a:spLocks noChangeAspect="1" noChangeShapeType="1"/>
            </p:cNvSpPr>
            <p:nvPr/>
          </p:nvSpPr>
          <p:spPr bwMode="auto">
            <a:xfrm>
              <a:off x="3579"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78" name="Line 326"/>
            <p:cNvSpPr>
              <a:spLocks noChangeAspect="1" noChangeShapeType="1"/>
            </p:cNvSpPr>
            <p:nvPr/>
          </p:nvSpPr>
          <p:spPr bwMode="auto">
            <a:xfrm>
              <a:off x="3609"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79" name="Line 327"/>
            <p:cNvSpPr>
              <a:spLocks noChangeAspect="1" noChangeShapeType="1"/>
            </p:cNvSpPr>
            <p:nvPr/>
          </p:nvSpPr>
          <p:spPr bwMode="auto">
            <a:xfrm>
              <a:off x="3639"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80" name="Line 328"/>
            <p:cNvSpPr>
              <a:spLocks noChangeAspect="1" noChangeShapeType="1"/>
            </p:cNvSpPr>
            <p:nvPr/>
          </p:nvSpPr>
          <p:spPr bwMode="auto">
            <a:xfrm>
              <a:off x="3668"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81" name="Line 329"/>
            <p:cNvSpPr>
              <a:spLocks noChangeAspect="1" noChangeShapeType="1"/>
            </p:cNvSpPr>
            <p:nvPr/>
          </p:nvSpPr>
          <p:spPr bwMode="auto">
            <a:xfrm>
              <a:off x="3698"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82" name="Line 330"/>
            <p:cNvSpPr>
              <a:spLocks noChangeAspect="1" noChangeShapeType="1"/>
            </p:cNvSpPr>
            <p:nvPr/>
          </p:nvSpPr>
          <p:spPr bwMode="auto">
            <a:xfrm>
              <a:off x="3728"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83" name="Line 331"/>
            <p:cNvSpPr>
              <a:spLocks noChangeAspect="1" noChangeShapeType="1"/>
            </p:cNvSpPr>
            <p:nvPr/>
          </p:nvSpPr>
          <p:spPr bwMode="auto">
            <a:xfrm>
              <a:off x="3758"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84" name="Line 332"/>
            <p:cNvSpPr>
              <a:spLocks noChangeAspect="1" noChangeShapeType="1"/>
            </p:cNvSpPr>
            <p:nvPr/>
          </p:nvSpPr>
          <p:spPr bwMode="auto">
            <a:xfrm>
              <a:off x="3788"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85" name="Line 333"/>
            <p:cNvSpPr>
              <a:spLocks noChangeAspect="1" noChangeShapeType="1"/>
            </p:cNvSpPr>
            <p:nvPr/>
          </p:nvSpPr>
          <p:spPr bwMode="auto">
            <a:xfrm>
              <a:off x="3817"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86" name="Line 334"/>
            <p:cNvSpPr>
              <a:spLocks noChangeAspect="1" noChangeShapeType="1"/>
            </p:cNvSpPr>
            <p:nvPr/>
          </p:nvSpPr>
          <p:spPr bwMode="auto">
            <a:xfrm>
              <a:off x="3847"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87" name="Line 335"/>
            <p:cNvSpPr>
              <a:spLocks noChangeAspect="1" noChangeShapeType="1"/>
            </p:cNvSpPr>
            <p:nvPr/>
          </p:nvSpPr>
          <p:spPr bwMode="auto">
            <a:xfrm>
              <a:off x="3877"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88" name="Line 336"/>
            <p:cNvSpPr>
              <a:spLocks noChangeAspect="1" noChangeShapeType="1"/>
            </p:cNvSpPr>
            <p:nvPr/>
          </p:nvSpPr>
          <p:spPr bwMode="auto">
            <a:xfrm>
              <a:off x="3907"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89" name="Line 337"/>
            <p:cNvSpPr>
              <a:spLocks noChangeAspect="1" noChangeShapeType="1"/>
            </p:cNvSpPr>
            <p:nvPr/>
          </p:nvSpPr>
          <p:spPr bwMode="auto">
            <a:xfrm>
              <a:off x="3936"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90" name="Line 338"/>
            <p:cNvSpPr>
              <a:spLocks noChangeAspect="1" noChangeShapeType="1"/>
            </p:cNvSpPr>
            <p:nvPr/>
          </p:nvSpPr>
          <p:spPr bwMode="auto">
            <a:xfrm>
              <a:off x="3966"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91" name="Line 339"/>
            <p:cNvSpPr>
              <a:spLocks noChangeAspect="1" noChangeShapeType="1"/>
            </p:cNvSpPr>
            <p:nvPr/>
          </p:nvSpPr>
          <p:spPr bwMode="auto">
            <a:xfrm>
              <a:off x="3996"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92" name="Line 340"/>
            <p:cNvSpPr>
              <a:spLocks noChangeAspect="1" noChangeShapeType="1"/>
            </p:cNvSpPr>
            <p:nvPr/>
          </p:nvSpPr>
          <p:spPr bwMode="auto">
            <a:xfrm>
              <a:off x="4026"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93" name="Line 341"/>
            <p:cNvSpPr>
              <a:spLocks noChangeAspect="1" noChangeShapeType="1"/>
            </p:cNvSpPr>
            <p:nvPr/>
          </p:nvSpPr>
          <p:spPr bwMode="auto">
            <a:xfrm>
              <a:off x="4056"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94" name="Line 342"/>
            <p:cNvSpPr>
              <a:spLocks noChangeAspect="1" noChangeShapeType="1"/>
            </p:cNvSpPr>
            <p:nvPr/>
          </p:nvSpPr>
          <p:spPr bwMode="auto">
            <a:xfrm>
              <a:off x="4085"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95" name="Line 343"/>
            <p:cNvSpPr>
              <a:spLocks noChangeAspect="1" noChangeShapeType="1"/>
            </p:cNvSpPr>
            <p:nvPr/>
          </p:nvSpPr>
          <p:spPr bwMode="auto">
            <a:xfrm>
              <a:off x="4115"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96" name="Line 344"/>
            <p:cNvSpPr>
              <a:spLocks noChangeAspect="1" noChangeShapeType="1"/>
            </p:cNvSpPr>
            <p:nvPr/>
          </p:nvSpPr>
          <p:spPr bwMode="auto">
            <a:xfrm>
              <a:off x="4145"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97" name="Line 345"/>
            <p:cNvSpPr>
              <a:spLocks noChangeAspect="1" noChangeShapeType="1"/>
            </p:cNvSpPr>
            <p:nvPr/>
          </p:nvSpPr>
          <p:spPr bwMode="auto">
            <a:xfrm>
              <a:off x="4175"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98" name="Line 346"/>
            <p:cNvSpPr>
              <a:spLocks noChangeAspect="1" noChangeShapeType="1"/>
            </p:cNvSpPr>
            <p:nvPr/>
          </p:nvSpPr>
          <p:spPr bwMode="auto">
            <a:xfrm>
              <a:off x="4204"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899" name="Line 347"/>
            <p:cNvSpPr>
              <a:spLocks noChangeAspect="1" noChangeShapeType="1"/>
            </p:cNvSpPr>
            <p:nvPr/>
          </p:nvSpPr>
          <p:spPr bwMode="auto">
            <a:xfrm>
              <a:off x="4234"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00" name="Line 348"/>
            <p:cNvSpPr>
              <a:spLocks noChangeAspect="1" noChangeShapeType="1"/>
            </p:cNvSpPr>
            <p:nvPr/>
          </p:nvSpPr>
          <p:spPr bwMode="auto">
            <a:xfrm>
              <a:off x="4264"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01" name="Line 349"/>
            <p:cNvSpPr>
              <a:spLocks noChangeAspect="1" noChangeShapeType="1"/>
            </p:cNvSpPr>
            <p:nvPr/>
          </p:nvSpPr>
          <p:spPr bwMode="auto">
            <a:xfrm>
              <a:off x="4294"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02" name="Line 350"/>
            <p:cNvSpPr>
              <a:spLocks noChangeAspect="1" noChangeShapeType="1"/>
            </p:cNvSpPr>
            <p:nvPr/>
          </p:nvSpPr>
          <p:spPr bwMode="auto">
            <a:xfrm>
              <a:off x="4323"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03" name="Line 351"/>
            <p:cNvSpPr>
              <a:spLocks noChangeAspect="1" noChangeShapeType="1"/>
            </p:cNvSpPr>
            <p:nvPr/>
          </p:nvSpPr>
          <p:spPr bwMode="auto">
            <a:xfrm>
              <a:off x="4353"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04" name="Line 352"/>
            <p:cNvSpPr>
              <a:spLocks noChangeAspect="1" noChangeShapeType="1"/>
            </p:cNvSpPr>
            <p:nvPr/>
          </p:nvSpPr>
          <p:spPr bwMode="auto">
            <a:xfrm>
              <a:off x="4383"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05" name="Line 353"/>
            <p:cNvSpPr>
              <a:spLocks noChangeAspect="1" noChangeShapeType="1"/>
            </p:cNvSpPr>
            <p:nvPr/>
          </p:nvSpPr>
          <p:spPr bwMode="auto">
            <a:xfrm>
              <a:off x="4413"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06" name="Line 354"/>
            <p:cNvSpPr>
              <a:spLocks noChangeAspect="1" noChangeShapeType="1"/>
            </p:cNvSpPr>
            <p:nvPr/>
          </p:nvSpPr>
          <p:spPr bwMode="auto">
            <a:xfrm>
              <a:off x="4443"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07" name="Line 355"/>
            <p:cNvSpPr>
              <a:spLocks noChangeAspect="1" noChangeShapeType="1"/>
            </p:cNvSpPr>
            <p:nvPr/>
          </p:nvSpPr>
          <p:spPr bwMode="auto">
            <a:xfrm>
              <a:off x="4472"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08" name="Line 356"/>
            <p:cNvSpPr>
              <a:spLocks noChangeAspect="1" noChangeShapeType="1"/>
            </p:cNvSpPr>
            <p:nvPr/>
          </p:nvSpPr>
          <p:spPr bwMode="auto">
            <a:xfrm>
              <a:off x="4502"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09" name="Line 357"/>
            <p:cNvSpPr>
              <a:spLocks noChangeAspect="1" noChangeShapeType="1"/>
            </p:cNvSpPr>
            <p:nvPr/>
          </p:nvSpPr>
          <p:spPr bwMode="auto">
            <a:xfrm>
              <a:off x="4532"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10" name="Line 358"/>
            <p:cNvSpPr>
              <a:spLocks noChangeAspect="1" noChangeShapeType="1"/>
            </p:cNvSpPr>
            <p:nvPr/>
          </p:nvSpPr>
          <p:spPr bwMode="auto">
            <a:xfrm>
              <a:off x="4562"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11" name="Line 359"/>
            <p:cNvSpPr>
              <a:spLocks noChangeAspect="1" noChangeShapeType="1"/>
            </p:cNvSpPr>
            <p:nvPr/>
          </p:nvSpPr>
          <p:spPr bwMode="auto">
            <a:xfrm>
              <a:off x="4591"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12" name="Line 360"/>
            <p:cNvSpPr>
              <a:spLocks noChangeAspect="1" noChangeShapeType="1"/>
            </p:cNvSpPr>
            <p:nvPr/>
          </p:nvSpPr>
          <p:spPr bwMode="auto">
            <a:xfrm>
              <a:off x="4621"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13" name="Line 361"/>
            <p:cNvSpPr>
              <a:spLocks noChangeAspect="1" noChangeShapeType="1"/>
            </p:cNvSpPr>
            <p:nvPr/>
          </p:nvSpPr>
          <p:spPr bwMode="auto">
            <a:xfrm>
              <a:off x="4651"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14" name="Line 362"/>
            <p:cNvSpPr>
              <a:spLocks noChangeAspect="1" noChangeShapeType="1"/>
            </p:cNvSpPr>
            <p:nvPr/>
          </p:nvSpPr>
          <p:spPr bwMode="auto">
            <a:xfrm>
              <a:off x="4681"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15" name="Line 363"/>
            <p:cNvSpPr>
              <a:spLocks noChangeAspect="1" noChangeShapeType="1"/>
            </p:cNvSpPr>
            <p:nvPr/>
          </p:nvSpPr>
          <p:spPr bwMode="auto">
            <a:xfrm>
              <a:off x="4711"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16" name="Line 364"/>
            <p:cNvSpPr>
              <a:spLocks noChangeAspect="1" noChangeShapeType="1"/>
            </p:cNvSpPr>
            <p:nvPr/>
          </p:nvSpPr>
          <p:spPr bwMode="auto">
            <a:xfrm>
              <a:off x="4740" y="3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17" name="Rectangle 365"/>
            <p:cNvSpPr>
              <a:spLocks noChangeAspect="1" noChangeArrowheads="1"/>
            </p:cNvSpPr>
            <p:nvPr/>
          </p:nvSpPr>
          <p:spPr bwMode="auto">
            <a:xfrm>
              <a:off x="4743" y="1888"/>
              <a:ext cx="25" cy="1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17918" name="Line 366"/>
            <p:cNvSpPr>
              <a:spLocks noChangeAspect="1" noChangeShapeType="1"/>
            </p:cNvSpPr>
            <p:nvPr/>
          </p:nvSpPr>
          <p:spPr bwMode="auto">
            <a:xfrm>
              <a:off x="4361" y="139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19" name="Line 367"/>
            <p:cNvSpPr>
              <a:spLocks noChangeAspect="1" noChangeShapeType="1"/>
            </p:cNvSpPr>
            <p:nvPr/>
          </p:nvSpPr>
          <p:spPr bwMode="auto">
            <a:xfrm>
              <a:off x="4361" y="142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0" name="Line 368"/>
            <p:cNvSpPr>
              <a:spLocks noChangeAspect="1" noChangeShapeType="1"/>
            </p:cNvSpPr>
            <p:nvPr/>
          </p:nvSpPr>
          <p:spPr bwMode="auto">
            <a:xfrm>
              <a:off x="4361" y="145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1" name="Line 369"/>
            <p:cNvSpPr>
              <a:spLocks noChangeAspect="1" noChangeShapeType="1"/>
            </p:cNvSpPr>
            <p:nvPr/>
          </p:nvSpPr>
          <p:spPr bwMode="auto">
            <a:xfrm>
              <a:off x="4361" y="148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2" name="Line 370"/>
            <p:cNvSpPr>
              <a:spLocks noChangeAspect="1" noChangeShapeType="1"/>
            </p:cNvSpPr>
            <p:nvPr/>
          </p:nvSpPr>
          <p:spPr bwMode="auto">
            <a:xfrm>
              <a:off x="4361" y="1519"/>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3" name="Line 371"/>
            <p:cNvSpPr>
              <a:spLocks noChangeAspect="1" noChangeShapeType="1"/>
            </p:cNvSpPr>
            <p:nvPr/>
          </p:nvSpPr>
          <p:spPr bwMode="auto">
            <a:xfrm>
              <a:off x="4361" y="154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4" name="Line 372"/>
            <p:cNvSpPr>
              <a:spLocks noChangeAspect="1" noChangeShapeType="1"/>
            </p:cNvSpPr>
            <p:nvPr/>
          </p:nvSpPr>
          <p:spPr bwMode="auto">
            <a:xfrm>
              <a:off x="4361" y="157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5" name="Line 373"/>
            <p:cNvSpPr>
              <a:spLocks noChangeAspect="1" noChangeShapeType="1"/>
            </p:cNvSpPr>
            <p:nvPr/>
          </p:nvSpPr>
          <p:spPr bwMode="auto">
            <a:xfrm>
              <a:off x="4361" y="160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6" name="Line 374"/>
            <p:cNvSpPr>
              <a:spLocks noChangeAspect="1" noChangeShapeType="1"/>
            </p:cNvSpPr>
            <p:nvPr/>
          </p:nvSpPr>
          <p:spPr bwMode="auto">
            <a:xfrm>
              <a:off x="4361" y="163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7" name="Line 375"/>
            <p:cNvSpPr>
              <a:spLocks noChangeAspect="1" noChangeShapeType="1"/>
            </p:cNvSpPr>
            <p:nvPr/>
          </p:nvSpPr>
          <p:spPr bwMode="auto">
            <a:xfrm>
              <a:off x="4361" y="166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8" name="Line 376"/>
            <p:cNvSpPr>
              <a:spLocks noChangeAspect="1" noChangeShapeType="1"/>
            </p:cNvSpPr>
            <p:nvPr/>
          </p:nvSpPr>
          <p:spPr bwMode="auto">
            <a:xfrm>
              <a:off x="4361" y="169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29" name="Line 377"/>
            <p:cNvSpPr>
              <a:spLocks noChangeAspect="1" noChangeShapeType="1"/>
            </p:cNvSpPr>
            <p:nvPr/>
          </p:nvSpPr>
          <p:spPr bwMode="auto">
            <a:xfrm>
              <a:off x="4361" y="172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30" name="Line 378"/>
            <p:cNvSpPr>
              <a:spLocks noChangeAspect="1" noChangeShapeType="1"/>
            </p:cNvSpPr>
            <p:nvPr/>
          </p:nvSpPr>
          <p:spPr bwMode="auto">
            <a:xfrm>
              <a:off x="4361" y="175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31" name="Line 379"/>
            <p:cNvSpPr>
              <a:spLocks noChangeAspect="1" noChangeShapeType="1"/>
            </p:cNvSpPr>
            <p:nvPr/>
          </p:nvSpPr>
          <p:spPr bwMode="auto">
            <a:xfrm>
              <a:off x="4361" y="1787"/>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32" name="Line 380"/>
            <p:cNvSpPr>
              <a:spLocks noChangeAspect="1" noChangeShapeType="1"/>
            </p:cNvSpPr>
            <p:nvPr/>
          </p:nvSpPr>
          <p:spPr bwMode="auto">
            <a:xfrm>
              <a:off x="4361" y="1816"/>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33" name="Line 381"/>
            <p:cNvSpPr>
              <a:spLocks noChangeAspect="1" noChangeShapeType="1"/>
            </p:cNvSpPr>
            <p:nvPr/>
          </p:nvSpPr>
          <p:spPr bwMode="auto">
            <a:xfrm>
              <a:off x="4361" y="1846"/>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34" name="Line 382"/>
            <p:cNvSpPr>
              <a:spLocks noChangeAspect="1" noChangeShapeType="1"/>
            </p:cNvSpPr>
            <p:nvPr/>
          </p:nvSpPr>
          <p:spPr bwMode="auto">
            <a:xfrm>
              <a:off x="4361" y="1876"/>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35" name="Line 383"/>
            <p:cNvSpPr>
              <a:spLocks noChangeAspect="1" noChangeShapeType="1"/>
            </p:cNvSpPr>
            <p:nvPr/>
          </p:nvSpPr>
          <p:spPr bwMode="auto">
            <a:xfrm>
              <a:off x="4361" y="1906"/>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36" name="Line 384"/>
            <p:cNvSpPr>
              <a:spLocks noChangeAspect="1" noChangeShapeType="1"/>
            </p:cNvSpPr>
            <p:nvPr/>
          </p:nvSpPr>
          <p:spPr bwMode="auto">
            <a:xfrm>
              <a:off x="4361" y="193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37" name="Line 385"/>
            <p:cNvSpPr>
              <a:spLocks noChangeAspect="1" noChangeShapeType="1"/>
            </p:cNvSpPr>
            <p:nvPr/>
          </p:nvSpPr>
          <p:spPr bwMode="auto">
            <a:xfrm>
              <a:off x="4361" y="196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38" name="Line 386"/>
            <p:cNvSpPr>
              <a:spLocks noChangeAspect="1" noChangeShapeType="1"/>
            </p:cNvSpPr>
            <p:nvPr/>
          </p:nvSpPr>
          <p:spPr bwMode="auto">
            <a:xfrm>
              <a:off x="4361" y="199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39" name="Line 387"/>
            <p:cNvSpPr>
              <a:spLocks noChangeAspect="1" noChangeShapeType="1"/>
            </p:cNvSpPr>
            <p:nvPr/>
          </p:nvSpPr>
          <p:spPr bwMode="auto">
            <a:xfrm>
              <a:off x="4361" y="202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40" name="Line 388"/>
            <p:cNvSpPr>
              <a:spLocks noChangeAspect="1" noChangeShapeType="1"/>
            </p:cNvSpPr>
            <p:nvPr/>
          </p:nvSpPr>
          <p:spPr bwMode="auto">
            <a:xfrm>
              <a:off x="4361" y="205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41" name="Line 389"/>
            <p:cNvSpPr>
              <a:spLocks noChangeAspect="1" noChangeShapeType="1"/>
            </p:cNvSpPr>
            <p:nvPr/>
          </p:nvSpPr>
          <p:spPr bwMode="auto">
            <a:xfrm>
              <a:off x="4361" y="2084"/>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42" name="Line 390"/>
            <p:cNvSpPr>
              <a:spLocks noChangeAspect="1" noChangeShapeType="1"/>
            </p:cNvSpPr>
            <p:nvPr/>
          </p:nvSpPr>
          <p:spPr bwMode="auto">
            <a:xfrm>
              <a:off x="4361" y="2114"/>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43" name="Line 391"/>
            <p:cNvSpPr>
              <a:spLocks noChangeAspect="1" noChangeShapeType="1"/>
            </p:cNvSpPr>
            <p:nvPr/>
          </p:nvSpPr>
          <p:spPr bwMode="auto">
            <a:xfrm>
              <a:off x="4361" y="2144"/>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44" name="Line 392"/>
            <p:cNvSpPr>
              <a:spLocks noChangeAspect="1" noChangeShapeType="1"/>
            </p:cNvSpPr>
            <p:nvPr/>
          </p:nvSpPr>
          <p:spPr bwMode="auto">
            <a:xfrm>
              <a:off x="4361" y="2174"/>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45" name="Line 393"/>
            <p:cNvSpPr>
              <a:spLocks noChangeAspect="1" noChangeShapeType="1"/>
            </p:cNvSpPr>
            <p:nvPr/>
          </p:nvSpPr>
          <p:spPr bwMode="auto">
            <a:xfrm>
              <a:off x="4361" y="220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46" name="Line 394"/>
            <p:cNvSpPr>
              <a:spLocks noChangeAspect="1" noChangeShapeType="1"/>
            </p:cNvSpPr>
            <p:nvPr/>
          </p:nvSpPr>
          <p:spPr bwMode="auto">
            <a:xfrm>
              <a:off x="4361" y="223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47" name="Line 395"/>
            <p:cNvSpPr>
              <a:spLocks noChangeAspect="1" noChangeShapeType="1"/>
            </p:cNvSpPr>
            <p:nvPr/>
          </p:nvSpPr>
          <p:spPr bwMode="auto">
            <a:xfrm>
              <a:off x="4361" y="22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48" name="Line 396"/>
            <p:cNvSpPr>
              <a:spLocks noChangeAspect="1" noChangeShapeType="1"/>
            </p:cNvSpPr>
            <p:nvPr/>
          </p:nvSpPr>
          <p:spPr bwMode="auto">
            <a:xfrm>
              <a:off x="4361" y="229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49" name="Line 397"/>
            <p:cNvSpPr>
              <a:spLocks noChangeAspect="1" noChangeShapeType="1"/>
            </p:cNvSpPr>
            <p:nvPr/>
          </p:nvSpPr>
          <p:spPr bwMode="auto">
            <a:xfrm>
              <a:off x="4361" y="232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50" name="Line 398"/>
            <p:cNvSpPr>
              <a:spLocks noChangeAspect="1" noChangeShapeType="1"/>
            </p:cNvSpPr>
            <p:nvPr/>
          </p:nvSpPr>
          <p:spPr bwMode="auto">
            <a:xfrm>
              <a:off x="4361" y="235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51" name="Line 399"/>
            <p:cNvSpPr>
              <a:spLocks noChangeAspect="1" noChangeShapeType="1"/>
            </p:cNvSpPr>
            <p:nvPr/>
          </p:nvSpPr>
          <p:spPr bwMode="auto">
            <a:xfrm>
              <a:off x="4361" y="238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52" name="Line 400"/>
            <p:cNvSpPr>
              <a:spLocks noChangeAspect="1" noChangeShapeType="1"/>
            </p:cNvSpPr>
            <p:nvPr/>
          </p:nvSpPr>
          <p:spPr bwMode="auto">
            <a:xfrm>
              <a:off x="4361" y="241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53" name="Line 401"/>
            <p:cNvSpPr>
              <a:spLocks noChangeAspect="1" noChangeShapeType="1"/>
            </p:cNvSpPr>
            <p:nvPr/>
          </p:nvSpPr>
          <p:spPr bwMode="auto">
            <a:xfrm>
              <a:off x="4361" y="2442"/>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54" name="Line 402"/>
            <p:cNvSpPr>
              <a:spLocks noChangeAspect="1" noChangeShapeType="1"/>
            </p:cNvSpPr>
            <p:nvPr/>
          </p:nvSpPr>
          <p:spPr bwMode="auto">
            <a:xfrm>
              <a:off x="4361" y="2471"/>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55" name="Line 403"/>
            <p:cNvSpPr>
              <a:spLocks noChangeAspect="1" noChangeShapeType="1"/>
            </p:cNvSpPr>
            <p:nvPr/>
          </p:nvSpPr>
          <p:spPr bwMode="auto">
            <a:xfrm>
              <a:off x="4361" y="2501"/>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56" name="Line 404"/>
            <p:cNvSpPr>
              <a:spLocks noChangeAspect="1" noChangeShapeType="1"/>
            </p:cNvSpPr>
            <p:nvPr/>
          </p:nvSpPr>
          <p:spPr bwMode="auto">
            <a:xfrm>
              <a:off x="4361" y="2531"/>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57" name="Line 405"/>
            <p:cNvSpPr>
              <a:spLocks noChangeAspect="1" noChangeShapeType="1"/>
            </p:cNvSpPr>
            <p:nvPr/>
          </p:nvSpPr>
          <p:spPr bwMode="auto">
            <a:xfrm>
              <a:off x="4361" y="2561"/>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58" name="Line 406"/>
            <p:cNvSpPr>
              <a:spLocks noChangeAspect="1" noChangeShapeType="1"/>
            </p:cNvSpPr>
            <p:nvPr/>
          </p:nvSpPr>
          <p:spPr bwMode="auto">
            <a:xfrm>
              <a:off x="4361" y="259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598" name="Line 407"/>
          <p:cNvSpPr>
            <a:spLocks noChangeAspect="1" noChangeShapeType="1"/>
          </p:cNvSpPr>
          <p:nvPr/>
        </p:nvSpPr>
        <p:spPr bwMode="auto">
          <a:xfrm>
            <a:off x="6810375" y="395763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99" name="Line 408"/>
          <p:cNvSpPr>
            <a:spLocks noChangeAspect="1" noChangeShapeType="1"/>
          </p:cNvSpPr>
          <p:nvPr/>
        </p:nvSpPr>
        <p:spPr bwMode="auto">
          <a:xfrm>
            <a:off x="6810375" y="40036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00" name="Line 409"/>
          <p:cNvSpPr>
            <a:spLocks noChangeAspect="1" noChangeShapeType="1"/>
          </p:cNvSpPr>
          <p:nvPr/>
        </p:nvSpPr>
        <p:spPr bwMode="auto">
          <a:xfrm>
            <a:off x="6810375" y="404812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01" name="Line 410"/>
          <p:cNvSpPr>
            <a:spLocks noChangeAspect="1" noChangeShapeType="1"/>
          </p:cNvSpPr>
          <p:nvPr/>
        </p:nvSpPr>
        <p:spPr bwMode="auto">
          <a:xfrm>
            <a:off x="6810375" y="40941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02" name="Line 411"/>
          <p:cNvSpPr>
            <a:spLocks noChangeAspect="1" noChangeShapeType="1"/>
          </p:cNvSpPr>
          <p:nvPr/>
        </p:nvSpPr>
        <p:spPr bwMode="auto">
          <a:xfrm>
            <a:off x="6810375" y="413702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03" name="Line 412"/>
          <p:cNvSpPr>
            <a:spLocks noChangeAspect="1" noChangeShapeType="1"/>
          </p:cNvSpPr>
          <p:nvPr/>
        </p:nvSpPr>
        <p:spPr bwMode="auto">
          <a:xfrm>
            <a:off x="6810375" y="41830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04" name="Line 413"/>
          <p:cNvSpPr>
            <a:spLocks noChangeAspect="1" noChangeShapeType="1"/>
          </p:cNvSpPr>
          <p:nvPr/>
        </p:nvSpPr>
        <p:spPr bwMode="auto">
          <a:xfrm>
            <a:off x="6810375" y="42275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05" name="Line 414"/>
          <p:cNvSpPr>
            <a:spLocks noChangeAspect="1" noChangeShapeType="1"/>
          </p:cNvSpPr>
          <p:nvPr/>
        </p:nvSpPr>
        <p:spPr bwMode="auto">
          <a:xfrm>
            <a:off x="6810375" y="427355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06" name="Line 415"/>
          <p:cNvSpPr>
            <a:spLocks noChangeAspect="1" noChangeShapeType="1"/>
          </p:cNvSpPr>
          <p:nvPr/>
        </p:nvSpPr>
        <p:spPr bwMode="auto">
          <a:xfrm>
            <a:off x="6810375" y="43164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07" name="Line 416"/>
          <p:cNvSpPr>
            <a:spLocks noChangeAspect="1" noChangeShapeType="1"/>
          </p:cNvSpPr>
          <p:nvPr/>
        </p:nvSpPr>
        <p:spPr bwMode="auto">
          <a:xfrm>
            <a:off x="6810375" y="436245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08" name="Line 417"/>
          <p:cNvSpPr>
            <a:spLocks noChangeAspect="1" noChangeShapeType="1"/>
          </p:cNvSpPr>
          <p:nvPr/>
        </p:nvSpPr>
        <p:spPr bwMode="auto">
          <a:xfrm>
            <a:off x="6810375" y="44084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09" name="Line 418"/>
          <p:cNvSpPr>
            <a:spLocks noChangeAspect="1" noChangeShapeType="1"/>
          </p:cNvSpPr>
          <p:nvPr/>
        </p:nvSpPr>
        <p:spPr bwMode="auto">
          <a:xfrm>
            <a:off x="6810375" y="445293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0" name="Line 419"/>
          <p:cNvSpPr>
            <a:spLocks noChangeAspect="1" noChangeShapeType="1"/>
          </p:cNvSpPr>
          <p:nvPr/>
        </p:nvSpPr>
        <p:spPr bwMode="auto">
          <a:xfrm>
            <a:off x="6810375" y="44989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1" name="Line 420"/>
          <p:cNvSpPr>
            <a:spLocks noChangeAspect="1" noChangeShapeType="1"/>
          </p:cNvSpPr>
          <p:nvPr/>
        </p:nvSpPr>
        <p:spPr bwMode="auto">
          <a:xfrm>
            <a:off x="6810375" y="454183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2" name="Line 421"/>
          <p:cNvSpPr>
            <a:spLocks noChangeAspect="1" noChangeShapeType="1"/>
          </p:cNvSpPr>
          <p:nvPr/>
        </p:nvSpPr>
        <p:spPr bwMode="auto">
          <a:xfrm>
            <a:off x="6810375" y="45878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3" name="Line 422"/>
          <p:cNvSpPr>
            <a:spLocks noChangeAspect="1" noChangeShapeType="1"/>
          </p:cNvSpPr>
          <p:nvPr/>
        </p:nvSpPr>
        <p:spPr bwMode="auto">
          <a:xfrm>
            <a:off x="6810375" y="463232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4" name="Line 423"/>
          <p:cNvSpPr>
            <a:spLocks noChangeAspect="1" noChangeShapeType="1"/>
          </p:cNvSpPr>
          <p:nvPr/>
        </p:nvSpPr>
        <p:spPr bwMode="auto">
          <a:xfrm>
            <a:off x="6810375" y="46783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5" name="Line 424"/>
          <p:cNvSpPr>
            <a:spLocks noChangeAspect="1" noChangeShapeType="1"/>
          </p:cNvSpPr>
          <p:nvPr/>
        </p:nvSpPr>
        <p:spPr bwMode="auto">
          <a:xfrm>
            <a:off x="6810375" y="472122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6" name="Line 425"/>
          <p:cNvSpPr>
            <a:spLocks noChangeAspect="1" noChangeShapeType="1"/>
          </p:cNvSpPr>
          <p:nvPr/>
        </p:nvSpPr>
        <p:spPr bwMode="auto">
          <a:xfrm>
            <a:off x="6810375" y="47672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7" name="Line 426"/>
          <p:cNvSpPr>
            <a:spLocks noChangeAspect="1" noChangeShapeType="1"/>
          </p:cNvSpPr>
          <p:nvPr/>
        </p:nvSpPr>
        <p:spPr bwMode="auto">
          <a:xfrm>
            <a:off x="6810375" y="48117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8" name="Line 427"/>
          <p:cNvSpPr>
            <a:spLocks noChangeAspect="1" noChangeShapeType="1"/>
          </p:cNvSpPr>
          <p:nvPr/>
        </p:nvSpPr>
        <p:spPr bwMode="auto">
          <a:xfrm>
            <a:off x="6810375" y="485775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19" name="Line 428"/>
          <p:cNvSpPr>
            <a:spLocks noChangeAspect="1" noChangeShapeType="1"/>
          </p:cNvSpPr>
          <p:nvPr/>
        </p:nvSpPr>
        <p:spPr bwMode="auto">
          <a:xfrm>
            <a:off x="6810375" y="490220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0" name="Line 429"/>
          <p:cNvSpPr>
            <a:spLocks noChangeAspect="1" noChangeShapeType="1"/>
          </p:cNvSpPr>
          <p:nvPr/>
        </p:nvSpPr>
        <p:spPr bwMode="auto">
          <a:xfrm>
            <a:off x="6810375" y="494665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6" name="Line 435"/>
          <p:cNvSpPr>
            <a:spLocks noChangeAspect="1" noChangeShapeType="1"/>
          </p:cNvSpPr>
          <p:nvPr/>
        </p:nvSpPr>
        <p:spPr bwMode="auto">
          <a:xfrm>
            <a:off x="6810375" y="521652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7" name="Line 436"/>
          <p:cNvSpPr>
            <a:spLocks noChangeAspect="1" noChangeShapeType="1"/>
          </p:cNvSpPr>
          <p:nvPr/>
        </p:nvSpPr>
        <p:spPr bwMode="auto">
          <a:xfrm>
            <a:off x="6810375" y="52625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8" name="Line 437"/>
          <p:cNvSpPr>
            <a:spLocks noChangeAspect="1" noChangeShapeType="1"/>
          </p:cNvSpPr>
          <p:nvPr/>
        </p:nvSpPr>
        <p:spPr bwMode="auto">
          <a:xfrm>
            <a:off x="6810375" y="530542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29" name="Line 438"/>
          <p:cNvSpPr>
            <a:spLocks noChangeAspect="1" noChangeShapeType="1"/>
          </p:cNvSpPr>
          <p:nvPr/>
        </p:nvSpPr>
        <p:spPr bwMode="auto">
          <a:xfrm>
            <a:off x="6810375" y="53514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30" name="Line 439"/>
          <p:cNvSpPr>
            <a:spLocks noChangeAspect="1" noChangeShapeType="1"/>
          </p:cNvSpPr>
          <p:nvPr/>
        </p:nvSpPr>
        <p:spPr bwMode="auto">
          <a:xfrm>
            <a:off x="6810375" y="53959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31" name="Line 440"/>
          <p:cNvSpPr>
            <a:spLocks noChangeAspect="1" noChangeShapeType="1"/>
          </p:cNvSpPr>
          <p:nvPr/>
        </p:nvSpPr>
        <p:spPr bwMode="auto">
          <a:xfrm>
            <a:off x="6810375" y="544195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32" name="Line 441"/>
          <p:cNvSpPr>
            <a:spLocks noChangeAspect="1" noChangeShapeType="1"/>
          </p:cNvSpPr>
          <p:nvPr/>
        </p:nvSpPr>
        <p:spPr bwMode="auto">
          <a:xfrm>
            <a:off x="6810375" y="548640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33" name="Line 442"/>
          <p:cNvSpPr>
            <a:spLocks noChangeAspect="1" noChangeShapeType="1"/>
          </p:cNvSpPr>
          <p:nvPr/>
        </p:nvSpPr>
        <p:spPr bwMode="auto">
          <a:xfrm>
            <a:off x="6810375" y="553085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34" name="Line 443"/>
          <p:cNvSpPr>
            <a:spLocks noChangeAspect="1" noChangeShapeType="1"/>
          </p:cNvSpPr>
          <p:nvPr/>
        </p:nvSpPr>
        <p:spPr bwMode="auto">
          <a:xfrm>
            <a:off x="6810375" y="557530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35" name="Line 444"/>
          <p:cNvSpPr>
            <a:spLocks noChangeAspect="1" noChangeShapeType="1"/>
          </p:cNvSpPr>
          <p:nvPr/>
        </p:nvSpPr>
        <p:spPr bwMode="auto">
          <a:xfrm>
            <a:off x="6810375" y="562133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36" name="Line 445"/>
          <p:cNvSpPr>
            <a:spLocks noChangeAspect="1" noChangeShapeType="1"/>
          </p:cNvSpPr>
          <p:nvPr/>
        </p:nvSpPr>
        <p:spPr bwMode="auto">
          <a:xfrm>
            <a:off x="6810375" y="56657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37" name="Line 446"/>
          <p:cNvSpPr>
            <a:spLocks noChangeAspect="1" noChangeShapeType="1"/>
          </p:cNvSpPr>
          <p:nvPr/>
        </p:nvSpPr>
        <p:spPr bwMode="auto">
          <a:xfrm>
            <a:off x="6810375" y="571023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38" name="Line 447"/>
          <p:cNvSpPr>
            <a:spLocks noChangeAspect="1" noChangeShapeType="1"/>
          </p:cNvSpPr>
          <p:nvPr/>
        </p:nvSpPr>
        <p:spPr bwMode="auto">
          <a:xfrm>
            <a:off x="6810375" y="57562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39" name="Line 448"/>
          <p:cNvSpPr>
            <a:spLocks noChangeAspect="1" noChangeShapeType="1"/>
          </p:cNvSpPr>
          <p:nvPr/>
        </p:nvSpPr>
        <p:spPr bwMode="auto">
          <a:xfrm>
            <a:off x="6810375" y="580072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40" name="Line 449"/>
          <p:cNvSpPr>
            <a:spLocks noChangeAspect="1" noChangeShapeType="1"/>
          </p:cNvSpPr>
          <p:nvPr/>
        </p:nvSpPr>
        <p:spPr bwMode="auto">
          <a:xfrm>
            <a:off x="6810375" y="58467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41" name="Line 450"/>
          <p:cNvSpPr>
            <a:spLocks noChangeAspect="1" noChangeShapeType="1"/>
          </p:cNvSpPr>
          <p:nvPr/>
        </p:nvSpPr>
        <p:spPr bwMode="auto">
          <a:xfrm>
            <a:off x="6810375" y="5891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42" name="Line 451"/>
          <p:cNvSpPr>
            <a:spLocks noChangeAspect="1" noChangeShapeType="1"/>
          </p:cNvSpPr>
          <p:nvPr/>
        </p:nvSpPr>
        <p:spPr bwMode="auto">
          <a:xfrm>
            <a:off x="6810375" y="59356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43" name="Rectangle 452"/>
          <p:cNvSpPr>
            <a:spLocks noChangeAspect="1" noChangeArrowheads="1"/>
          </p:cNvSpPr>
          <p:nvPr/>
        </p:nvSpPr>
        <p:spPr bwMode="auto">
          <a:xfrm>
            <a:off x="6791325" y="2849563"/>
            <a:ext cx="38100" cy="1603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17648" name="Line 457"/>
          <p:cNvSpPr>
            <a:spLocks noChangeAspect="1" noChangeShapeType="1"/>
          </p:cNvSpPr>
          <p:nvPr/>
        </p:nvSpPr>
        <p:spPr bwMode="auto">
          <a:xfrm>
            <a:off x="5043488"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49" name="Line 458"/>
          <p:cNvSpPr>
            <a:spLocks noChangeAspect="1" noChangeShapeType="1"/>
          </p:cNvSpPr>
          <p:nvPr/>
        </p:nvSpPr>
        <p:spPr bwMode="auto">
          <a:xfrm>
            <a:off x="5086350"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50" name="Line 459"/>
          <p:cNvSpPr>
            <a:spLocks noChangeAspect="1" noChangeShapeType="1"/>
          </p:cNvSpPr>
          <p:nvPr/>
        </p:nvSpPr>
        <p:spPr bwMode="auto">
          <a:xfrm>
            <a:off x="5132388"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51" name="Line 460"/>
          <p:cNvSpPr>
            <a:spLocks noChangeAspect="1" noChangeShapeType="1"/>
          </p:cNvSpPr>
          <p:nvPr/>
        </p:nvSpPr>
        <p:spPr bwMode="auto">
          <a:xfrm>
            <a:off x="5178425"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52" name="Line 461"/>
          <p:cNvSpPr>
            <a:spLocks noChangeAspect="1" noChangeShapeType="1"/>
          </p:cNvSpPr>
          <p:nvPr/>
        </p:nvSpPr>
        <p:spPr bwMode="auto">
          <a:xfrm>
            <a:off x="5222875"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53" name="Line 462"/>
          <p:cNvSpPr>
            <a:spLocks noChangeAspect="1" noChangeShapeType="1"/>
          </p:cNvSpPr>
          <p:nvPr/>
        </p:nvSpPr>
        <p:spPr bwMode="auto">
          <a:xfrm>
            <a:off x="5267325"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54" name="Line 463"/>
          <p:cNvSpPr>
            <a:spLocks noChangeAspect="1" noChangeShapeType="1"/>
          </p:cNvSpPr>
          <p:nvPr/>
        </p:nvSpPr>
        <p:spPr bwMode="auto">
          <a:xfrm>
            <a:off x="5311775"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55" name="Line 464"/>
          <p:cNvSpPr>
            <a:spLocks noChangeAspect="1" noChangeShapeType="1"/>
          </p:cNvSpPr>
          <p:nvPr/>
        </p:nvSpPr>
        <p:spPr bwMode="auto">
          <a:xfrm>
            <a:off x="5357813"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56" name="Line 465"/>
          <p:cNvSpPr>
            <a:spLocks noChangeAspect="1" noChangeShapeType="1"/>
          </p:cNvSpPr>
          <p:nvPr/>
        </p:nvSpPr>
        <p:spPr bwMode="auto">
          <a:xfrm>
            <a:off x="5402263"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57" name="Line 466"/>
          <p:cNvSpPr>
            <a:spLocks noChangeAspect="1" noChangeShapeType="1"/>
          </p:cNvSpPr>
          <p:nvPr/>
        </p:nvSpPr>
        <p:spPr bwMode="auto">
          <a:xfrm>
            <a:off x="5448300"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58" name="Line 467"/>
          <p:cNvSpPr>
            <a:spLocks noChangeAspect="1" noChangeShapeType="1"/>
          </p:cNvSpPr>
          <p:nvPr/>
        </p:nvSpPr>
        <p:spPr bwMode="auto">
          <a:xfrm>
            <a:off x="5491163"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59" name="Line 468"/>
          <p:cNvSpPr>
            <a:spLocks noChangeAspect="1" noChangeShapeType="1"/>
          </p:cNvSpPr>
          <p:nvPr/>
        </p:nvSpPr>
        <p:spPr bwMode="auto">
          <a:xfrm>
            <a:off x="5537200"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0" name="Line 469"/>
          <p:cNvSpPr>
            <a:spLocks noChangeAspect="1" noChangeShapeType="1"/>
          </p:cNvSpPr>
          <p:nvPr/>
        </p:nvSpPr>
        <p:spPr bwMode="auto">
          <a:xfrm>
            <a:off x="5581650"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1" name="Line 470"/>
          <p:cNvSpPr>
            <a:spLocks noChangeAspect="1" noChangeShapeType="1"/>
          </p:cNvSpPr>
          <p:nvPr/>
        </p:nvSpPr>
        <p:spPr bwMode="auto">
          <a:xfrm>
            <a:off x="5627688"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2" name="Line 471"/>
          <p:cNvSpPr>
            <a:spLocks noChangeAspect="1" noChangeShapeType="1"/>
          </p:cNvSpPr>
          <p:nvPr/>
        </p:nvSpPr>
        <p:spPr bwMode="auto">
          <a:xfrm>
            <a:off x="5670550"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3" name="Line 472"/>
          <p:cNvSpPr>
            <a:spLocks noChangeAspect="1" noChangeShapeType="1"/>
          </p:cNvSpPr>
          <p:nvPr/>
        </p:nvSpPr>
        <p:spPr bwMode="auto">
          <a:xfrm>
            <a:off x="5716588"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4" name="Line 473"/>
          <p:cNvSpPr>
            <a:spLocks noChangeAspect="1" noChangeShapeType="1"/>
          </p:cNvSpPr>
          <p:nvPr/>
        </p:nvSpPr>
        <p:spPr bwMode="auto">
          <a:xfrm>
            <a:off x="5761038"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5" name="Line 474"/>
          <p:cNvSpPr>
            <a:spLocks noChangeAspect="1" noChangeShapeType="1"/>
          </p:cNvSpPr>
          <p:nvPr/>
        </p:nvSpPr>
        <p:spPr bwMode="auto">
          <a:xfrm>
            <a:off x="5807075"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6" name="Line 475"/>
          <p:cNvSpPr>
            <a:spLocks noChangeAspect="1" noChangeShapeType="1"/>
          </p:cNvSpPr>
          <p:nvPr/>
        </p:nvSpPr>
        <p:spPr bwMode="auto">
          <a:xfrm>
            <a:off x="5851525"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7" name="Line 476"/>
          <p:cNvSpPr>
            <a:spLocks noChangeAspect="1" noChangeShapeType="1"/>
          </p:cNvSpPr>
          <p:nvPr/>
        </p:nvSpPr>
        <p:spPr bwMode="auto">
          <a:xfrm>
            <a:off x="5895975"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8" name="Line 477"/>
          <p:cNvSpPr>
            <a:spLocks noChangeAspect="1" noChangeShapeType="1"/>
          </p:cNvSpPr>
          <p:nvPr/>
        </p:nvSpPr>
        <p:spPr bwMode="auto">
          <a:xfrm>
            <a:off x="5942013"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69" name="Line 478"/>
          <p:cNvSpPr>
            <a:spLocks noChangeAspect="1" noChangeShapeType="1"/>
          </p:cNvSpPr>
          <p:nvPr/>
        </p:nvSpPr>
        <p:spPr bwMode="auto">
          <a:xfrm>
            <a:off x="5986463"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70" name="Line 479"/>
          <p:cNvSpPr>
            <a:spLocks noChangeAspect="1" noChangeShapeType="1"/>
          </p:cNvSpPr>
          <p:nvPr/>
        </p:nvSpPr>
        <p:spPr bwMode="auto">
          <a:xfrm>
            <a:off x="6032500"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71" name="Line 480"/>
          <p:cNvSpPr>
            <a:spLocks noChangeAspect="1" noChangeShapeType="1"/>
          </p:cNvSpPr>
          <p:nvPr/>
        </p:nvSpPr>
        <p:spPr bwMode="auto">
          <a:xfrm>
            <a:off x="6075363"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72" name="Line 481"/>
          <p:cNvSpPr>
            <a:spLocks noChangeAspect="1" noChangeShapeType="1"/>
          </p:cNvSpPr>
          <p:nvPr/>
        </p:nvSpPr>
        <p:spPr bwMode="auto">
          <a:xfrm>
            <a:off x="6121400"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73" name="Line 482"/>
          <p:cNvSpPr>
            <a:spLocks noChangeAspect="1" noChangeShapeType="1"/>
          </p:cNvSpPr>
          <p:nvPr/>
        </p:nvSpPr>
        <p:spPr bwMode="auto">
          <a:xfrm>
            <a:off x="6165850"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74" name="Line 483"/>
          <p:cNvSpPr>
            <a:spLocks noChangeAspect="1" noChangeShapeType="1"/>
          </p:cNvSpPr>
          <p:nvPr/>
        </p:nvSpPr>
        <p:spPr bwMode="auto">
          <a:xfrm>
            <a:off x="6211888"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75" name="Line 484"/>
          <p:cNvSpPr>
            <a:spLocks noChangeAspect="1" noChangeShapeType="1"/>
          </p:cNvSpPr>
          <p:nvPr/>
        </p:nvSpPr>
        <p:spPr bwMode="auto">
          <a:xfrm>
            <a:off x="6254750"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76" name="Line 485"/>
          <p:cNvSpPr>
            <a:spLocks noChangeAspect="1" noChangeShapeType="1"/>
          </p:cNvSpPr>
          <p:nvPr/>
        </p:nvSpPr>
        <p:spPr bwMode="auto">
          <a:xfrm>
            <a:off x="6300788"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77" name="Line 486"/>
          <p:cNvSpPr>
            <a:spLocks noChangeAspect="1" noChangeShapeType="1"/>
          </p:cNvSpPr>
          <p:nvPr/>
        </p:nvSpPr>
        <p:spPr bwMode="auto">
          <a:xfrm>
            <a:off x="6345238"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78" name="Line 487"/>
          <p:cNvSpPr>
            <a:spLocks noChangeAspect="1" noChangeShapeType="1"/>
          </p:cNvSpPr>
          <p:nvPr/>
        </p:nvSpPr>
        <p:spPr bwMode="auto">
          <a:xfrm>
            <a:off x="6391275"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79" name="Line 488"/>
          <p:cNvSpPr>
            <a:spLocks noChangeAspect="1" noChangeShapeType="1"/>
          </p:cNvSpPr>
          <p:nvPr/>
        </p:nvSpPr>
        <p:spPr bwMode="auto">
          <a:xfrm>
            <a:off x="6435725"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80" name="Line 489"/>
          <p:cNvSpPr>
            <a:spLocks noChangeAspect="1" noChangeShapeType="1"/>
          </p:cNvSpPr>
          <p:nvPr/>
        </p:nvSpPr>
        <p:spPr bwMode="auto">
          <a:xfrm>
            <a:off x="6480175"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81" name="Line 490"/>
          <p:cNvSpPr>
            <a:spLocks noChangeAspect="1" noChangeShapeType="1"/>
          </p:cNvSpPr>
          <p:nvPr/>
        </p:nvSpPr>
        <p:spPr bwMode="auto">
          <a:xfrm>
            <a:off x="6526213"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82" name="Line 491"/>
          <p:cNvSpPr>
            <a:spLocks noChangeAspect="1" noChangeShapeType="1"/>
          </p:cNvSpPr>
          <p:nvPr/>
        </p:nvSpPr>
        <p:spPr bwMode="auto">
          <a:xfrm>
            <a:off x="6570663"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83" name="Line 492"/>
          <p:cNvSpPr>
            <a:spLocks noChangeAspect="1" noChangeShapeType="1"/>
          </p:cNvSpPr>
          <p:nvPr/>
        </p:nvSpPr>
        <p:spPr bwMode="auto">
          <a:xfrm>
            <a:off x="6616700"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84" name="Line 493"/>
          <p:cNvSpPr>
            <a:spLocks noChangeAspect="1" noChangeShapeType="1"/>
          </p:cNvSpPr>
          <p:nvPr/>
        </p:nvSpPr>
        <p:spPr bwMode="auto">
          <a:xfrm>
            <a:off x="6659563" y="51228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88" name="Freeform 497"/>
          <p:cNvSpPr>
            <a:spLocks noChangeAspect="1"/>
          </p:cNvSpPr>
          <p:nvPr/>
        </p:nvSpPr>
        <p:spPr bwMode="auto">
          <a:xfrm>
            <a:off x="5016500" y="336550"/>
            <a:ext cx="3613150" cy="2513013"/>
          </a:xfrm>
          <a:custGeom>
            <a:avLst/>
            <a:gdLst>
              <a:gd name="T0" fmla="*/ 0 w 2394"/>
              <a:gd name="T1" fmla="*/ 0 h 1665"/>
              <a:gd name="T2" fmla="*/ 0 w 2394"/>
              <a:gd name="T3" fmla="*/ 2147483647 h 1665"/>
              <a:gd name="T4" fmla="*/ 2147483647 w 2394"/>
              <a:gd name="T5" fmla="*/ 2147483647 h 1665"/>
              <a:gd name="T6" fmla="*/ 0 60000 65536"/>
              <a:gd name="T7" fmla="*/ 0 60000 65536"/>
              <a:gd name="T8" fmla="*/ 0 60000 65536"/>
              <a:gd name="T9" fmla="*/ 0 w 2394"/>
              <a:gd name="T10" fmla="*/ 0 h 1665"/>
              <a:gd name="T11" fmla="*/ 2394 w 2394"/>
              <a:gd name="T12" fmla="*/ 1665 h 1665"/>
            </a:gdLst>
            <a:ahLst/>
            <a:cxnLst>
              <a:cxn ang="T6">
                <a:pos x="T0" y="T1"/>
              </a:cxn>
              <a:cxn ang="T7">
                <a:pos x="T2" y="T3"/>
              </a:cxn>
              <a:cxn ang="T8">
                <a:pos x="T4" y="T5"/>
              </a:cxn>
            </a:cxnLst>
            <a:rect l="T9" t="T10" r="T11" b="T12"/>
            <a:pathLst>
              <a:path w="2394" h="1665">
                <a:moveTo>
                  <a:pt x="0" y="0"/>
                </a:moveTo>
                <a:lnTo>
                  <a:pt x="0" y="1665"/>
                </a:lnTo>
                <a:lnTo>
                  <a:pt x="2394" y="1665"/>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690" name="Rectangle 499"/>
          <p:cNvSpPr>
            <a:spLocks noChangeAspect="1" noChangeArrowheads="1"/>
          </p:cNvSpPr>
          <p:nvPr/>
        </p:nvSpPr>
        <p:spPr bwMode="auto">
          <a:xfrm>
            <a:off x="4776788" y="2044700"/>
            <a:ext cx="2095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120</a:t>
            </a:r>
            <a:endParaRPr lang="en-US" b="0">
              <a:latin typeface="Times" panose="02020603050405020304" pitchFamily="18" charset="0"/>
              <a:cs typeface="Times New Roman" panose="02020603050405020304" pitchFamily="18" charset="0"/>
            </a:endParaRPr>
          </a:p>
        </p:txBody>
      </p:sp>
      <p:sp>
        <p:nvSpPr>
          <p:cNvPr id="17691" name="Rectangle 500"/>
          <p:cNvSpPr>
            <a:spLocks noChangeAspect="1" noChangeArrowheads="1"/>
          </p:cNvSpPr>
          <p:nvPr/>
        </p:nvSpPr>
        <p:spPr bwMode="auto">
          <a:xfrm>
            <a:off x="4773613" y="1466850"/>
            <a:ext cx="2095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216</a:t>
            </a:r>
            <a:endParaRPr lang="en-US" b="0">
              <a:latin typeface="Times" panose="02020603050405020304" pitchFamily="18" charset="0"/>
              <a:cs typeface="Times New Roman" panose="02020603050405020304" pitchFamily="18" charset="0"/>
            </a:endParaRPr>
          </a:p>
        </p:txBody>
      </p:sp>
      <p:sp>
        <p:nvSpPr>
          <p:cNvPr id="17692" name="Rectangle 501"/>
          <p:cNvSpPr>
            <a:spLocks noChangeAspect="1" noChangeArrowheads="1"/>
          </p:cNvSpPr>
          <p:nvPr/>
        </p:nvSpPr>
        <p:spPr bwMode="auto">
          <a:xfrm>
            <a:off x="4779963" y="325438"/>
            <a:ext cx="2095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400</a:t>
            </a:r>
            <a:endParaRPr lang="en-US" b="0">
              <a:latin typeface="Times" panose="02020603050405020304" pitchFamily="18" charset="0"/>
              <a:cs typeface="Times New Roman" panose="02020603050405020304" pitchFamily="18" charset="0"/>
            </a:endParaRPr>
          </a:p>
        </p:txBody>
      </p:sp>
      <p:sp>
        <p:nvSpPr>
          <p:cNvPr id="17693" name="Rectangle 502"/>
          <p:cNvSpPr>
            <a:spLocks noChangeAspect="1" noChangeArrowheads="1"/>
          </p:cNvSpPr>
          <p:nvPr/>
        </p:nvSpPr>
        <p:spPr bwMode="auto">
          <a:xfrm>
            <a:off x="4840288" y="2490788"/>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48</a:t>
            </a:r>
            <a:endParaRPr lang="en-US" b="0">
              <a:latin typeface="Times" panose="02020603050405020304" pitchFamily="18" charset="0"/>
              <a:cs typeface="Times New Roman" panose="02020603050405020304" pitchFamily="18" charset="0"/>
            </a:endParaRPr>
          </a:p>
        </p:txBody>
      </p:sp>
      <p:sp>
        <p:nvSpPr>
          <p:cNvPr id="17694" name="Rectangle 503"/>
          <p:cNvSpPr>
            <a:spLocks noChangeAspect="1" noChangeArrowheads="1"/>
          </p:cNvSpPr>
          <p:nvPr/>
        </p:nvSpPr>
        <p:spPr bwMode="auto">
          <a:xfrm>
            <a:off x="4906963" y="287337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0</a:t>
            </a:r>
            <a:endParaRPr lang="en-US" b="0">
              <a:latin typeface="Times" panose="02020603050405020304" pitchFamily="18" charset="0"/>
              <a:cs typeface="Times New Roman" panose="02020603050405020304" pitchFamily="18" charset="0"/>
            </a:endParaRPr>
          </a:p>
        </p:txBody>
      </p:sp>
      <p:sp>
        <p:nvSpPr>
          <p:cNvPr id="17695" name="Rectangle 504"/>
          <p:cNvSpPr>
            <a:spLocks noChangeAspect="1" noChangeArrowheads="1"/>
          </p:cNvSpPr>
          <p:nvPr/>
        </p:nvSpPr>
        <p:spPr bwMode="auto">
          <a:xfrm>
            <a:off x="6775450" y="287337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6</a:t>
            </a:r>
            <a:endParaRPr lang="en-US" b="0">
              <a:latin typeface="Times" panose="02020603050405020304" pitchFamily="18" charset="0"/>
              <a:cs typeface="Times New Roman" panose="02020603050405020304" pitchFamily="18" charset="0"/>
            </a:endParaRPr>
          </a:p>
        </p:txBody>
      </p:sp>
      <p:sp>
        <p:nvSpPr>
          <p:cNvPr id="17696" name="Rectangle 505"/>
          <p:cNvSpPr>
            <a:spLocks noChangeAspect="1" noChangeArrowheads="1"/>
          </p:cNvSpPr>
          <p:nvPr/>
        </p:nvSpPr>
        <p:spPr bwMode="auto">
          <a:xfrm>
            <a:off x="7935913" y="2873375"/>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10</a:t>
            </a:r>
            <a:endParaRPr lang="en-US" b="0">
              <a:latin typeface="Times" panose="02020603050405020304" pitchFamily="18" charset="0"/>
              <a:cs typeface="Times New Roman" panose="02020603050405020304" pitchFamily="18" charset="0"/>
            </a:endParaRPr>
          </a:p>
        </p:txBody>
      </p:sp>
      <p:sp>
        <p:nvSpPr>
          <p:cNvPr id="17697" name="Rectangle 506"/>
          <p:cNvSpPr>
            <a:spLocks noChangeAspect="1" noChangeArrowheads="1"/>
          </p:cNvSpPr>
          <p:nvPr/>
        </p:nvSpPr>
        <p:spPr bwMode="auto">
          <a:xfrm>
            <a:off x="7935913" y="5984875"/>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10</a:t>
            </a:r>
            <a:endParaRPr lang="en-US" b="0">
              <a:latin typeface="Times" panose="02020603050405020304" pitchFamily="18" charset="0"/>
              <a:cs typeface="Times New Roman" panose="02020603050405020304" pitchFamily="18" charset="0"/>
            </a:endParaRPr>
          </a:p>
        </p:txBody>
      </p:sp>
      <p:sp>
        <p:nvSpPr>
          <p:cNvPr id="17698" name="Rectangle 507"/>
          <p:cNvSpPr>
            <a:spLocks noChangeAspect="1" noChangeArrowheads="1"/>
          </p:cNvSpPr>
          <p:nvPr/>
        </p:nvSpPr>
        <p:spPr bwMode="auto">
          <a:xfrm>
            <a:off x="6161088" y="287337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4</a:t>
            </a:r>
            <a:endParaRPr lang="en-US" b="0">
              <a:latin typeface="Times" panose="02020603050405020304" pitchFamily="18" charset="0"/>
              <a:cs typeface="Times New Roman" panose="02020603050405020304" pitchFamily="18" charset="0"/>
            </a:endParaRPr>
          </a:p>
        </p:txBody>
      </p:sp>
      <p:sp>
        <p:nvSpPr>
          <p:cNvPr id="17699" name="Rectangle 508"/>
          <p:cNvSpPr>
            <a:spLocks noChangeAspect="1" noChangeArrowheads="1"/>
          </p:cNvSpPr>
          <p:nvPr/>
        </p:nvSpPr>
        <p:spPr bwMode="auto">
          <a:xfrm>
            <a:off x="5575300" y="287337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2</a:t>
            </a:r>
            <a:endParaRPr lang="en-US" b="0">
              <a:latin typeface="Times" panose="02020603050405020304" pitchFamily="18" charset="0"/>
              <a:cs typeface="Times New Roman" panose="02020603050405020304" pitchFamily="18" charset="0"/>
            </a:endParaRPr>
          </a:p>
        </p:txBody>
      </p:sp>
      <p:sp>
        <p:nvSpPr>
          <p:cNvPr id="17700" name="Rectangle 509"/>
          <p:cNvSpPr>
            <a:spLocks noChangeAspect="1" noChangeArrowheads="1"/>
          </p:cNvSpPr>
          <p:nvPr/>
        </p:nvSpPr>
        <p:spPr bwMode="auto">
          <a:xfrm>
            <a:off x="7375525" y="287337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8</a:t>
            </a:r>
            <a:endParaRPr lang="en-US" b="0">
              <a:latin typeface="Times" panose="02020603050405020304" pitchFamily="18" charset="0"/>
              <a:cs typeface="Times New Roman" panose="02020603050405020304" pitchFamily="18" charset="0"/>
            </a:endParaRPr>
          </a:p>
        </p:txBody>
      </p:sp>
      <p:sp>
        <p:nvSpPr>
          <p:cNvPr id="17701" name="Rectangle 510"/>
          <p:cNvSpPr>
            <a:spLocks noChangeAspect="1" noChangeArrowheads="1"/>
          </p:cNvSpPr>
          <p:nvPr/>
        </p:nvSpPr>
        <p:spPr bwMode="auto">
          <a:xfrm>
            <a:off x="7467600" y="3025775"/>
            <a:ext cx="406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dirty="0" err="1">
                <a:solidFill>
                  <a:srgbClr val="000000"/>
                </a:solidFill>
                <a:latin typeface="Helvetica" panose="020B0604020202020204" pitchFamily="34" charset="0"/>
                <a:cs typeface="Times New Roman" panose="02020603050405020304" pitchFamily="18" charset="0"/>
              </a:rPr>
              <a:t>Quantit</a:t>
            </a:r>
            <a:endParaRPr lang="en-US" b="0" dirty="0">
              <a:latin typeface="Times" panose="02020603050405020304" pitchFamily="18" charset="0"/>
              <a:cs typeface="Times New Roman" panose="02020603050405020304" pitchFamily="18" charset="0"/>
            </a:endParaRPr>
          </a:p>
        </p:txBody>
      </p:sp>
      <p:sp>
        <p:nvSpPr>
          <p:cNvPr id="17702" name="Rectangle 511"/>
          <p:cNvSpPr>
            <a:spLocks noChangeAspect="1" noChangeArrowheads="1"/>
          </p:cNvSpPr>
          <p:nvPr/>
        </p:nvSpPr>
        <p:spPr bwMode="auto">
          <a:xfrm>
            <a:off x="7885113" y="3025775"/>
            <a:ext cx="63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dirty="0">
                <a:solidFill>
                  <a:srgbClr val="000000"/>
                </a:solidFill>
                <a:latin typeface="Helvetica" panose="020B0604020202020204" pitchFamily="34" charset="0"/>
                <a:cs typeface="Times New Roman" panose="02020603050405020304" pitchFamily="18" charset="0"/>
              </a:rPr>
              <a:t>y</a:t>
            </a:r>
            <a:endParaRPr lang="en-US" b="0" dirty="0">
              <a:latin typeface="Times" panose="02020603050405020304" pitchFamily="18" charset="0"/>
              <a:cs typeface="Times New Roman" panose="02020603050405020304" pitchFamily="18" charset="0"/>
            </a:endParaRPr>
          </a:p>
        </p:txBody>
      </p:sp>
      <p:sp>
        <p:nvSpPr>
          <p:cNvPr id="17703" name="Rectangle 512"/>
          <p:cNvSpPr>
            <a:spLocks noChangeAspect="1" noChangeArrowheads="1"/>
          </p:cNvSpPr>
          <p:nvPr/>
        </p:nvSpPr>
        <p:spPr bwMode="auto">
          <a:xfrm>
            <a:off x="7934325" y="3025775"/>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a:t>
            </a:r>
            <a:endParaRPr lang="en-US" b="0">
              <a:latin typeface="Times" panose="02020603050405020304" pitchFamily="18" charset="0"/>
              <a:cs typeface="Times New Roman" panose="02020603050405020304" pitchFamily="18" charset="0"/>
            </a:endParaRPr>
          </a:p>
        </p:txBody>
      </p:sp>
      <p:sp>
        <p:nvSpPr>
          <p:cNvPr id="17704" name="Rectangle 513"/>
          <p:cNvSpPr>
            <a:spLocks noChangeAspect="1" noChangeArrowheads="1"/>
          </p:cNvSpPr>
          <p:nvPr/>
        </p:nvSpPr>
        <p:spPr bwMode="auto">
          <a:xfrm>
            <a:off x="8001000" y="302577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I Helvetica Oblique" charset="0"/>
                <a:cs typeface="Times New Roman" panose="02020603050405020304" pitchFamily="18" charset="0"/>
              </a:rPr>
              <a:t>q</a:t>
            </a:r>
            <a:endParaRPr lang="en-US" b="0">
              <a:latin typeface="Times" panose="02020603050405020304" pitchFamily="18" charset="0"/>
              <a:cs typeface="Times New Roman" panose="02020603050405020304" pitchFamily="18" charset="0"/>
            </a:endParaRPr>
          </a:p>
        </p:txBody>
      </p:sp>
      <p:sp>
        <p:nvSpPr>
          <p:cNvPr id="17705" name="Rectangle 514"/>
          <p:cNvSpPr>
            <a:spLocks noChangeAspect="1" noChangeArrowheads="1"/>
          </p:cNvSpPr>
          <p:nvPr/>
        </p:nvSpPr>
        <p:spPr bwMode="auto">
          <a:xfrm>
            <a:off x="8067675" y="3025775"/>
            <a:ext cx="82234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dirty="0">
                <a:solidFill>
                  <a:srgbClr val="000000"/>
                </a:solidFill>
                <a:latin typeface="Helvetica" panose="020B0604020202020204" pitchFamily="34" charset="0"/>
                <a:cs typeface="Times New Roman" panose="02020603050405020304" pitchFamily="18" charset="0"/>
              </a:rPr>
              <a:t>, Units per </a:t>
            </a:r>
            <a:r>
              <a:rPr lang="en-US" sz="1000" b="0" dirty="0" smtClean="0">
                <a:solidFill>
                  <a:srgbClr val="000000"/>
                </a:solidFill>
                <a:latin typeface="Helvetica" panose="020B0604020202020204" pitchFamily="34" charset="0"/>
                <a:cs typeface="Times New Roman" panose="02020603050405020304" pitchFamily="18" charset="0"/>
              </a:rPr>
              <a:t>day</a:t>
            </a:r>
            <a:endParaRPr lang="en-US" b="0" dirty="0">
              <a:latin typeface="Times" panose="02020603050405020304" pitchFamily="18" charset="0"/>
              <a:cs typeface="Times New Roman" panose="02020603050405020304" pitchFamily="18" charset="0"/>
            </a:endParaRPr>
          </a:p>
        </p:txBody>
      </p:sp>
      <p:sp>
        <p:nvSpPr>
          <p:cNvPr id="17708" name="Rectangle 517"/>
          <p:cNvSpPr>
            <a:spLocks noChangeAspect="1" noChangeArrowheads="1"/>
          </p:cNvSpPr>
          <p:nvPr/>
        </p:nvSpPr>
        <p:spPr bwMode="auto">
          <a:xfrm>
            <a:off x="7391400" y="6142038"/>
            <a:ext cx="406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dirty="0" err="1">
                <a:solidFill>
                  <a:srgbClr val="000000"/>
                </a:solidFill>
                <a:latin typeface="Helvetica" panose="020B0604020202020204" pitchFamily="34" charset="0"/>
                <a:cs typeface="Times New Roman" panose="02020603050405020304" pitchFamily="18" charset="0"/>
              </a:rPr>
              <a:t>Quantit</a:t>
            </a:r>
            <a:endParaRPr lang="en-US" b="0" dirty="0">
              <a:latin typeface="Times" panose="02020603050405020304" pitchFamily="18" charset="0"/>
              <a:cs typeface="Times New Roman" panose="02020603050405020304" pitchFamily="18" charset="0"/>
            </a:endParaRPr>
          </a:p>
        </p:txBody>
      </p:sp>
      <p:sp>
        <p:nvSpPr>
          <p:cNvPr id="17709" name="Rectangle 518"/>
          <p:cNvSpPr>
            <a:spLocks noChangeAspect="1" noChangeArrowheads="1"/>
          </p:cNvSpPr>
          <p:nvPr/>
        </p:nvSpPr>
        <p:spPr bwMode="auto">
          <a:xfrm>
            <a:off x="7799388" y="6142038"/>
            <a:ext cx="63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y</a:t>
            </a:r>
            <a:endParaRPr lang="en-US" b="0">
              <a:latin typeface="Times" panose="02020603050405020304" pitchFamily="18" charset="0"/>
              <a:cs typeface="Times New Roman" panose="02020603050405020304" pitchFamily="18" charset="0"/>
            </a:endParaRPr>
          </a:p>
        </p:txBody>
      </p:sp>
      <p:sp>
        <p:nvSpPr>
          <p:cNvPr id="17710" name="Rectangle 519"/>
          <p:cNvSpPr>
            <a:spLocks noChangeAspect="1" noChangeArrowheads="1"/>
          </p:cNvSpPr>
          <p:nvPr/>
        </p:nvSpPr>
        <p:spPr bwMode="auto">
          <a:xfrm>
            <a:off x="7847013" y="6142038"/>
            <a:ext cx="34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a:t>
            </a:r>
            <a:endParaRPr lang="en-US" b="0">
              <a:latin typeface="Times" panose="02020603050405020304" pitchFamily="18" charset="0"/>
              <a:cs typeface="Times New Roman" panose="02020603050405020304" pitchFamily="18" charset="0"/>
            </a:endParaRPr>
          </a:p>
        </p:txBody>
      </p:sp>
      <p:sp>
        <p:nvSpPr>
          <p:cNvPr id="17711" name="Rectangle 520"/>
          <p:cNvSpPr>
            <a:spLocks noChangeAspect="1" noChangeArrowheads="1"/>
          </p:cNvSpPr>
          <p:nvPr/>
        </p:nvSpPr>
        <p:spPr bwMode="auto">
          <a:xfrm>
            <a:off x="7910513" y="6142038"/>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I Helvetica Oblique" charset="0"/>
                <a:cs typeface="Times New Roman" panose="02020603050405020304" pitchFamily="18" charset="0"/>
              </a:rPr>
              <a:t>q</a:t>
            </a:r>
            <a:endParaRPr lang="en-US" b="0">
              <a:latin typeface="Times" panose="02020603050405020304" pitchFamily="18" charset="0"/>
              <a:cs typeface="Times New Roman" panose="02020603050405020304" pitchFamily="18" charset="0"/>
            </a:endParaRPr>
          </a:p>
        </p:txBody>
      </p:sp>
      <p:sp>
        <p:nvSpPr>
          <p:cNvPr id="17712" name="Rectangle 521"/>
          <p:cNvSpPr>
            <a:spLocks noChangeAspect="1" noChangeArrowheads="1"/>
          </p:cNvSpPr>
          <p:nvPr/>
        </p:nvSpPr>
        <p:spPr bwMode="auto">
          <a:xfrm>
            <a:off x="7978775" y="6142038"/>
            <a:ext cx="82234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dirty="0">
                <a:solidFill>
                  <a:srgbClr val="000000"/>
                </a:solidFill>
                <a:latin typeface="Helvetica" panose="020B0604020202020204" pitchFamily="34" charset="0"/>
                <a:cs typeface="Times New Roman" panose="02020603050405020304" pitchFamily="18" charset="0"/>
              </a:rPr>
              <a:t>, Units per </a:t>
            </a:r>
            <a:r>
              <a:rPr lang="en-US" sz="1000" b="0" dirty="0" smtClean="0">
                <a:solidFill>
                  <a:srgbClr val="000000"/>
                </a:solidFill>
                <a:latin typeface="Helvetica" panose="020B0604020202020204" pitchFamily="34" charset="0"/>
                <a:cs typeface="Times New Roman" panose="02020603050405020304" pitchFamily="18" charset="0"/>
              </a:rPr>
              <a:t>day</a:t>
            </a:r>
            <a:endParaRPr lang="en-US" b="0" dirty="0">
              <a:latin typeface="Times" panose="02020603050405020304" pitchFamily="18" charset="0"/>
              <a:cs typeface="Times New Roman" panose="02020603050405020304" pitchFamily="18" charset="0"/>
            </a:endParaRPr>
          </a:p>
        </p:txBody>
      </p:sp>
      <p:sp>
        <p:nvSpPr>
          <p:cNvPr id="17715" name="Rectangle 524"/>
          <p:cNvSpPr>
            <a:spLocks noChangeAspect="1" noChangeArrowheads="1"/>
          </p:cNvSpPr>
          <p:nvPr/>
        </p:nvSpPr>
        <p:spPr bwMode="auto">
          <a:xfrm>
            <a:off x="6775450" y="598487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6</a:t>
            </a:r>
            <a:endParaRPr lang="en-US" b="0">
              <a:latin typeface="Times" panose="02020603050405020304" pitchFamily="18" charset="0"/>
              <a:cs typeface="Times New Roman" panose="02020603050405020304" pitchFamily="18" charset="0"/>
            </a:endParaRPr>
          </a:p>
        </p:txBody>
      </p:sp>
      <p:grpSp>
        <p:nvGrpSpPr>
          <p:cNvPr id="573" name="Group 572"/>
          <p:cNvGrpSpPr/>
          <p:nvPr/>
        </p:nvGrpSpPr>
        <p:grpSpPr>
          <a:xfrm>
            <a:off x="7356475" y="1377950"/>
            <a:ext cx="87313" cy="198438"/>
            <a:chOff x="7356475" y="1377950"/>
            <a:chExt cx="87313" cy="198438"/>
          </a:xfrm>
        </p:grpSpPr>
        <p:sp>
          <p:nvSpPr>
            <p:cNvPr id="17426" name="Freeform 35"/>
            <p:cNvSpPr>
              <a:spLocks noChangeAspect="1"/>
            </p:cNvSpPr>
            <p:nvPr/>
          </p:nvSpPr>
          <p:spPr bwMode="auto">
            <a:xfrm>
              <a:off x="7375525" y="1504950"/>
              <a:ext cx="68263" cy="71438"/>
            </a:xfrm>
            <a:custGeom>
              <a:avLst/>
              <a:gdLst>
                <a:gd name="T0" fmla="*/ 2147483647 w 45"/>
                <a:gd name="T1" fmla="*/ 2147483647 h 47"/>
                <a:gd name="T2" fmla="*/ 2147483647 w 45"/>
                <a:gd name="T3" fmla="*/ 2147483647 h 47"/>
                <a:gd name="T4" fmla="*/ 2147483647 w 45"/>
                <a:gd name="T5" fmla="*/ 2147483647 h 47"/>
                <a:gd name="T6" fmla="*/ 2147483647 w 45"/>
                <a:gd name="T7" fmla="*/ 2147483647 h 47"/>
                <a:gd name="T8" fmla="*/ 2147483647 w 45"/>
                <a:gd name="T9" fmla="*/ 2147483647 h 47"/>
                <a:gd name="T10" fmla="*/ 2147483647 w 45"/>
                <a:gd name="T11" fmla="*/ 2147483647 h 47"/>
                <a:gd name="T12" fmla="*/ 2147483647 w 45"/>
                <a:gd name="T13" fmla="*/ 2147483647 h 47"/>
                <a:gd name="T14" fmla="*/ 2147483647 w 45"/>
                <a:gd name="T15" fmla="*/ 2147483647 h 47"/>
                <a:gd name="T16" fmla="*/ 2147483647 w 45"/>
                <a:gd name="T17" fmla="*/ 2147483647 h 47"/>
                <a:gd name="T18" fmla="*/ 2147483647 w 45"/>
                <a:gd name="T19" fmla="*/ 2147483647 h 47"/>
                <a:gd name="T20" fmla="*/ 2147483647 w 45"/>
                <a:gd name="T21" fmla="*/ 0 h 47"/>
                <a:gd name="T22" fmla="*/ 2147483647 w 45"/>
                <a:gd name="T23" fmla="*/ 0 h 47"/>
                <a:gd name="T24" fmla="*/ 2147483647 w 45"/>
                <a:gd name="T25" fmla="*/ 2147483647 h 47"/>
                <a:gd name="T26" fmla="*/ 2147483647 w 45"/>
                <a:gd name="T27" fmla="*/ 2147483647 h 47"/>
                <a:gd name="T28" fmla="*/ 0 w 45"/>
                <a:gd name="T29" fmla="*/ 2147483647 h 47"/>
                <a:gd name="T30" fmla="*/ 0 w 45"/>
                <a:gd name="T31" fmla="*/ 2147483647 h 47"/>
                <a:gd name="T32" fmla="*/ 0 w 45"/>
                <a:gd name="T33" fmla="*/ 2147483647 h 47"/>
                <a:gd name="T34" fmla="*/ 0 w 45"/>
                <a:gd name="T35" fmla="*/ 2147483647 h 47"/>
                <a:gd name="T36" fmla="*/ 2147483647 w 45"/>
                <a:gd name="T37" fmla="*/ 2147483647 h 47"/>
                <a:gd name="T38" fmla="*/ 2147483647 w 45"/>
                <a:gd name="T39" fmla="*/ 2147483647 h 47"/>
                <a:gd name="T40" fmla="*/ 2147483647 w 45"/>
                <a:gd name="T41" fmla="*/ 2147483647 h 47"/>
                <a:gd name="T42" fmla="*/ 2147483647 w 45"/>
                <a:gd name="T43" fmla="*/ 2147483647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47"/>
                <a:gd name="T68" fmla="*/ 45 w 45"/>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47">
                  <a:moveTo>
                    <a:pt x="23" y="47"/>
                  </a:moveTo>
                  <a:lnTo>
                    <a:pt x="23" y="47"/>
                  </a:lnTo>
                  <a:lnTo>
                    <a:pt x="30" y="45"/>
                  </a:lnTo>
                  <a:lnTo>
                    <a:pt x="38" y="40"/>
                  </a:lnTo>
                  <a:lnTo>
                    <a:pt x="42" y="32"/>
                  </a:lnTo>
                  <a:lnTo>
                    <a:pt x="45" y="22"/>
                  </a:lnTo>
                  <a:lnTo>
                    <a:pt x="42" y="15"/>
                  </a:lnTo>
                  <a:lnTo>
                    <a:pt x="38" y="7"/>
                  </a:lnTo>
                  <a:lnTo>
                    <a:pt x="30" y="2"/>
                  </a:lnTo>
                  <a:lnTo>
                    <a:pt x="23" y="0"/>
                  </a:lnTo>
                  <a:lnTo>
                    <a:pt x="13" y="2"/>
                  </a:lnTo>
                  <a:lnTo>
                    <a:pt x="5" y="7"/>
                  </a:lnTo>
                  <a:lnTo>
                    <a:pt x="0" y="15"/>
                  </a:lnTo>
                  <a:lnTo>
                    <a:pt x="0" y="22"/>
                  </a:lnTo>
                  <a:lnTo>
                    <a:pt x="0" y="32"/>
                  </a:lnTo>
                  <a:lnTo>
                    <a:pt x="5" y="40"/>
                  </a:lnTo>
                  <a:lnTo>
                    <a:pt x="13" y="45"/>
                  </a:lnTo>
                  <a:lnTo>
                    <a:pt x="2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27" name="Line 136"/>
            <p:cNvSpPr>
              <a:spLocks noChangeAspect="1" noChangeShapeType="1"/>
            </p:cNvSpPr>
            <p:nvPr/>
          </p:nvSpPr>
          <p:spPr bwMode="auto">
            <a:xfrm>
              <a:off x="7410450" y="1550988"/>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9" name="Rectangle 528"/>
            <p:cNvSpPr>
              <a:spLocks noChangeAspect="1" noChangeArrowheads="1"/>
            </p:cNvSpPr>
            <p:nvPr/>
          </p:nvSpPr>
          <p:spPr bwMode="auto">
            <a:xfrm>
              <a:off x="7356475" y="1377950"/>
              <a:ext cx="841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I Helvetica Oblique" charset="0"/>
                  <a:cs typeface="Times New Roman" panose="02020603050405020304" pitchFamily="18" charset="0"/>
                </a:rPr>
                <a:t>A</a:t>
              </a:r>
              <a:endParaRPr lang="en-US" b="0">
                <a:latin typeface="Times" panose="02020603050405020304" pitchFamily="18" charset="0"/>
                <a:cs typeface="Times New Roman" panose="02020603050405020304" pitchFamily="18" charset="0"/>
              </a:endParaRPr>
            </a:p>
          </p:txBody>
        </p:sp>
      </p:grpSp>
      <p:sp>
        <p:nvSpPr>
          <p:cNvPr id="17720" name="Rectangle 529"/>
          <p:cNvSpPr>
            <a:spLocks noChangeAspect="1" noChangeArrowheads="1"/>
          </p:cNvSpPr>
          <p:nvPr/>
        </p:nvSpPr>
        <p:spPr bwMode="auto">
          <a:xfrm>
            <a:off x="6151563" y="598805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4</a:t>
            </a:r>
            <a:endParaRPr lang="en-US" b="0">
              <a:latin typeface="Times" panose="02020603050405020304" pitchFamily="18" charset="0"/>
              <a:cs typeface="Times New Roman" panose="02020603050405020304" pitchFamily="18" charset="0"/>
            </a:endParaRPr>
          </a:p>
        </p:txBody>
      </p:sp>
      <p:sp>
        <p:nvSpPr>
          <p:cNvPr id="17721" name="Rectangle 530"/>
          <p:cNvSpPr>
            <a:spLocks noChangeAspect="1" noChangeArrowheads="1"/>
          </p:cNvSpPr>
          <p:nvPr/>
        </p:nvSpPr>
        <p:spPr bwMode="auto">
          <a:xfrm>
            <a:off x="5575300" y="598805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2</a:t>
            </a:r>
            <a:endParaRPr lang="en-US" b="0">
              <a:latin typeface="Times" panose="02020603050405020304" pitchFamily="18" charset="0"/>
              <a:cs typeface="Times New Roman" panose="02020603050405020304" pitchFamily="18" charset="0"/>
            </a:endParaRPr>
          </a:p>
        </p:txBody>
      </p:sp>
      <p:sp>
        <p:nvSpPr>
          <p:cNvPr id="17722" name="Rectangle 531"/>
          <p:cNvSpPr>
            <a:spLocks noChangeAspect="1" noChangeArrowheads="1"/>
          </p:cNvSpPr>
          <p:nvPr/>
        </p:nvSpPr>
        <p:spPr bwMode="auto">
          <a:xfrm>
            <a:off x="7372350" y="598805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8</a:t>
            </a:r>
            <a:endParaRPr lang="en-US" b="0">
              <a:latin typeface="Times" panose="02020603050405020304" pitchFamily="18" charset="0"/>
              <a:cs typeface="Times New Roman" panose="02020603050405020304" pitchFamily="18" charset="0"/>
            </a:endParaRPr>
          </a:p>
        </p:txBody>
      </p:sp>
      <p:grpSp>
        <p:nvGrpSpPr>
          <p:cNvPr id="570" name="Group 569"/>
          <p:cNvGrpSpPr/>
          <p:nvPr/>
        </p:nvGrpSpPr>
        <p:grpSpPr>
          <a:xfrm>
            <a:off x="5086350" y="2493963"/>
            <a:ext cx="3468688" cy="152400"/>
            <a:chOff x="5086350" y="2493963"/>
            <a:chExt cx="3468688" cy="152400"/>
          </a:xfrm>
        </p:grpSpPr>
        <p:sp>
          <p:nvSpPr>
            <p:cNvPr id="17414" name="Line 5"/>
            <p:cNvSpPr>
              <a:spLocks noChangeAspect="1" noChangeShapeType="1"/>
            </p:cNvSpPr>
            <p:nvPr/>
          </p:nvSpPr>
          <p:spPr bwMode="auto">
            <a:xfrm>
              <a:off x="5086350" y="2562225"/>
              <a:ext cx="3363913" cy="0"/>
            </a:xfrm>
            <a:prstGeom prst="line">
              <a:avLst/>
            </a:prstGeom>
            <a:noFill/>
            <a:ln w="26988">
              <a:solidFill>
                <a:srgbClr val="F99C1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24" name="Rectangle 533"/>
            <p:cNvSpPr>
              <a:spLocks noChangeAspect="1" noChangeArrowheads="1"/>
            </p:cNvSpPr>
            <p:nvPr/>
          </p:nvSpPr>
          <p:spPr bwMode="auto">
            <a:xfrm>
              <a:off x="8477250" y="2493963"/>
              <a:ext cx="777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I Helvetica Oblique" charset="0"/>
                  <a:cs typeface="Times New Roman" panose="02020603050405020304" pitchFamily="18" charset="0"/>
                </a:rPr>
                <a:t>F</a:t>
              </a:r>
              <a:endParaRPr lang="en-US" b="0">
                <a:latin typeface="Times" panose="02020603050405020304" pitchFamily="18" charset="0"/>
                <a:cs typeface="Times New Roman" panose="02020603050405020304" pitchFamily="18" charset="0"/>
              </a:endParaRPr>
            </a:p>
          </p:txBody>
        </p:sp>
      </p:grpSp>
      <p:grpSp>
        <p:nvGrpSpPr>
          <p:cNvPr id="574" name="Group 573"/>
          <p:cNvGrpSpPr/>
          <p:nvPr/>
        </p:nvGrpSpPr>
        <p:grpSpPr>
          <a:xfrm>
            <a:off x="5016500" y="1235075"/>
            <a:ext cx="3103563" cy="1614488"/>
            <a:chOff x="5016500" y="1235075"/>
            <a:chExt cx="3103563" cy="1614488"/>
          </a:xfrm>
        </p:grpSpPr>
        <p:grpSp>
          <p:nvGrpSpPr>
            <p:cNvPr id="17421" name="Group 12"/>
            <p:cNvGrpSpPr>
              <a:grpSpLocks noChangeAspect="1"/>
            </p:cNvGrpSpPr>
            <p:nvPr/>
          </p:nvGrpSpPr>
          <p:grpSpPr bwMode="auto">
            <a:xfrm>
              <a:off x="7705725" y="1265238"/>
              <a:ext cx="260350" cy="141287"/>
              <a:chOff x="4954" y="836"/>
              <a:chExt cx="173" cy="94"/>
            </a:xfrm>
          </p:grpSpPr>
          <p:sp>
            <p:nvSpPr>
              <p:cNvPr id="17967" name="Line 13"/>
              <p:cNvSpPr>
                <a:spLocks noChangeAspect="1" noChangeShapeType="1"/>
              </p:cNvSpPr>
              <p:nvPr/>
            </p:nvSpPr>
            <p:spPr bwMode="auto">
              <a:xfrm>
                <a:off x="4954" y="930"/>
                <a:ext cx="2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68" name="Line 14"/>
              <p:cNvSpPr>
                <a:spLocks noChangeAspect="1" noChangeShapeType="1"/>
              </p:cNvSpPr>
              <p:nvPr/>
            </p:nvSpPr>
            <p:spPr bwMode="auto">
              <a:xfrm>
                <a:off x="4983" y="930"/>
                <a:ext cx="2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69" name="Line 15"/>
              <p:cNvSpPr>
                <a:spLocks noChangeAspect="1" noChangeShapeType="1"/>
              </p:cNvSpPr>
              <p:nvPr/>
            </p:nvSpPr>
            <p:spPr bwMode="auto">
              <a:xfrm>
                <a:off x="5013" y="930"/>
                <a:ext cx="2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70" name="Line 16"/>
              <p:cNvSpPr>
                <a:spLocks noChangeAspect="1" noChangeShapeType="1"/>
              </p:cNvSpPr>
              <p:nvPr/>
            </p:nvSpPr>
            <p:spPr bwMode="auto">
              <a:xfrm>
                <a:off x="5043" y="930"/>
                <a:ext cx="2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71" name="Line 17"/>
              <p:cNvSpPr>
                <a:spLocks noChangeAspect="1" noChangeShapeType="1"/>
              </p:cNvSpPr>
              <p:nvPr/>
            </p:nvSpPr>
            <p:spPr bwMode="auto">
              <a:xfrm>
                <a:off x="5073" y="930"/>
                <a:ext cx="2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72" name="Line 18"/>
              <p:cNvSpPr>
                <a:spLocks noChangeAspect="1" noChangeShapeType="1"/>
              </p:cNvSpPr>
              <p:nvPr/>
            </p:nvSpPr>
            <p:spPr bwMode="auto">
              <a:xfrm>
                <a:off x="5103" y="930"/>
                <a:ext cx="19"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73" name="Line 19"/>
              <p:cNvSpPr>
                <a:spLocks noChangeAspect="1" noChangeShapeType="1"/>
              </p:cNvSpPr>
              <p:nvPr/>
            </p:nvSpPr>
            <p:spPr bwMode="auto">
              <a:xfrm flipV="1">
                <a:off x="5127" y="908"/>
                <a:ext cx="0" cy="2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74" name="Line 20"/>
              <p:cNvSpPr>
                <a:spLocks noChangeAspect="1" noChangeShapeType="1"/>
              </p:cNvSpPr>
              <p:nvPr/>
            </p:nvSpPr>
            <p:spPr bwMode="auto">
              <a:xfrm flipV="1">
                <a:off x="5127" y="878"/>
                <a:ext cx="0" cy="2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75" name="Line 21"/>
              <p:cNvSpPr>
                <a:spLocks noChangeAspect="1" noChangeShapeType="1"/>
              </p:cNvSpPr>
              <p:nvPr/>
            </p:nvSpPr>
            <p:spPr bwMode="auto">
              <a:xfrm flipV="1">
                <a:off x="5127" y="849"/>
                <a:ext cx="0"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76" name="Line 22"/>
              <p:cNvSpPr>
                <a:spLocks noChangeAspect="1" noChangeShapeType="1"/>
              </p:cNvSpPr>
              <p:nvPr/>
            </p:nvSpPr>
            <p:spPr bwMode="auto">
              <a:xfrm flipV="1">
                <a:off x="5127" y="836"/>
                <a:ext cx="0" cy="3"/>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689" name="Line 498"/>
            <p:cNvSpPr>
              <a:spLocks noChangeAspect="1" noChangeShapeType="1"/>
            </p:cNvSpPr>
            <p:nvPr/>
          </p:nvSpPr>
          <p:spPr bwMode="auto">
            <a:xfrm flipH="1">
              <a:off x="5016500" y="1239838"/>
              <a:ext cx="2987675" cy="1609725"/>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25" name="Rectangle 534"/>
            <p:cNvSpPr>
              <a:spLocks noChangeAspect="1" noChangeArrowheads="1"/>
            </p:cNvSpPr>
            <p:nvPr/>
          </p:nvSpPr>
          <p:spPr bwMode="auto">
            <a:xfrm>
              <a:off x="7821613" y="139382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1</a:t>
              </a:r>
              <a:endParaRPr lang="en-US" b="0">
                <a:latin typeface="Times" panose="02020603050405020304" pitchFamily="18" charset="0"/>
                <a:cs typeface="Times New Roman" panose="02020603050405020304" pitchFamily="18" charset="0"/>
              </a:endParaRPr>
            </a:p>
          </p:txBody>
        </p:sp>
        <p:sp>
          <p:nvSpPr>
            <p:cNvPr id="17727" name="Rectangle 536"/>
            <p:cNvSpPr>
              <a:spLocks noChangeAspect="1" noChangeArrowheads="1"/>
            </p:cNvSpPr>
            <p:nvPr/>
          </p:nvSpPr>
          <p:spPr bwMode="auto">
            <a:xfrm>
              <a:off x="7980363" y="1235075"/>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27</a:t>
              </a:r>
              <a:endParaRPr lang="en-US" b="0">
                <a:latin typeface="Times" panose="02020603050405020304" pitchFamily="18" charset="0"/>
                <a:cs typeface="Times New Roman" panose="02020603050405020304" pitchFamily="18" charset="0"/>
              </a:endParaRPr>
            </a:p>
          </p:txBody>
        </p:sp>
      </p:grpSp>
      <p:grpSp>
        <p:nvGrpSpPr>
          <p:cNvPr id="580" name="Group 579"/>
          <p:cNvGrpSpPr/>
          <p:nvPr/>
        </p:nvGrpSpPr>
        <p:grpSpPr>
          <a:xfrm>
            <a:off x="5016500" y="1471613"/>
            <a:ext cx="3417888" cy="1377950"/>
            <a:chOff x="5016500" y="1471613"/>
            <a:chExt cx="3417888" cy="1377950"/>
          </a:xfrm>
        </p:grpSpPr>
        <p:sp>
          <p:nvSpPr>
            <p:cNvPr id="17420" name="Line 11"/>
            <p:cNvSpPr>
              <a:spLocks noChangeAspect="1" noChangeShapeType="1"/>
            </p:cNvSpPr>
            <p:nvPr/>
          </p:nvSpPr>
          <p:spPr bwMode="auto">
            <a:xfrm flipH="1">
              <a:off x="5016500" y="1471613"/>
              <a:ext cx="3417888" cy="137795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422" name="Group 23"/>
            <p:cNvGrpSpPr>
              <a:grpSpLocks noChangeAspect="1"/>
            </p:cNvGrpSpPr>
            <p:nvPr/>
          </p:nvGrpSpPr>
          <p:grpSpPr bwMode="auto">
            <a:xfrm>
              <a:off x="7716838" y="1658938"/>
              <a:ext cx="242887" cy="104775"/>
              <a:chOff x="4961" y="1097"/>
              <a:chExt cx="161" cy="69"/>
            </a:xfrm>
          </p:grpSpPr>
          <p:sp>
            <p:nvSpPr>
              <p:cNvPr id="17959" name="Line 24"/>
              <p:cNvSpPr>
                <a:spLocks noChangeAspect="1" noChangeShapeType="1"/>
              </p:cNvSpPr>
              <p:nvPr/>
            </p:nvSpPr>
            <p:spPr bwMode="auto">
              <a:xfrm>
                <a:off x="4961" y="1166"/>
                <a:ext cx="2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60" name="Line 25"/>
              <p:cNvSpPr>
                <a:spLocks noChangeAspect="1" noChangeShapeType="1"/>
              </p:cNvSpPr>
              <p:nvPr/>
            </p:nvSpPr>
            <p:spPr bwMode="auto">
              <a:xfrm>
                <a:off x="4991" y="1166"/>
                <a:ext cx="2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61" name="Line 26"/>
              <p:cNvSpPr>
                <a:spLocks noChangeAspect="1" noChangeShapeType="1"/>
              </p:cNvSpPr>
              <p:nvPr/>
            </p:nvSpPr>
            <p:spPr bwMode="auto">
              <a:xfrm>
                <a:off x="5021" y="1166"/>
                <a:ext cx="19"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62" name="Line 27"/>
              <p:cNvSpPr>
                <a:spLocks noChangeAspect="1" noChangeShapeType="1"/>
              </p:cNvSpPr>
              <p:nvPr/>
            </p:nvSpPr>
            <p:spPr bwMode="auto">
              <a:xfrm>
                <a:off x="5050" y="1166"/>
                <a:ext cx="2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63" name="Line 28"/>
              <p:cNvSpPr>
                <a:spLocks noChangeAspect="1" noChangeShapeType="1"/>
              </p:cNvSpPr>
              <p:nvPr/>
            </p:nvSpPr>
            <p:spPr bwMode="auto">
              <a:xfrm>
                <a:off x="5080" y="1166"/>
                <a:ext cx="20"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64" name="Freeform 29"/>
              <p:cNvSpPr>
                <a:spLocks noChangeAspect="1"/>
              </p:cNvSpPr>
              <p:nvPr/>
            </p:nvSpPr>
            <p:spPr bwMode="auto">
              <a:xfrm>
                <a:off x="5110" y="1156"/>
                <a:ext cx="12" cy="10"/>
              </a:xfrm>
              <a:custGeom>
                <a:avLst/>
                <a:gdLst>
                  <a:gd name="T0" fmla="*/ 0 w 12"/>
                  <a:gd name="T1" fmla="*/ 10 h 10"/>
                  <a:gd name="T2" fmla="*/ 12 w 12"/>
                  <a:gd name="T3" fmla="*/ 10 h 10"/>
                  <a:gd name="T4" fmla="*/ 12 w 12"/>
                  <a:gd name="T5" fmla="*/ 0 h 10"/>
                  <a:gd name="T6" fmla="*/ 0 60000 65536"/>
                  <a:gd name="T7" fmla="*/ 0 60000 65536"/>
                  <a:gd name="T8" fmla="*/ 0 60000 65536"/>
                  <a:gd name="T9" fmla="*/ 0 w 12"/>
                  <a:gd name="T10" fmla="*/ 0 h 10"/>
                  <a:gd name="T11" fmla="*/ 12 w 12"/>
                  <a:gd name="T12" fmla="*/ 10 h 10"/>
                </a:gdLst>
                <a:ahLst/>
                <a:cxnLst>
                  <a:cxn ang="T6">
                    <a:pos x="T0" y="T1"/>
                  </a:cxn>
                  <a:cxn ang="T7">
                    <a:pos x="T2" y="T3"/>
                  </a:cxn>
                  <a:cxn ang="T8">
                    <a:pos x="T4" y="T5"/>
                  </a:cxn>
                </a:cxnLst>
                <a:rect l="T9" t="T10" r="T11" b="T12"/>
                <a:pathLst>
                  <a:path w="12" h="10">
                    <a:moveTo>
                      <a:pt x="0" y="10"/>
                    </a:moveTo>
                    <a:lnTo>
                      <a:pt x="12" y="10"/>
                    </a:lnTo>
                    <a:lnTo>
                      <a:pt x="12" y="0"/>
                    </a:lnTo>
                  </a:path>
                </a:pathLst>
              </a:custGeom>
              <a:noFill/>
              <a:ln w="1111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965" name="Line 30"/>
              <p:cNvSpPr>
                <a:spLocks noChangeAspect="1" noChangeShapeType="1"/>
              </p:cNvSpPr>
              <p:nvPr/>
            </p:nvSpPr>
            <p:spPr bwMode="auto">
              <a:xfrm flipV="1">
                <a:off x="5122" y="1127"/>
                <a:ext cx="0" cy="19"/>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966" name="Line 31"/>
              <p:cNvSpPr>
                <a:spLocks noChangeAspect="1" noChangeShapeType="1"/>
              </p:cNvSpPr>
              <p:nvPr/>
            </p:nvSpPr>
            <p:spPr bwMode="auto">
              <a:xfrm flipV="1">
                <a:off x="5122" y="1097"/>
                <a:ext cx="0" cy="2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726" name="Rectangle 535"/>
            <p:cNvSpPr>
              <a:spLocks noChangeAspect="1" noChangeArrowheads="1"/>
            </p:cNvSpPr>
            <p:nvPr/>
          </p:nvSpPr>
          <p:spPr bwMode="auto">
            <a:xfrm>
              <a:off x="7835900" y="1814513"/>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1</a:t>
              </a:r>
              <a:endParaRPr lang="en-US" b="0">
                <a:latin typeface="Times" panose="02020603050405020304" pitchFamily="18" charset="0"/>
                <a:cs typeface="Times New Roman" panose="02020603050405020304" pitchFamily="18" charset="0"/>
              </a:endParaRPr>
            </a:p>
          </p:txBody>
        </p:sp>
        <p:sp>
          <p:nvSpPr>
            <p:cNvPr id="17728" name="Rectangle 537"/>
            <p:cNvSpPr>
              <a:spLocks noChangeAspect="1" noChangeArrowheads="1"/>
            </p:cNvSpPr>
            <p:nvPr/>
          </p:nvSpPr>
          <p:spPr bwMode="auto">
            <a:xfrm>
              <a:off x="7989888" y="1643063"/>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20</a:t>
              </a:r>
              <a:endParaRPr lang="en-US" b="0">
                <a:latin typeface="Times" panose="02020603050405020304" pitchFamily="18" charset="0"/>
                <a:cs typeface="Times New Roman" panose="02020603050405020304" pitchFamily="18" charset="0"/>
              </a:endParaRPr>
            </a:p>
          </p:txBody>
        </p:sp>
      </p:grpSp>
      <p:grpSp>
        <p:nvGrpSpPr>
          <p:cNvPr id="578" name="Group 577"/>
          <p:cNvGrpSpPr/>
          <p:nvPr/>
        </p:nvGrpSpPr>
        <p:grpSpPr>
          <a:xfrm>
            <a:off x="5094288" y="936625"/>
            <a:ext cx="3538537" cy="1868488"/>
            <a:chOff x="5094288" y="936625"/>
            <a:chExt cx="3538537" cy="1868488"/>
          </a:xfrm>
        </p:grpSpPr>
        <p:sp>
          <p:nvSpPr>
            <p:cNvPr id="17425" name="Freeform 34"/>
            <p:cNvSpPr>
              <a:spLocks noChangeAspect="1"/>
            </p:cNvSpPr>
            <p:nvPr/>
          </p:nvSpPr>
          <p:spPr bwMode="auto">
            <a:xfrm>
              <a:off x="5094288" y="1039813"/>
              <a:ext cx="3355975" cy="1765300"/>
            </a:xfrm>
            <a:custGeom>
              <a:avLst/>
              <a:gdLst>
                <a:gd name="T0" fmla="*/ 2147483647 w 2223"/>
                <a:gd name="T1" fmla="*/ 0 h 1169"/>
                <a:gd name="T2" fmla="*/ 2147483647 w 2223"/>
                <a:gd name="T3" fmla="*/ 0 h 1169"/>
                <a:gd name="T4" fmla="*/ 2147483647 w 2223"/>
                <a:gd name="T5" fmla="*/ 2147483647 h 1169"/>
                <a:gd name="T6" fmla="*/ 2147483647 w 2223"/>
                <a:gd name="T7" fmla="*/ 2147483647 h 1169"/>
                <a:gd name="T8" fmla="*/ 2147483647 w 2223"/>
                <a:gd name="T9" fmla="*/ 2147483647 h 1169"/>
                <a:gd name="T10" fmla="*/ 2147483647 w 2223"/>
                <a:gd name="T11" fmla="*/ 2147483647 h 1169"/>
                <a:gd name="T12" fmla="*/ 2147483647 w 2223"/>
                <a:gd name="T13" fmla="*/ 2147483647 h 1169"/>
                <a:gd name="T14" fmla="*/ 2147483647 w 2223"/>
                <a:gd name="T15" fmla="*/ 2147483647 h 1169"/>
                <a:gd name="T16" fmla="*/ 2147483647 w 2223"/>
                <a:gd name="T17" fmla="*/ 2147483647 h 1169"/>
                <a:gd name="T18" fmla="*/ 2147483647 w 2223"/>
                <a:gd name="T19" fmla="*/ 2147483647 h 1169"/>
                <a:gd name="T20" fmla="*/ 2147483647 w 2223"/>
                <a:gd name="T21" fmla="*/ 2147483647 h 1169"/>
                <a:gd name="T22" fmla="*/ 2147483647 w 2223"/>
                <a:gd name="T23" fmla="*/ 2147483647 h 1169"/>
                <a:gd name="T24" fmla="*/ 2147483647 w 2223"/>
                <a:gd name="T25" fmla="*/ 2147483647 h 1169"/>
                <a:gd name="T26" fmla="*/ 2147483647 w 2223"/>
                <a:gd name="T27" fmla="*/ 2147483647 h 1169"/>
                <a:gd name="T28" fmla="*/ 2147483647 w 2223"/>
                <a:gd name="T29" fmla="*/ 2147483647 h 1169"/>
                <a:gd name="T30" fmla="*/ 2147483647 w 2223"/>
                <a:gd name="T31" fmla="*/ 2147483647 h 1169"/>
                <a:gd name="T32" fmla="*/ 2147483647 w 2223"/>
                <a:gd name="T33" fmla="*/ 2147483647 h 1169"/>
                <a:gd name="T34" fmla="*/ 2147483647 w 2223"/>
                <a:gd name="T35" fmla="*/ 2147483647 h 1169"/>
                <a:gd name="T36" fmla="*/ 2147483647 w 2223"/>
                <a:gd name="T37" fmla="*/ 2147483647 h 1169"/>
                <a:gd name="T38" fmla="*/ 2147483647 w 2223"/>
                <a:gd name="T39" fmla="*/ 2147483647 h 1169"/>
                <a:gd name="T40" fmla="*/ 2147483647 w 2223"/>
                <a:gd name="T41" fmla="*/ 2147483647 h 1169"/>
                <a:gd name="T42" fmla="*/ 2147483647 w 2223"/>
                <a:gd name="T43" fmla="*/ 2147483647 h 1169"/>
                <a:gd name="T44" fmla="*/ 2147483647 w 2223"/>
                <a:gd name="T45" fmla="*/ 2147483647 h 1169"/>
                <a:gd name="T46" fmla="*/ 2147483647 w 2223"/>
                <a:gd name="T47" fmla="*/ 2147483647 h 1169"/>
                <a:gd name="T48" fmla="*/ 0 w 2223"/>
                <a:gd name="T49" fmla="*/ 2147483647 h 116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223"/>
                <a:gd name="T76" fmla="*/ 0 h 1169"/>
                <a:gd name="T77" fmla="*/ 2223 w 2223"/>
                <a:gd name="T78" fmla="*/ 1169 h 116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223" h="1169">
                  <a:moveTo>
                    <a:pt x="2223" y="0"/>
                  </a:moveTo>
                  <a:lnTo>
                    <a:pt x="2223" y="0"/>
                  </a:lnTo>
                  <a:lnTo>
                    <a:pt x="2154" y="67"/>
                  </a:lnTo>
                  <a:lnTo>
                    <a:pt x="2087" y="132"/>
                  </a:lnTo>
                  <a:lnTo>
                    <a:pt x="2017" y="191"/>
                  </a:lnTo>
                  <a:lnTo>
                    <a:pt x="1950" y="248"/>
                  </a:lnTo>
                  <a:lnTo>
                    <a:pt x="1881" y="301"/>
                  </a:lnTo>
                  <a:lnTo>
                    <a:pt x="1812" y="350"/>
                  </a:lnTo>
                  <a:lnTo>
                    <a:pt x="1742" y="397"/>
                  </a:lnTo>
                  <a:lnTo>
                    <a:pt x="1675" y="442"/>
                  </a:lnTo>
                  <a:lnTo>
                    <a:pt x="1606" y="484"/>
                  </a:lnTo>
                  <a:lnTo>
                    <a:pt x="1536" y="521"/>
                  </a:lnTo>
                  <a:lnTo>
                    <a:pt x="1467" y="559"/>
                  </a:lnTo>
                  <a:lnTo>
                    <a:pt x="1400" y="593"/>
                  </a:lnTo>
                  <a:lnTo>
                    <a:pt x="1330" y="626"/>
                  </a:lnTo>
                  <a:lnTo>
                    <a:pt x="1261" y="658"/>
                  </a:lnTo>
                  <a:lnTo>
                    <a:pt x="1122" y="717"/>
                  </a:lnTo>
                  <a:lnTo>
                    <a:pt x="983" y="770"/>
                  </a:lnTo>
                  <a:lnTo>
                    <a:pt x="844" y="822"/>
                  </a:lnTo>
                  <a:lnTo>
                    <a:pt x="564" y="926"/>
                  </a:lnTo>
                  <a:lnTo>
                    <a:pt x="422" y="978"/>
                  </a:lnTo>
                  <a:lnTo>
                    <a:pt x="283" y="1035"/>
                  </a:lnTo>
                  <a:lnTo>
                    <a:pt x="142" y="1100"/>
                  </a:lnTo>
                  <a:lnTo>
                    <a:pt x="72" y="1134"/>
                  </a:lnTo>
                  <a:lnTo>
                    <a:pt x="0" y="1169"/>
                  </a:lnTo>
                </a:path>
              </a:pathLst>
            </a:custGeom>
            <a:noFill/>
            <a:ln w="26988">
              <a:solidFill>
                <a:srgbClr val="A154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29" name="Rectangle 538"/>
            <p:cNvSpPr>
              <a:spLocks noChangeAspect="1" noChangeArrowheads="1"/>
            </p:cNvSpPr>
            <p:nvPr/>
          </p:nvSpPr>
          <p:spPr bwMode="auto">
            <a:xfrm>
              <a:off x="8456613" y="936625"/>
              <a:ext cx="1762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I Helvetica Oblique" charset="0"/>
                  <a:cs typeface="Times New Roman" panose="02020603050405020304" pitchFamily="18" charset="0"/>
                </a:rPr>
                <a:t>VC</a:t>
              </a:r>
              <a:endParaRPr lang="en-US" b="0">
                <a:latin typeface="Times" panose="02020603050405020304" pitchFamily="18" charset="0"/>
                <a:cs typeface="Times New Roman" panose="02020603050405020304" pitchFamily="18" charset="0"/>
              </a:endParaRPr>
            </a:p>
          </p:txBody>
        </p:sp>
      </p:grpSp>
      <p:grpSp>
        <p:nvGrpSpPr>
          <p:cNvPr id="584" name="Group 583"/>
          <p:cNvGrpSpPr/>
          <p:nvPr/>
        </p:nvGrpSpPr>
        <p:grpSpPr>
          <a:xfrm>
            <a:off x="5195888" y="3775075"/>
            <a:ext cx="3452812" cy="1436688"/>
            <a:chOff x="5195888" y="3775075"/>
            <a:chExt cx="3452812" cy="1436688"/>
          </a:xfrm>
        </p:grpSpPr>
        <p:sp>
          <p:nvSpPr>
            <p:cNvPr id="17645" name="Freeform 454"/>
            <p:cNvSpPr>
              <a:spLocks noChangeAspect="1"/>
            </p:cNvSpPr>
            <p:nvPr/>
          </p:nvSpPr>
          <p:spPr bwMode="auto">
            <a:xfrm>
              <a:off x="5195888" y="3910013"/>
              <a:ext cx="3254375" cy="1301750"/>
            </a:xfrm>
            <a:custGeom>
              <a:avLst/>
              <a:gdLst>
                <a:gd name="T0" fmla="*/ 0 w 2156"/>
                <a:gd name="T1" fmla="*/ 2147483647 h 863"/>
                <a:gd name="T2" fmla="*/ 0 w 2156"/>
                <a:gd name="T3" fmla="*/ 2147483647 h 863"/>
                <a:gd name="T4" fmla="*/ 2147483647 w 2156"/>
                <a:gd name="T5" fmla="*/ 2147483647 h 863"/>
                <a:gd name="T6" fmla="*/ 2147483647 w 2156"/>
                <a:gd name="T7" fmla="*/ 2147483647 h 863"/>
                <a:gd name="T8" fmla="*/ 2147483647 w 2156"/>
                <a:gd name="T9" fmla="*/ 2147483647 h 863"/>
                <a:gd name="T10" fmla="*/ 2147483647 w 2156"/>
                <a:gd name="T11" fmla="*/ 2147483647 h 863"/>
                <a:gd name="T12" fmla="*/ 2147483647 w 2156"/>
                <a:gd name="T13" fmla="*/ 2147483647 h 863"/>
                <a:gd name="T14" fmla="*/ 2147483647 w 2156"/>
                <a:gd name="T15" fmla="*/ 2147483647 h 863"/>
                <a:gd name="T16" fmla="*/ 2147483647 w 2156"/>
                <a:gd name="T17" fmla="*/ 2147483647 h 863"/>
                <a:gd name="T18" fmla="*/ 2147483647 w 2156"/>
                <a:gd name="T19" fmla="*/ 2147483647 h 863"/>
                <a:gd name="T20" fmla="*/ 2147483647 w 2156"/>
                <a:gd name="T21" fmla="*/ 2147483647 h 863"/>
                <a:gd name="T22" fmla="*/ 2147483647 w 2156"/>
                <a:gd name="T23" fmla="*/ 2147483647 h 863"/>
                <a:gd name="T24" fmla="*/ 2147483647 w 2156"/>
                <a:gd name="T25" fmla="*/ 2147483647 h 863"/>
                <a:gd name="T26" fmla="*/ 2147483647 w 2156"/>
                <a:gd name="T27" fmla="*/ 2147483647 h 863"/>
                <a:gd name="T28" fmla="*/ 2147483647 w 2156"/>
                <a:gd name="T29" fmla="*/ 2147483647 h 863"/>
                <a:gd name="T30" fmla="*/ 2147483647 w 2156"/>
                <a:gd name="T31" fmla="*/ 2147483647 h 863"/>
                <a:gd name="T32" fmla="*/ 2147483647 w 2156"/>
                <a:gd name="T33" fmla="*/ 2147483647 h 863"/>
                <a:gd name="T34" fmla="*/ 2147483647 w 2156"/>
                <a:gd name="T35" fmla="*/ 2147483647 h 863"/>
                <a:gd name="T36" fmla="*/ 2147483647 w 2156"/>
                <a:gd name="T37" fmla="*/ 2147483647 h 863"/>
                <a:gd name="T38" fmla="*/ 2147483647 w 2156"/>
                <a:gd name="T39" fmla="*/ 2147483647 h 863"/>
                <a:gd name="T40" fmla="*/ 2147483647 w 2156"/>
                <a:gd name="T41" fmla="*/ 2147483647 h 863"/>
                <a:gd name="T42" fmla="*/ 2147483647 w 2156"/>
                <a:gd name="T43" fmla="*/ 2147483647 h 863"/>
                <a:gd name="T44" fmla="*/ 2147483647 w 2156"/>
                <a:gd name="T45" fmla="*/ 2147483647 h 863"/>
                <a:gd name="T46" fmla="*/ 2147483647 w 2156"/>
                <a:gd name="T47" fmla="*/ 2147483647 h 863"/>
                <a:gd name="T48" fmla="*/ 2147483647 w 2156"/>
                <a:gd name="T49" fmla="*/ 2147483647 h 863"/>
                <a:gd name="T50" fmla="*/ 2147483647 w 2156"/>
                <a:gd name="T51" fmla="*/ 2147483647 h 863"/>
                <a:gd name="T52" fmla="*/ 2147483647 w 2156"/>
                <a:gd name="T53" fmla="*/ 2147483647 h 863"/>
                <a:gd name="T54" fmla="*/ 2147483647 w 2156"/>
                <a:gd name="T55" fmla="*/ 2147483647 h 863"/>
                <a:gd name="T56" fmla="*/ 2147483647 w 2156"/>
                <a:gd name="T57" fmla="*/ 2147483647 h 863"/>
                <a:gd name="T58" fmla="*/ 2147483647 w 2156"/>
                <a:gd name="T59" fmla="*/ 2147483647 h 863"/>
                <a:gd name="T60" fmla="*/ 2147483647 w 2156"/>
                <a:gd name="T61" fmla="*/ 2147483647 h 863"/>
                <a:gd name="T62" fmla="*/ 2147483647 w 2156"/>
                <a:gd name="T63" fmla="*/ 0 h 8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56"/>
                <a:gd name="T97" fmla="*/ 0 h 863"/>
                <a:gd name="T98" fmla="*/ 2156 w 2156"/>
                <a:gd name="T99" fmla="*/ 863 h 8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56" h="863">
                  <a:moveTo>
                    <a:pt x="0" y="682"/>
                  </a:moveTo>
                  <a:lnTo>
                    <a:pt x="0" y="682"/>
                  </a:lnTo>
                  <a:lnTo>
                    <a:pt x="75" y="720"/>
                  </a:lnTo>
                  <a:lnTo>
                    <a:pt x="159" y="757"/>
                  </a:lnTo>
                  <a:lnTo>
                    <a:pt x="204" y="774"/>
                  </a:lnTo>
                  <a:lnTo>
                    <a:pt x="253" y="792"/>
                  </a:lnTo>
                  <a:lnTo>
                    <a:pt x="303" y="806"/>
                  </a:lnTo>
                  <a:lnTo>
                    <a:pt x="355" y="821"/>
                  </a:lnTo>
                  <a:lnTo>
                    <a:pt x="410" y="834"/>
                  </a:lnTo>
                  <a:lnTo>
                    <a:pt x="464" y="846"/>
                  </a:lnTo>
                  <a:lnTo>
                    <a:pt x="524" y="854"/>
                  </a:lnTo>
                  <a:lnTo>
                    <a:pt x="586" y="861"/>
                  </a:lnTo>
                  <a:lnTo>
                    <a:pt x="648" y="863"/>
                  </a:lnTo>
                  <a:lnTo>
                    <a:pt x="712" y="863"/>
                  </a:lnTo>
                  <a:lnTo>
                    <a:pt x="779" y="861"/>
                  </a:lnTo>
                  <a:lnTo>
                    <a:pt x="846" y="854"/>
                  </a:lnTo>
                  <a:lnTo>
                    <a:pt x="916" y="841"/>
                  </a:lnTo>
                  <a:lnTo>
                    <a:pt x="988" y="826"/>
                  </a:lnTo>
                  <a:lnTo>
                    <a:pt x="1062" y="806"/>
                  </a:lnTo>
                  <a:lnTo>
                    <a:pt x="1137" y="782"/>
                  </a:lnTo>
                  <a:lnTo>
                    <a:pt x="1214" y="752"/>
                  </a:lnTo>
                  <a:lnTo>
                    <a:pt x="1293" y="717"/>
                  </a:lnTo>
                  <a:lnTo>
                    <a:pt x="1372" y="675"/>
                  </a:lnTo>
                  <a:lnTo>
                    <a:pt x="1454" y="628"/>
                  </a:lnTo>
                  <a:lnTo>
                    <a:pt x="1539" y="576"/>
                  </a:lnTo>
                  <a:lnTo>
                    <a:pt x="1623" y="514"/>
                  </a:lnTo>
                  <a:lnTo>
                    <a:pt x="1707" y="447"/>
                  </a:lnTo>
                  <a:lnTo>
                    <a:pt x="1794" y="372"/>
                  </a:lnTo>
                  <a:lnTo>
                    <a:pt x="1883" y="293"/>
                  </a:lnTo>
                  <a:lnTo>
                    <a:pt x="1973" y="203"/>
                  </a:lnTo>
                  <a:lnTo>
                    <a:pt x="2065" y="104"/>
                  </a:lnTo>
                  <a:lnTo>
                    <a:pt x="2156" y="0"/>
                  </a:lnTo>
                </a:path>
              </a:pathLst>
            </a:custGeom>
            <a:noFill/>
            <a:ln w="26988">
              <a:solidFill>
                <a:srgbClr val="EE322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30" name="Rectangle 539"/>
            <p:cNvSpPr>
              <a:spLocks noChangeAspect="1" noChangeArrowheads="1"/>
            </p:cNvSpPr>
            <p:nvPr/>
          </p:nvSpPr>
          <p:spPr bwMode="auto">
            <a:xfrm>
              <a:off x="8450263" y="3775075"/>
              <a:ext cx="19843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I Helvetica Oblique" charset="0"/>
                  <a:cs typeface="Times New Roman" panose="02020603050405020304" pitchFamily="18" charset="0"/>
                </a:rPr>
                <a:t>MC</a:t>
              </a:r>
              <a:endParaRPr lang="en-US" b="0">
                <a:latin typeface="Times" panose="02020603050405020304" pitchFamily="18" charset="0"/>
                <a:cs typeface="Times New Roman" panose="02020603050405020304" pitchFamily="18" charset="0"/>
              </a:endParaRPr>
            </a:p>
          </p:txBody>
        </p:sp>
      </p:grpSp>
      <p:grpSp>
        <p:nvGrpSpPr>
          <p:cNvPr id="577" name="Group 576"/>
          <p:cNvGrpSpPr/>
          <p:nvPr/>
        </p:nvGrpSpPr>
        <p:grpSpPr>
          <a:xfrm>
            <a:off x="5468938" y="3497263"/>
            <a:ext cx="3167062" cy="1344612"/>
            <a:chOff x="5468938" y="3497263"/>
            <a:chExt cx="3167062" cy="1344612"/>
          </a:xfrm>
        </p:grpSpPr>
        <p:sp>
          <p:nvSpPr>
            <p:cNvPr id="17428" name="Freeform 37"/>
            <p:cNvSpPr>
              <a:spLocks noChangeAspect="1"/>
            </p:cNvSpPr>
            <p:nvPr/>
          </p:nvSpPr>
          <p:spPr bwMode="auto">
            <a:xfrm>
              <a:off x="5468938" y="3497263"/>
              <a:ext cx="2973387" cy="1344612"/>
            </a:xfrm>
            <a:custGeom>
              <a:avLst/>
              <a:gdLst>
                <a:gd name="T0" fmla="*/ 2147483647 w 1970"/>
                <a:gd name="T1" fmla="*/ 2147483647 h 891"/>
                <a:gd name="T2" fmla="*/ 2147483647 w 1970"/>
                <a:gd name="T3" fmla="*/ 2147483647 h 891"/>
                <a:gd name="T4" fmla="*/ 2147483647 w 1970"/>
                <a:gd name="T5" fmla="*/ 2147483647 h 891"/>
                <a:gd name="T6" fmla="*/ 2147483647 w 1970"/>
                <a:gd name="T7" fmla="*/ 2147483647 h 891"/>
                <a:gd name="T8" fmla="*/ 2147483647 w 1970"/>
                <a:gd name="T9" fmla="*/ 2147483647 h 891"/>
                <a:gd name="T10" fmla="*/ 2147483647 w 1970"/>
                <a:gd name="T11" fmla="*/ 2147483647 h 891"/>
                <a:gd name="T12" fmla="*/ 2147483647 w 1970"/>
                <a:gd name="T13" fmla="*/ 2147483647 h 891"/>
                <a:gd name="T14" fmla="*/ 2147483647 w 1970"/>
                <a:gd name="T15" fmla="*/ 2147483647 h 891"/>
                <a:gd name="T16" fmla="*/ 2147483647 w 1970"/>
                <a:gd name="T17" fmla="*/ 2147483647 h 891"/>
                <a:gd name="T18" fmla="*/ 2147483647 w 1970"/>
                <a:gd name="T19" fmla="*/ 2147483647 h 891"/>
                <a:gd name="T20" fmla="*/ 2147483647 w 1970"/>
                <a:gd name="T21" fmla="*/ 2147483647 h 891"/>
                <a:gd name="T22" fmla="*/ 2147483647 w 1970"/>
                <a:gd name="T23" fmla="*/ 2147483647 h 891"/>
                <a:gd name="T24" fmla="*/ 2147483647 w 1970"/>
                <a:gd name="T25" fmla="*/ 2147483647 h 891"/>
                <a:gd name="T26" fmla="*/ 2147483647 w 1970"/>
                <a:gd name="T27" fmla="*/ 2147483647 h 891"/>
                <a:gd name="T28" fmla="*/ 2147483647 w 1970"/>
                <a:gd name="T29" fmla="*/ 2147483647 h 891"/>
                <a:gd name="T30" fmla="*/ 2147483647 w 1970"/>
                <a:gd name="T31" fmla="*/ 2147483647 h 891"/>
                <a:gd name="T32" fmla="*/ 2147483647 w 1970"/>
                <a:gd name="T33" fmla="*/ 2147483647 h 891"/>
                <a:gd name="T34" fmla="*/ 2147483647 w 1970"/>
                <a:gd name="T35" fmla="*/ 2147483647 h 891"/>
                <a:gd name="T36" fmla="*/ 2147483647 w 1970"/>
                <a:gd name="T37" fmla="*/ 2147483647 h 891"/>
                <a:gd name="T38" fmla="*/ 2147483647 w 1970"/>
                <a:gd name="T39" fmla="*/ 2147483647 h 891"/>
                <a:gd name="T40" fmla="*/ 2147483647 w 1970"/>
                <a:gd name="T41" fmla="*/ 2147483647 h 891"/>
                <a:gd name="T42" fmla="*/ 2147483647 w 1970"/>
                <a:gd name="T43" fmla="*/ 2147483647 h 891"/>
                <a:gd name="T44" fmla="*/ 2147483647 w 1970"/>
                <a:gd name="T45" fmla="*/ 2147483647 h 891"/>
                <a:gd name="T46" fmla="*/ 2147483647 w 1970"/>
                <a:gd name="T47" fmla="*/ 2147483647 h 891"/>
                <a:gd name="T48" fmla="*/ 2147483647 w 1970"/>
                <a:gd name="T49" fmla="*/ 2147483647 h 891"/>
                <a:gd name="T50" fmla="*/ 2147483647 w 1970"/>
                <a:gd name="T51" fmla="*/ 2147483647 h 891"/>
                <a:gd name="T52" fmla="*/ 2147483647 w 1970"/>
                <a:gd name="T53" fmla="*/ 2147483647 h 891"/>
                <a:gd name="T54" fmla="*/ 2147483647 w 1970"/>
                <a:gd name="T55" fmla="*/ 2147483647 h 891"/>
                <a:gd name="T56" fmla="*/ 2147483647 w 1970"/>
                <a:gd name="T57" fmla="*/ 2147483647 h 891"/>
                <a:gd name="T58" fmla="*/ 2147483647 w 1970"/>
                <a:gd name="T59" fmla="*/ 2147483647 h 891"/>
                <a:gd name="T60" fmla="*/ 2147483647 w 1970"/>
                <a:gd name="T61" fmla="*/ 2147483647 h 891"/>
                <a:gd name="T62" fmla="*/ 2147483647 w 1970"/>
                <a:gd name="T63" fmla="*/ 2147483647 h 891"/>
                <a:gd name="T64" fmla="*/ 2147483647 w 1970"/>
                <a:gd name="T65" fmla="*/ 2147483647 h 891"/>
                <a:gd name="T66" fmla="*/ 0 w 1970"/>
                <a:gd name="T67" fmla="*/ 0 h 8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70"/>
                <a:gd name="T103" fmla="*/ 0 h 891"/>
                <a:gd name="T104" fmla="*/ 1970 w 1970"/>
                <a:gd name="T105" fmla="*/ 891 h 8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70" h="891">
                  <a:moveTo>
                    <a:pt x="1970" y="804"/>
                  </a:moveTo>
                  <a:lnTo>
                    <a:pt x="1970" y="804"/>
                  </a:lnTo>
                  <a:lnTo>
                    <a:pt x="1891" y="824"/>
                  </a:lnTo>
                  <a:lnTo>
                    <a:pt x="1809" y="839"/>
                  </a:lnTo>
                  <a:lnTo>
                    <a:pt x="1730" y="854"/>
                  </a:lnTo>
                  <a:lnTo>
                    <a:pt x="1648" y="866"/>
                  </a:lnTo>
                  <a:lnTo>
                    <a:pt x="1568" y="876"/>
                  </a:lnTo>
                  <a:lnTo>
                    <a:pt x="1487" y="883"/>
                  </a:lnTo>
                  <a:lnTo>
                    <a:pt x="1407" y="888"/>
                  </a:lnTo>
                  <a:lnTo>
                    <a:pt x="1328" y="891"/>
                  </a:lnTo>
                  <a:lnTo>
                    <a:pt x="1251" y="891"/>
                  </a:lnTo>
                  <a:lnTo>
                    <a:pt x="1174" y="888"/>
                  </a:lnTo>
                  <a:lnTo>
                    <a:pt x="1097" y="883"/>
                  </a:lnTo>
                  <a:lnTo>
                    <a:pt x="1023" y="873"/>
                  </a:lnTo>
                  <a:lnTo>
                    <a:pt x="951" y="864"/>
                  </a:lnTo>
                  <a:lnTo>
                    <a:pt x="879" y="849"/>
                  </a:lnTo>
                  <a:lnTo>
                    <a:pt x="807" y="831"/>
                  </a:lnTo>
                  <a:lnTo>
                    <a:pt x="740" y="811"/>
                  </a:lnTo>
                  <a:lnTo>
                    <a:pt x="673" y="787"/>
                  </a:lnTo>
                  <a:lnTo>
                    <a:pt x="608" y="762"/>
                  </a:lnTo>
                  <a:lnTo>
                    <a:pt x="546" y="730"/>
                  </a:lnTo>
                  <a:lnTo>
                    <a:pt x="487" y="697"/>
                  </a:lnTo>
                  <a:lnTo>
                    <a:pt x="430" y="660"/>
                  </a:lnTo>
                  <a:lnTo>
                    <a:pt x="373" y="620"/>
                  </a:lnTo>
                  <a:lnTo>
                    <a:pt x="321" y="576"/>
                  </a:lnTo>
                  <a:lnTo>
                    <a:pt x="273" y="526"/>
                  </a:lnTo>
                  <a:lnTo>
                    <a:pt x="226" y="474"/>
                  </a:lnTo>
                  <a:lnTo>
                    <a:pt x="184" y="419"/>
                  </a:lnTo>
                  <a:lnTo>
                    <a:pt x="144" y="360"/>
                  </a:lnTo>
                  <a:lnTo>
                    <a:pt x="107" y="295"/>
                  </a:lnTo>
                  <a:lnTo>
                    <a:pt x="75" y="228"/>
                  </a:lnTo>
                  <a:lnTo>
                    <a:pt x="45" y="156"/>
                  </a:lnTo>
                  <a:lnTo>
                    <a:pt x="20" y="79"/>
                  </a:lnTo>
                  <a:lnTo>
                    <a:pt x="0" y="0"/>
                  </a:lnTo>
                </a:path>
              </a:pathLst>
            </a:custGeom>
            <a:noFill/>
            <a:ln w="26988">
              <a:solidFill>
                <a:srgbClr val="6DC06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7731" name="Group 540"/>
            <p:cNvGrpSpPr>
              <a:grpSpLocks noChangeAspect="1"/>
            </p:cNvGrpSpPr>
            <p:nvPr/>
          </p:nvGrpSpPr>
          <p:grpSpPr bwMode="auto">
            <a:xfrm>
              <a:off x="8464550" y="4621213"/>
              <a:ext cx="171450" cy="152400"/>
              <a:chOff x="5457" y="3059"/>
              <a:chExt cx="113" cy="101"/>
            </a:xfrm>
          </p:grpSpPr>
          <p:sp>
            <p:nvSpPr>
              <p:cNvPr id="17757" name="Rectangle 541"/>
              <p:cNvSpPr>
                <a:spLocks noChangeAspect="1" noChangeArrowheads="1"/>
              </p:cNvSpPr>
              <p:nvPr/>
            </p:nvSpPr>
            <p:spPr bwMode="auto">
              <a:xfrm>
                <a:off x="5457" y="3059"/>
                <a:ext cx="55"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I Helvetica Oblique" charset="0"/>
                    <a:cs typeface="Times New Roman" panose="02020603050405020304" pitchFamily="18" charset="0"/>
                  </a:rPr>
                  <a:t>A</a:t>
                </a:r>
                <a:endParaRPr lang="en-US" b="0">
                  <a:latin typeface="Times" panose="02020603050405020304" pitchFamily="18" charset="0"/>
                  <a:cs typeface="Times New Roman" panose="02020603050405020304" pitchFamily="18" charset="0"/>
                </a:endParaRPr>
              </a:p>
            </p:txBody>
          </p:sp>
          <p:sp>
            <p:nvSpPr>
              <p:cNvPr id="17758" name="Rectangle 542"/>
              <p:cNvSpPr>
                <a:spLocks noChangeAspect="1" noChangeArrowheads="1"/>
              </p:cNvSpPr>
              <p:nvPr/>
            </p:nvSpPr>
            <p:spPr bwMode="auto">
              <a:xfrm>
                <a:off x="5509" y="3059"/>
                <a:ext cx="61" cy="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I Helvetica Oblique" charset="0"/>
                    <a:cs typeface="Times New Roman" panose="02020603050405020304" pitchFamily="18" charset="0"/>
                  </a:rPr>
                  <a:t>C</a:t>
                </a:r>
                <a:endParaRPr lang="en-US" b="0">
                  <a:latin typeface="Times" panose="02020603050405020304" pitchFamily="18" charset="0"/>
                  <a:cs typeface="Times New Roman" panose="02020603050405020304" pitchFamily="18" charset="0"/>
                </a:endParaRPr>
              </a:p>
            </p:txBody>
          </p:sp>
        </p:grpSp>
      </p:grpSp>
      <p:grpSp>
        <p:nvGrpSpPr>
          <p:cNvPr id="583" name="Group 582"/>
          <p:cNvGrpSpPr/>
          <p:nvPr/>
        </p:nvGrpSpPr>
        <p:grpSpPr>
          <a:xfrm>
            <a:off x="5187950" y="4857750"/>
            <a:ext cx="3473450" cy="257175"/>
            <a:chOff x="5187950" y="4857750"/>
            <a:chExt cx="3473450" cy="257175"/>
          </a:xfrm>
        </p:grpSpPr>
        <p:sp>
          <p:nvSpPr>
            <p:cNvPr id="17644" name="Freeform 453"/>
            <p:cNvSpPr>
              <a:spLocks noChangeAspect="1"/>
            </p:cNvSpPr>
            <p:nvPr/>
          </p:nvSpPr>
          <p:spPr bwMode="auto">
            <a:xfrm>
              <a:off x="5187950" y="4883150"/>
              <a:ext cx="3259138" cy="231775"/>
            </a:xfrm>
            <a:custGeom>
              <a:avLst/>
              <a:gdLst>
                <a:gd name="T0" fmla="*/ 2147483647 w 2159"/>
                <a:gd name="T1" fmla="*/ 0 h 154"/>
                <a:gd name="T2" fmla="*/ 2147483647 w 2159"/>
                <a:gd name="T3" fmla="*/ 0 h 154"/>
                <a:gd name="T4" fmla="*/ 2147483647 w 2159"/>
                <a:gd name="T5" fmla="*/ 2147483647 h 154"/>
                <a:gd name="T6" fmla="*/ 2147483647 w 2159"/>
                <a:gd name="T7" fmla="*/ 2147483647 h 154"/>
                <a:gd name="T8" fmla="*/ 2147483647 w 2159"/>
                <a:gd name="T9" fmla="*/ 2147483647 h 154"/>
                <a:gd name="T10" fmla="*/ 2147483647 w 2159"/>
                <a:gd name="T11" fmla="*/ 2147483647 h 154"/>
                <a:gd name="T12" fmla="*/ 2147483647 w 2159"/>
                <a:gd name="T13" fmla="*/ 2147483647 h 154"/>
                <a:gd name="T14" fmla="*/ 2147483647 w 2159"/>
                <a:gd name="T15" fmla="*/ 2147483647 h 154"/>
                <a:gd name="T16" fmla="*/ 2147483647 w 2159"/>
                <a:gd name="T17" fmla="*/ 2147483647 h 154"/>
                <a:gd name="T18" fmla="*/ 2147483647 w 2159"/>
                <a:gd name="T19" fmla="*/ 2147483647 h 154"/>
                <a:gd name="T20" fmla="*/ 2147483647 w 2159"/>
                <a:gd name="T21" fmla="*/ 2147483647 h 154"/>
                <a:gd name="T22" fmla="*/ 2147483647 w 2159"/>
                <a:gd name="T23" fmla="*/ 2147483647 h 154"/>
                <a:gd name="T24" fmla="*/ 2147483647 w 2159"/>
                <a:gd name="T25" fmla="*/ 2147483647 h 154"/>
                <a:gd name="T26" fmla="*/ 2147483647 w 2159"/>
                <a:gd name="T27" fmla="*/ 2147483647 h 154"/>
                <a:gd name="T28" fmla="*/ 2147483647 w 2159"/>
                <a:gd name="T29" fmla="*/ 2147483647 h 154"/>
                <a:gd name="T30" fmla="*/ 2147483647 w 2159"/>
                <a:gd name="T31" fmla="*/ 2147483647 h 154"/>
                <a:gd name="T32" fmla="*/ 2147483647 w 2159"/>
                <a:gd name="T33" fmla="*/ 2147483647 h 154"/>
                <a:gd name="T34" fmla="*/ 2147483647 w 2159"/>
                <a:gd name="T35" fmla="*/ 2147483647 h 154"/>
                <a:gd name="T36" fmla="*/ 2147483647 w 2159"/>
                <a:gd name="T37" fmla="*/ 2147483647 h 154"/>
                <a:gd name="T38" fmla="*/ 2147483647 w 2159"/>
                <a:gd name="T39" fmla="*/ 2147483647 h 154"/>
                <a:gd name="T40" fmla="*/ 2147483647 w 2159"/>
                <a:gd name="T41" fmla="*/ 2147483647 h 154"/>
                <a:gd name="T42" fmla="*/ 2147483647 w 2159"/>
                <a:gd name="T43" fmla="*/ 2147483647 h 154"/>
                <a:gd name="T44" fmla="*/ 2147483647 w 2159"/>
                <a:gd name="T45" fmla="*/ 2147483647 h 154"/>
                <a:gd name="T46" fmla="*/ 0 w 2159"/>
                <a:gd name="T47" fmla="*/ 2147483647 h 1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59"/>
                <a:gd name="T73" fmla="*/ 0 h 154"/>
                <a:gd name="T74" fmla="*/ 2159 w 2159"/>
                <a:gd name="T75" fmla="*/ 154 h 1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59" h="154">
                  <a:moveTo>
                    <a:pt x="2159" y="0"/>
                  </a:moveTo>
                  <a:lnTo>
                    <a:pt x="2159" y="0"/>
                  </a:lnTo>
                  <a:lnTo>
                    <a:pt x="2067" y="25"/>
                  </a:lnTo>
                  <a:lnTo>
                    <a:pt x="1978" y="47"/>
                  </a:lnTo>
                  <a:lnTo>
                    <a:pt x="1888" y="67"/>
                  </a:lnTo>
                  <a:lnTo>
                    <a:pt x="1799" y="87"/>
                  </a:lnTo>
                  <a:lnTo>
                    <a:pt x="1712" y="102"/>
                  </a:lnTo>
                  <a:lnTo>
                    <a:pt x="1625" y="114"/>
                  </a:lnTo>
                  <a:lnTo>
                    <a:pt x="1541" y="127"/>
                  </a:lnTo>
                  <a:lnTo>
                    <a:pt x="1457" y="134"/>
                  </a:lnTo>
                  <a:lnTo>
                    <a:pt x="1375" y="142"/>
                  </a:lnTo>
                  <a:lnTo>
                    <a:pt x="1295" y="147"/>
                  </a:lnTo>
                  <a:lnTo>
                    <a:pt x="1216" y="151"/>
                  </a:lnTo>
                  <a:lnTo>
                    <a:pt x="1139" y="154"/>
                  </a:lnTo>
                  <a:lnTo>
                    <a:pt x="988" y="154"/>
                  </a:lnTo>
                  <a:lnTo>
                    <a:pt x="846" y="147"/>
                  </a:lnTo>
                  <a:lnTo>
                    <a:pt x="710" y="137"/>
                  </a:lnTo>
                  <a:lnTo>
                    <a:pt x="581" y="124"/>
                  </a:lnTo>
                  <a:lnTo>
                    <a:pt x="462" y="107"/>
                  </a:lnTo>
                  <a:lnTo>
                    <a:pt x="350" y="87"/>
                  </a:lnTo>
                  <a:lnTo>
                    <a:pt x="248" y="67"/>
                  </a:lnTo>
                  <a:lnTo>
                    <a:pt x="157" y="45"/>
                  </a:lnTo>
                  <a:lnTo>
                    <a:pt x="75" y="25"/>
                  </a:lnTo>
                  <a:lnTo>
                    <a:pt x="0" y="5"/>
                  </a:lnTo>
                </a:path>
              </a:pathLst>
            </a:custGeom>
            <a:noFill/>
            <a:ln w="26988">
              <a:solidFill>
                <a:srgbClr val="A154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7732" name="Group 543"/>
            <p:cNvGrpSpPr>
              <a:grpSpLocks noChangeAspect="1"/>
            </p:cNvGrpSpPr>
            <p:nvPr/>
          </p:nvGrpSpPr>
          <p:grpSpPr bwMode="auto">
            <a:xfrm>
              <a:off x="8413750" y="4857750"/>
              <a:ext cx="247650" cy="152400"/>
              <a:chOff x="5423" y="3216"/>
              <a:chExt cx="164" cy="101"/>
            </a:xfrm>
          </p:grpSpPr>
          <p:sp>
            <p:nvSpPr>
              <p:cNvPr id="17755" name="Rectangle 544"/>
              <p:cNvSpPr>
                <a:spLocks noChangeAspect="1" noChangeArrowheads="1"/>
              </p:cNvSpPr>
              <p:nvPr/>
            </p:nvSpPr>
            <p:spPr bwMode="auto">
              <a:xfrm>
                <a:off x="5423" y="3216"/>
                <a:ext cx="56"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I Helvetica Oblique" charset="0"/>
                    <a:cs typeface="Times New Roman" panose="02020603050405020304" pitchFamily="18" charset="0"/>
                  </a:rPr>
                  <a:t>A</a:t>
                </a:r>
                <a:endParaRPr lang="en-US" b="0">
                  <a:latin typeface="Times" panose="02020603050405020304" pitchFamily="18" charset="0"/>
                  <a:cs typeface="Times New Roman" panose="02020603050405020304" pitchFamily="18" charset="0"/>
                </a:endParaRPr>
              </a:p>
            </p:txBody>
          </p:sp>
          <p:sp>
            <p:nvSpPr>
              <p:cNvPr id="17756" name="Rectangle 545"/>
              <p:cNvSpPr>
                <a:spLocks noChangeAspect="1" noChangeArrowheads="1"/>
              </p:cNvSpPr>
              <p:nvPr/>
            </p:nvSpPr>
            <p:spPr bwMode="auto">
              <a:xfrm>
                <a:off x="5470" y="3216"/>
                <a:ext cx="117" cy="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I Helvetica Oblique" charset="0"/>
                    <a:cs typeface="Times New Roman" panose="02020603050405020304" pitchFamily="18" charset="0"/>
                  </a:rPr>
                  <a:t>VC</a:t>
                </a:r>
                <a:endParaRPr lang="en-US" b="0">
                  <a:latin typeface="Times" panose="02020603050405020304" pitchFamily="18" charset="0"/>
                  <a:cs typeface="Times New Roman" panose="02020603050405020304" pitchFamily="18" charset="0"/>
                </a:endParaRPr>
              </a:p>
            </p:txBody>
          </p:sp>
        </p:grpSp>
      </p:grpSp>
      <p:grpSp>
        <p:nvGrpSpPr>
          <p:cNvPr id="571" name="Group 570"/>
          <p:cNvGrpSpPr/>
          <p:nvPr/>
        </p:nvGrpSpPr>
        <p:grpSpPr>
          <a:xfrm>
            <a:off x="5300663" y="3935413"/>
            <a:ext cx="3368675" cy="1919287"/>
            <a:chOff x="5300663" y="3935413"/>
            <a:chExt cx="3368675" cy="1919287"/>
          </a:xfrm>
        </p:grpSpPr>
        <p:sp>
          <p:nvSpPr>
            <p:cNvPr id="17415" name="Freeform 6"/>
            <p:cNvSpPr>
              <a:spLocks noChangeAspect="1"/>
            </p:cNvSpPr>
            <p:nvPr/>
          </p:nvSpPr>
          <p:spPr bwMode="auto">
            <a:xfrm>
              <a:off x="5300663" y="3935413"/>
              <a:ext cx="3100387" cy="1839912"/>
            </a:xfrm>
            <a:custGeom>
              <a:avLst/>
              <a:gdLst>
                <a:gd name="T0" fmla="*/ 0 w 2054"/>
                <a:gd name="T1" fmla="*/ 0 h 1219"/>
                <a:gd name="T2" fmla="*/ 0 w 2054"/>
                <a:gd name="T3" fmla="*/ 0 h 1219"/>
                <a:gd name="T4" fmla="*/ 2147483647 w 2054"/>
                <a:gd name="T5" fmla="*/ 2147483647 h 1219"/>
                <a:gd name="T6" fmla="*/ 2147483647 w 2054"/>
                <a:gd name="T7" fmla="*/ 2147483647 h 1219"/>
                <a:gd name="T8" fmla="*/ 2147483647 w 2054"/>
                <a:gd name="T9" fmla="*/ 2147483647 h 1219"/>
                <a:gd name="T10" fmla="*/ 2147483647 w 2054"/>
                <a:gd name="T11" fmla="*/ 2147483647 h 1219"/>
                <a:gd name="T12" fmla="*/ 2147483647 w 2054"/>
                <a:gd name="T13" fmla="*/ 2147483647 h 1219"/>
                <a:gd name="T14" fmla="*/ 2147483647 w 2054"/>
                <a:gd name="T15" fmla="*/ 2147483647 h 1219"/>
                <a:gd name="T16" fmla="*/ 2147483647 w 2054"/>
                <a:gd name="T17" fmla="*/ 2147483647 h 1219"/>
                <a:gd name="T18" fmla="*/ 2147483647 w 2054"/>
                <a:gd name="T19" fmla="*/ 2147483647 h 1219"/>
                <a:gd name="T20" fmla="*/ 2147483647 w 2054"/>
                <a:gd name="T21" fmla="*/ 2147483647 h 1219"/>
                <a:gd name="T22" fmla="*/ 2147483647 w 2054"/>
                <a:gd name="T23" fmla="*/ 2147483647 h 1219"/>
                <a:gd name="T24" fmla="*/ 2147483647 w 2054"/>
                <a:gd name="T25" fmla="*/ 2147483647 h 1219"/>
                <a:gd name="T26" fmla="*/ 2147483647 w 2054"/>
                <a:gd name="T27" fmla="*/ 2147483647 h 1219"/>
                <a:gd name="T28" fmla="*/ 2147483647 w 2054"/>
                <a:gd name="T29" fmla="*/ 2147483647 h 1219"/>
                <a:gd name="T30" fmla="*/ 2147483647 w 2054"/>
                <a:gd name="T31" fmla="*/ 2147483647 h 1219"/>
                <a:gd name="T32" fmla="*/ 2147483647 w 2054"/>
                <a:gd name="T33" fmla="*/ 2147483647 h 1219"/>
                <a:gd name="T34" fmla="*/ 2147483647 w 2054"/>
                <a:gd name="T35" fmla="*/ 2147483647 h 1219"/>
                <a:gd name="T36" fmla="*/ 2147483647 w 2054"/>
                <a:gd name="T37" fmla="*/ 2147483647 h 1219"/>
                <a:gd name="T38" fmla="*/ 2147483647 w 2054"/>
                <a:gd name="T39" fmla="*/ 2147483647 h 1219"/>
                <a:gd name="T40" fmla="*/ 2147483647 w 2054"/>
                <a:gd name="T41" fmla="*/ 2147483647 h 1219"/>
                <a:gd name="T42" fmla="*/ 2147483647 w 2054"/>
                <a:gd name="T43" fmla="*/ 2147483647 h 1219"/>
                <a:gd name="T44" fmla="*/ 2147483647 w 2054"/>
                <a:gd name="T45" fmla="*/ 2147483647 h 1219"/>
                <a:gd name="T46" fmla="*/ 2147483647 w 2054"/>
                <a:gd name="T47" fmla="*/ 2147483647 h 1219"/>
                <a:gd name="T48" fmla="*/ 2147483647 w 2054"/>
                <a:gd name="T49" fmla="*/ 2147483647 h 1219"/>
                <a:gd name="T50" fmla="*/ 2147483647 w 2054"/>
                <a:gd name="T51" fmla="*/ 2147483647 h 1219"/>
                <a:gd name="T52" fmla="*/ 2147483647 w 2054"/>
                <a:gd name="T53" fmla="*/ 2147483647 h 1219"/>
                <a:gd name="T54" fmla="*/ 2147483647 w 2054"/>
                <a:gd name="T55" fmla="*/ 2147483647 h 1219"/>
                <a:gd name="T56" fmla="*/ 2147483647 w 2054"/>
                <a:gd name="T57" fmla="*/ 2147483647 h 1219"/>
                <a:gd name="T58" fmla="*/ 2147483647 w 2054"/>
                <a:gd name="T59" fmla="*/ 2147483647 h 1219"/>
                <a:gd name="T60" fmla="*/ 2147483647 w 2054"/>
                <a:gd name="T61" fmla="*/ 2147483647 h 1219"/>
                <a:gd name="T62" fmla="*/ 2147483647 w 2054"/>
                <a:gd name="T63" fmla="*/ 2147483647 h 1219"/>
                <a:gd name="T64" fmla="*/ 2147483647 w 2054"/>
                <a:gd name="T65" fmla="*/ 2147483647 h 1219"/>
                <a:gd name="T66" fmla="*/ 2147483647 w 2054"/>
                <a:gd name="T67" fmla="*/ 2147483647 h 1219"/>
                <a:gd name="T68" fmla="*/ 2147483647 w 2054"/>
                <a:gd name="T69" fmla="*/ 2147483647 h 1219"/>
                <a:gd name="T70" fmla="*/ 2147483647 w 2054"/>
                <a:gd name="T71" fmla="*/ 2147483647 h 1219"/>
                <a:gd name="T72" fmla="*/ 2147483647 w 2054"/>
                <a:gd name="T73" fmla="*/ 2147483647 h 121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54"/>
                <a:gd name="T112" fmla="*/ 0 h 1219"/>
                <a:gd name="T113" fmla="*/ 2054 w 2054"/>
                <a:gd name="T114" fmla="*/ 1219 h 121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54" h="1219">
                  <a:moveTo>
                    <a:pt x="0" y="0"/>
                  </a:moveTo>
                  <a:lnTo>
                    <a:pt x="0" y="0"/>
                  </a:lnTo>
                  <a:lnTo>
                    <a:pt x="17" y="114"/>
                  </a:lnTo>
                  <a:lnTo>
                    <a:pt x="32" y="196"/>
                  </a:lnTo>
                  <a:lnTo>
                    <a:pt x="54" y="293"/>
                  </a:lnTo>
                  <a:lnTo>
                    <a:pt x="69" y="345"/>
                  </a:lnTo>
                  <a:lnTo>
                    <a:pt x="84" y="397"/>
                  </a:lnTo>
                  <a:lnTo>
                    <a:pt x="104" y="452"/>
                  </a:lnTo>
                  <a:lnTo>
                    <a:pt x="124" y="509"/>
                  </a:lnTo>
                  <a:lnTo>
                    <a:pt x="149" y="564"/>
                  </a:lnTo>
                  <a:lnTo>
                    <a:pt x="176" y="621"/>
                  </a:lnTo>
                  <a:lnTo>
                    <a:pt x="206" y="675"/>
                  </a:lnTo>
                  <a:lnTo>
                    <a:pt x="240" y="732"/>
                  </a:lnTo>
                  <a:lnTo>
                    <a:pt x="263" y="762"/>
                  </a:lnTo>
                  <a:lnTo>
                    <a:pt x="288" y="794"/>
                  </a:lnTo>
                  <a:lnTo>
                    <a:pt x="315" y="822"/>
                  </a:lnTo>
                  <a:lnTo>
                    <a:pt x="345" y="849"/>
                  </a:lnTo>
                  <a:lnTo>
                    <a:pt x="374" y="876"/>
                  </a:lnTo>
                  <a:lnTo>
                    <a:pt x="409" y="901"/>
                  </a:lnTo>
                  <a:lnTo>
                    <a:pt x="446" y="926"/>
                  </a:lnTo>
                  <a:lnTo>
                    <a:pt x="484" y="948"/>
                  </a:lnTo>
                  <a:lnTo>
                    <a:pt x="523" y="968"/>
                  </a:lnTo>
                  <a:lnTo>
                    <a:pt x="568" y="988"/>
                  </a:lnTo>
                  <a:lnTo>
                    <a:pt x="613" y="1008"/>
                  </a:lnTo>
                  <a:lnTo>
                    <a:pt x="660" y="1025"/>
                  </a:lnTo>
                  <a:lnTo>
                    <a:pt x="709" y="1042"/>
                  </a:lnTo>
                  <a:lnTo>
                    <a:pt x="761" y="1060"/>
                  </a:lnTo>
                  <a:lnTo>
                    <a:pt x="871" y="1087"/>
                  </a:lnTo>
                  <a:lnTo>
                    <a:pt x="987" y="1114"/>
                  </a:lnTo>
                  <a:lnTo>
                    <a:pt x="1116" y="1137"/>
                  </a:lnTo>
                  <a:lnTo>
                    <a:pt x="1250" y="1154"/>
                  </a:lnTo>
                  <a:lnTo>
                    <a:pt x="1394" y="1172"/>
                  </a:lnTo>
                  <a:lnTo>
                    <a:pt x="1548" y="1186"/>
                  </a:lnTo>
                  <a:lnTo>
                    <a:pt x="1707" y="1199"/>
                  </a:lnTo>
                  <a:lnTo>
                    <a:pt x="1875" y="1209"/>
                  </a:lnTo>
                  <a:lnTo>
                    <a:pt x="2054" y="1219"/>
                  </a:lnTo>
                </a:path>
              </a:pathLst>
            </a:custGeom>
            <a:noFill/>
            <a:ln w="26988">
              <a:solidFill>
                <a:srgbClr val="F99C1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7733" name="Rectangle 546"/>
            <p:cNvSpPr>
              <a:spLocks noChangeAspect="1" noChangeArrowheads="1"/>
            </p:cNvSpPr>
            <p:nvPr/>
          </p:nvSpPr>
          <p:spPr bwMode="auto">
            <a:xfrm>
              <a:off x="8413750" y="5702300"/>
              <a:ext cx="2555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dirty="0">
                  <a:solidFill>
                    <a:srgbClr val="000000"/>
                  </a:solidFill>
                  <a:latin typeface="I Helvetica Oblique" charset="0"/>
                  <a:cs typeface="Times New Roman" panose="02020603050405020304" pitchFamily="18" charset="0"/>
                </a:rPr>
                <a:t>AFC</a:t>
              </a:r>
              <a:endParaRPr lang="en-US" b="0" dirty="0">
                <a:latin typeface="Times" panose="02020603050405020304" pitchFamily="18" charset="0"/>
                <a:cs typeface="Times New Roman" panose="02020603050405020304" pitchFamily="18" charset="0"/>
              </a:endParaRPr>
            </a:p>
          </p:txBody>
        </p:sp>
      </p:grpSp>
      <p:sp>
        <p:nvSpPr>
          <p:cNvPr id="17734" name="Rectangle 547"/>
          <p:cNvSpPr>
            <a:spLocks noChangeAspect="1" noChangeArrowheads="1"/>
          </p:cNvSpPr>
          <p:nvPr/>
        </p:nvSpPr>
        <p:spPr bwMode="auto">
          <a:xfrm rot="-5400000">
            <a:off x="4518025" y="458788"/>
            <a:ext cx="4000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Cost, $</a:t>
            </a:r>
            <a:endParaRPr lang="en-US" b="0">
              <a:latin typeface="Times" panose="02020603050405020304" pitchFamily="18" charset="0"/>
              <a:cs typeface="Times New Roman" panose="02020603050405020304" pitchFamily="18" charset="0"/>
            </a:endParaRPr>
          </a:p>
        </p:txBody>
      </p:sp>
      <p:sp>
        <p:nvSpPr>
          <p:cNvPr id="17735" name="Rectangle 548"/>
          <p:cNvSpPr>
            <a:spLocks noChangeAspect="1" noChangeArrowheads="1"/>
          </p:cNvSpPr>
          <p:nvPr/>
        </p:nvSpPr>
        <p:spPr bwMode="auto">
          <a:xfrm rot="-5400000">
            <a:off x="4328319" y="3661569"/>
            <a:ext cx="85566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Cost per unit, $</a:t>
            </a:r>
            <a:endParaRPr lang="en-US" b="0">
              <a:latin typeface="Times" panose="02020603050405020304" pitchFamily="18" charset="0"/>
              <a:cs typeface="Times New Roman" panose="02020603050405020304" pitchFamily="18" charset="0"/>
            </a:endParaRPr>
          </a:p>
        </p:txBody>
      </p:sp>
      <p:sp>
        <p:nvSpPr>
          <p:cNvPr id="17736" name="Rectangle 549"/>
          <p:cNvSpPr>
            <a:spLocks noChangeAspect="1" noChangeArrowheads="1"/>
          </p:cNvSpPr>
          <p:nvPr/>
        </p:nvSpPr>
        <p:spPr bwMode="auto">
          <a:xfrm>
            <a:off x="4675188" y="71438"/>
            <a:ext cx="1555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(a)</a:t>
            </a:r>
            <a:endParaRPr lang="en-US" b="0">
              <a:latin typeface="Times" panose="02020603050405020304" pitchFamily="18" charset="0"/>
              <a:cs typeface="Times New Roman" panose="02020603050405020304" pitchFamily="18" charset="0"/>
            </a:endParaRPr>
          </a:p>
        </p:txBody>
      </p:sp>
      <p:sp>
        <p:nvSpPr>
          <p:cNvPr id="17737" name="Rectangle 550"/>
          <p:cNvSpPr>
            <a:spLocks noChangeAspect="1" noChangeArrowheads="1"/>
          </p:cNvSpPr>
          <p:nvPr/>
        </p:nvSpPr>
        <p:spPr bwMode="auto">
          <a:xfrm>
            <a:off x="4687888" y="3130550"/>
            <a:ext cx="153987"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(b)</a:t>
            </a:r>
            <a:endParaRPr lang="en-US" b="0">
              <a:latin typeface="Times" panose="02020603050405020304" pitchFamily="18" charset="0"/>
              <a:cs typeface="Times New Roman" panose="02020603050405020304" pitchFamily="18" charset="0"/>
            </a:endParaRPr>
          </a:p>
        </p:txBody>
      </p:sp>
      <p:sp>
        <p:nvSpPr>
          <p:cNvPr id="17738" name="Rectangle 551"/>
          <p:cNvSpPr>
            <a:spLocks noChangeAspect="1" noChangeArrowheads="1"/>
          </p:cNvSpPr>
          <p:nvPr/>
        </p:nvSpPr>
        <p:spPr bwMode="auto">
          <a:xfrm>
            <a:off x="4837113" y="3370263"/>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60</a:t>
            </a:r>
            <a:endParaRPr lang="en-US" b="0">
              <a:latin typeface="Times" panose="02020603050405020304" pitchFamily="18" charset="0"/>
              <a:cs typeface="Times New Roman" panose="02020603050405020304" pitchFamily="18" charset="0"/>
            </a:endParaRPr>
          </a:p>
        </p:txBody>
      </p:sp>
      <p:sp>
        <p:nvSpPr>
          <p:cNvPr id="17739" name="Rectangle 552"/>
          <p:cNvSpPr>
            <a:spLocks noChangeAspect="1" noChangeArrowheads="1"/>
          </p:cNvSpPr>
          <p:nvPr/>
        </p:nvSpPr>
        <p:spPr bwMode="auto">
          <a:xfrm>
            <a:off x="4837113" y="4699000"/>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28</a:t>
            </a:r>
            <a:endParaRPr lang="en-US" b="0">
              <a:latin typeface="Times" panose="02020603050405020304" pitchFamily="18" charset="0"/>
              <a:cs typeface="Times New Roman" panose="02020603050405020304" pitchFamily="18" charset="0"/>
            </a:endParaRPr>
          </a:p>
        </p:txBody>
      </p:sp>
      <p:sp>
        <p:nvSpPr>
          <p:cNvPr id="17740" name="Rectangle 553"/>
          <p:cNvSpPr>
            <a:spLocks noChangeAspect="1" noChangeArrowheads="1"/>
          </p:cNvSpPr>
          <p:nvPr/>
        </p:nvSpPr>
        <p:spPr bwMode="auto">
          <a:xfrm>
            <a:off x="4837113" y="4800600"/>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27</a:t>
            </a:r>
            <a:endParaRPr lang="en-US" b="0">
              <a:latin typeface="Times" panose="02020603050405020304" pitchFamily="18" charset="0"/>
              <a:cs typeface="Times New Roman" panose="02020603050405020304" pitchFamily="18" charset="0"/>
            </a:endParaRPr>
          </a:p>
        </p:txBody>
      </p:sp>
      <p:sp>
        <p:nvSpPr>
          <p:cNvPr id="17741" name="Rectangle 554"/>
          <p:cNvSpPr>
            <a:spLocks noChangeAspect="1" noChangeArrowheads="1"/>
          </p:cNvSpPr>
          <p:nvPr/>
        </p:nvSpPr>
        <p:spPr bwMode="auto">
          <a:xfrm>
            <a:off x="4837113" y="5059363"/>
            <a:ext cx="1397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20</a:t>
            </a:r>
            <a:endParaRPr lang="en-US" b="0">
              <a:latin typeface="Times" panose="02020603050405020304" pitchFamily="18" charset="0"/>
              <a:cs typeface="Times New Roman" panose="02020603050405020304" pitchFamily="18" charset="0"/>
            </a:endParaRPr>
          </a:p>
        </p:txBody>
      </p:sp>
      <p:sp>
        <p:nvSpPr>
          <p:cNvPr id="17742" name="Rectangle 555"/>
          <p:cNvSpPr>
            <a:spLocks noChangeAspect="1" noChangeArrowheads="1"/>
          </p:cNvSpPr>
          <p:nvPr/>
        </p:nvSpPr>
        <p:spPr bwMode="auto">
          <a:xfrm>
            <a:off x="4902200" y="5557838"/>
            <a:ext cx="682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8</a:t>
            </a:r>
            <a:endParaRPr lang="en-US" b="0">
              <a:latin typeface="Times" panose="02020603050405020304" pitchFamily="18" charset="0"/>
              <a:cs typeface="Times New Roman" panose="02020603050405020304" pitchFamily="18" charset="0"/>
            </a:endParaRPr>
          </a:p>
        </p:txBody>
      </p:sp>
      <p:sp>
        <p:nvSpPr>
          <p:cNvPr id="17743" name="Rectangle 556"/>
          <p:cNvSpPr>
            <a:spLocks noChangeAspect="1" noChangeArrowheads="1"/>
          </p:cNvSpPr>
          <p:nvPr/>
        </p:nvSpPr>
        <p:spPr bwMode="auto">
          <a:xfrm>
            <a:off x="4903788" y="598487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0</a:t>
            </a:r>
            <a:endParaRPr lang="en-US" b="0">
              <a:latin typeface="Times" panose="02020603050405020304" pitchFamily="18" charset="0"/>
              <a:cs typeface="Times New Roman" panose="02020603050405020304" pitchFamily="18" charset="0"/>
            </a:endParaRPr>
          </a:p>
        </p:txBody>
      </p:sp>
      <p:sp>
        <p:nvSpPr>
          <p:cNvPr id="17744" name="Line 558"/>
          <p:cNvSpPr>
            <a:spLocks noChangeAspect="1" noChangeShapeType="1"/>
          </p:cNvSpPr>
          <p:nvPr/>
        </p:nvSpPr>
        <p:spPr bwMode="auto">
          <a:xfrm>
            <a:off x="5010150" y="2117725"/>
            <a:ext cx="1811338"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81" name="Group 580"/>
          <p:cNvGrpSpPr/>
          <p:nvPr/>
        </p:nvGrpSpPr>
        <p:grpSpPr>
          <a:xfrm>
            <a:off x="6821488" y="2105025"/>
            <a:ext cx="0" cy="3838575"/>
            <a:chOff x="6821488" y="2105025"/>
            <a:chExt cx="0" cy="3838575"/>
          </a:xfrm>
        </p:grpSpPr>
        <p:sp>
          <p:nvSpPr>
            <p:cNvPr id="17745" name="Line 559"/>
            <p:cNvSpPr>
              <a:spLocks noChangeAspect="1" noChangeShapeType="1"/>
            </p:cNvSpPr>
            <p:nvPr/>
          </p:nvSpPr>
          <p:spPr bwMode="auto">
            <a:xfrm>
              <a:off x="6821488" y="2105025"/>
              <a:ext cx="0" cy="7239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7746" name="Line 560"/>
            <p:cNvSpPr>
              <a:spLocks noChangeAspect="1" noChangeShapeType="1"/>
            </p:cNvSpPr>
            <p:nvPr/>
          </p:nvSpPr>
          <p:spPr bwMode="auto">
            <a:xfrm>
              <a:off x="6821488" y="3046413"/>
              <a:ext cx="0" cy="2897187"/>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747" name="Line 561"/>
          <p:cNvSpPr>
            <a:spLocks noChangeAspect="1" noChangeShapeType="1"/>
          </p:cNvSpPr>
          <p:nvPr/>
        </p:nvSpPr>
        <p:spPr bwMode="auto">
          <a:xfrm>
            <a:off x="5010150" y="5119688"/>
            <a:ext cx="1811338"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7748" name="Line 562"/>
          <p:cNvSpPr>
            <a:spLocks noChangeAspect="1" noChangeShapeType="1"/>
          </p:cNvSpPr>
          <p:nvPr/>
        </p:nvSpPr>
        <p:spPr bwMode="auto">
          <a:xfrm>
            <a:off x="5010150" y="1543050"/>
            <a:ext cx="2390775"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75" name="Group 574"/>
          <p:cNvGrpSpPr/>
          <p:nvPr/>
        </p:nvGrpSpPr>
        <p:grpSpPr>
          <a:xfrm>
            <a:off x="7400925" y="1525588"/>
            <a:ext cx="17463" cy="4418012"/>
            <a:chOff x="7400925" y="1525588"/>
            <a:chExt cx="17463" cy="4418012"/>
          </a:xfrm>
        </p:grpSpPr>
        <p:sp>
          <p:nvSpPr>
            <p:cNvPr id="17749" name="Line 563"/>
            <p:cNvSpPr>
              <a:spLocks noChangeAspect="1" noChangeShapeType="1"/>
            </p:cNvSpPr>
            <p:nvPr/>
          </p:nvSpPr>
          <p:spPr bwMode="auto">
            <a:xfrm>
              <a:off x="7400925" y="1525588"/>
              <a:ext cx="0" cy="1303337"/>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7750" name="Line 564"/>
            <p:cNvSpPr>
              <a:spLocks noChangeAspect="1" noChangeShapeType="1"/>
            </p:cNvSpPr>
            <p:nvPr/>
          </p:nvSpPr>
          <p:spPr bwMode="auto">
            <a:xfrm>
              <a:off x="7418388" y="3119438"/>
              <a:ext cx="0" cy="282416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7751" name="Line 565"/>
          <p:cNvSpPr>
            <a:spLocks noChangeAspect="1" noChangeShapeType="1"/>
          </p:cNvSpPr>
          <p:nvPr/>
        </p:nvSpPr>
        <p:spPr bwMode="auto">
          <a:xfrm flipH="1">
            <a:off x="5019675" y="4848225"/>
            <a:ext cx="2390775"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7752" name="Group 569"/>
          <p:cNvGrpSpPr>
            <a:grpSpLocks noChangeAspect="1"/>
          </p:cNvGrpSpPr>
          <p:nvPr/>
        </p:nvGrpSpPr>
        <p:grpSpPr bwMode="auto">
          <a:xfrm>
            <a:off x="5010150" y="4773613"/>
            <a:ext cx="1811338" cy="881062"/>
            <a:chOff x="3168" y="3160"/>
            <a:chExt cx="1200" cy="584"/>
          </a:xfrm>
        </p:grpSpPr>
        <p:sp>
          <p:nvSpPr>
            <p:cNvPr id="17753" name="Line 567"/>
            <p:cNvSpPr>
              <a:spLocks noChangeAspect="1" noChangeShapeType="1"/>
            </p:cNvSpPr>
            <p:nvPr/>
          </p:nvSpPr>
          <p:spPr bwMode="auto">
            <a:xfrm>
              <a:off x="3168" y="3744"/>
              <a:ext cx="1200"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7754" name="Line 568"/>
            <p:cNvSpPr>
              <a:spLocks noChangeAspect="1" noChangeShapeType="1"/>
            </p:cNvSpPr>
            <p:nvPr/>
          </p:nvSpPr>
          <p:spPr bwMode="auto">
            <a:xfrm>
              <a:off x="3168" y="3160"/>
              <a:ext cx="1200"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579" name="Group 578"/>
          <p:cNvGrpSpPr/>
          <p:nvPr/>
        </p:nvGrpSpPr>
        <p:grpSpPr>
          <a:xfrm>
            <a:off x="6775450" y="1951038"/>
            <a:ext cx="84138" cy="198437"/>
            <a:chOff x="6775450" y="1951038"/>
            <a:chExt cx="84138" cy="198437"/>
          </a:xfrm>
        </p:grpSpPr>
        <p:sp>
          <p:nvSpPr>
            <p:cNvPr id="17427" name="Freeform 36"/>
            <p:cNvSpPr>
              <a:spLocks noChangeAspect="1"/>
            </p:cNvSpPr>
            <p:nvPr/>
          </p:nvSpPr>
          <p:spPr bwMode="auto">
            <a:xfrm>
              <a:off x="6775450" y="2079625"/>
              <a:ext cx="68263" cy="69850"/>
            </a:xfrm>
            <a:custGeom>
              <a:avLst/>
              <a:gdLst>
                <a:gd name="T0" fmla="*/ 2147483647 w 45"/>
                <a:gd name="T1" fmla="*/ 2147483647 h 47"/>
                <a:gd name="T2" fmla="*/ 2147483647 w 45"/>
                <a:gd name="T3" fmla="*/ 2147483647 h 47"/>
                <a:gd name="T4" fmla="*/ 2147483647 w 45"/>
                <a:gd name="T5" fmla="*/ 2147483647 h 47"/>
                <a:gd name="T6" fmla="*/ 2147483647 w 45"/>
                <a:gd name="T7" fmla="*/ 2147483647 h 47"/>
                <a:gd name="T8" fmla="*/ 2147483647 w 45"/>
                <a:gd name="T9" fmla="*/ 2147483647 h 47"/>
                <a:gd name="T10" fmla="*/ 2147483647 w 45"/>
                <a:gd name="T11" fmla="*/ 2147483647 h 47"/>
                <a:gd name="T12" fmla="*/ 2147483647 w 45"/>
                <a:gd name="T13" fmla="*/ 2147483647 h 47"/>
                <a:gd name="T14" fmla="*/ 2147483647 w 45"/>
                <a:gd name="T15" fmla="*/ 2147483647 h 47"/>
                <a:gd name="T16" fmla="*/ 2147483647 w 45"/>
                <a:gd name="T17" fmla="*/ 2147483647 h 47"/>
                <a:gd name="T18" fmla="*/ 2147483647 w 45"/>
                <a:gd name="T19" fmla="*/ 2147483647 h 47"/>
                <a:gd name="T20" fmla="*/ 2147483647 w 45"/>
                <a:gd name="T21" fmla="*/ 0 h 47"/>
                <a:gd name="T22" fmla="*/ 2147483647 w 45"/>
                <a:gd name="T23" fmla="*/ 0 h 47"/>
                <a:gd name="T24" fmla="*/ 2147483647 w 45"/>
                <a:gd name="T25" fmla="*/ 2147483647 h 47"/>
                <a:gd name="T26" fmla="*/ 2147483647 w 45"/>
                <a:gd name="T27" fmla="*/ 2147483647 h 47"/>
                <a:gd name="T28" fmla="*/ 2147483647 w 45"/>
                <a:gd name="T29" fmla="*/ 2147483647 h 47"/>
                <a:gd name="T30" fmla="*/ 0 w 45"/>
                <a:gd name="T31" fmla="*/ 2147483647 h 47"/>
                <a:gd name="T32" fmla="*/ 0 w 45"/>
                <a:gd name="T33" fmla="*/ 2147483647 h 47"/>
                <a:gd name="T34" fmla="*/ 2147483647 w 45"/>
                <a:gd name="T35" fmla="*/ 2147483647 h 47"/>
                <a:gd name="T36" fmla="*/ 2147483647 w 45"/>
                <a:gd name="T37" fmla="*/ 2147483647 h 47"/>
                <a:gd name="T38" fmla="*/ 2147483647 w 45"/>
                <a:gd name="T39" fmla="*/ 2147483647 h 47"/>
                <a:gd name="T40" fmla="*/ 2147483647 w 45"/>
                <a:gd name="T41" fmla="*/ 2147483647 h 47"/>
                <a:gd name="T42" fmla="*/ 2147483647 w 45"/>
                <a:gd name="T43" fmla="*/ 2147483647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47"/>
                <a:gd name="T68" fmla="*/ 45 w 45"/>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47">
                  <a:moveTo>
                    <a:pt x="23" y="47"/>
                  </a:moveTo>
                  <a:lnTo>
                    <a:pt x="23" y="47"/>
                  </a:lnTo>
                  <a:lnTo>
                    <a:pt x="33" y="44"/>
                  </a:lnTo>
                  <a:lnTo>
                    <a:pt x="40" y="39"/>
                  </a:lnTo>
                  <a:lnTo>
                    <a:pt x="45" y="32"/>
                  </a:lnTo>
                  <a:lnTo>
                    <a:pt x="45" y="22"/>
                  </a:lnTo>
                  <a:lnTo>
                    <a:pt x="45" y="15"/>
                  </a:lnTo>
                  <a:lnTo>
                    <a:pt x="40" y="7"/>
                  </a:lnTo>
                  <a:lnTo>
                    <a:pt x="33" y="2"/>
                  </a:lnTo>
                  <a:lnTo>
                    <a:pt x="23" y="0"/>
                  </a:lnTo>
                  <a:lnTo>
                    <a:pt x="15" y="2"/>
                  </a:lnTo>
                  <a:lnTo>
                    <a:pt x="8" y="7"/>
                  </a:lnTo>
                  <a:lnTo>
                    <a:pt x="3" y="15"/>
                  </a:lnTo>
                  <a:lnTo>
                    <a:pt x="0" y="22"/>
                  </a:lnTo>
                  <a:lnTo>
                    <a:pt x="3" y="32"/>
                  </a:lnTo>
                  <a:lnTo>
                    <a:pt x="8" y="39"/>
                  </a:lnTo>
                  <a:lnTo>
                    <a:pt x="15" y="44"/>
                  </a:lnTo>
                  <a:lnTo>
                    <a:pt x="2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566" name="Line 175"/>
            <p:cNvSpPr>
              <a:spLocks noChangeAspect="1" noChangeShapeType="1"/>
            </p:cNvSpPr>
            <p:nvPr/>
          </p:nvSpPr>
          <p:spPr bwMode="auto">
            <a:xfrm>
              <a:off x="6775450"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567" name="Line 176"/>
            <p:cNvSpPr>
              <a:spLocks noChangeAspect="1" noChangeShapeType="1"/>
            </p:cNvSpPr>
            <p:nvPr/>
          </p:nvSpPr>
          <p:spPr bwMode="auto">
            <a:xfrm>
              <a:off x="6821488" y="21113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718" name="Rectangle 527"/>
            <p:cNvSpPr>
              <a:spLocks noChangeAspect="1" noChangeArrowheads="1"/>
            </p:cNvSpPr>
            <p:nvPr/>
          </p:nvSpPr>
          <p:spPr bwMode="auto">
            <a:xfrm>
              <a:off x="6775450" y="1951038"/>
              <a:ext cx="841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I Helvetica Oblique" charset="0"/>
                  <a:cs typeface="Times New Roman" panose="02020603050405020304" pitchFamily="18" charset="0"/>
                </a:rPr>
                <a:t>B</a:t>
              </a:r>
              <a:endParaRPr lang="en-US" b="0">
                <a:latin typeface="Times" panose="02020603050405020304" pitchFamily="18" charset="0"/>
                <a:cs typeface="Times New Roman" panose="02020603050405020304" pitchFamily="18" charset="0"/>
              </a:endParaRPr>
            </a:p>
          </p:txBody>
        </p:sp>
      </p:grpSp>
      <p:grpSp>
        <p:nvGrpSpPr>
          <p:cNvPr id="582" name="Group 581"/>
          <p:cNvGrpSpPr/>
          <p:nvPr/>
        </p:nvGrpSpPr>
        <p:grpSpPr>
          <a:xfrm>
            <a:off x="6724650" y="4968875"/>
            <a:ext cx="122238" cy="203200"/>
            <a:chOff x="6724650" y="4968875"/>
            <a:chExt cx="122238" cy="203200"/>
          </a:xfrm>
        </p:grpSpPr>
        <p:sp>
          <p:nvSpPr>
            <p:cNvPr id="17625" name="Line 434"/>
            <p:cNvSpPr>
              <a:spLocks noChangeAspect="1" noChangeShapeType="1"/>
            </p:cNvSpPr>
            <p:nvPr/>
          </p:nvSpPr>
          <p:spPr bwMode="auto">
            <a:xfrm>
              <a:off x="6810375" y="5172075"/>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47" name="Freeform 456"/>
            <p:cNvSpPr>
              <a:spLocks noChangeAspect="1"/>
            </p:cNvSpPr>
            <p:nvPr/>
          </p:nvSpPr>
          <p:spPr bwMode="auto">
            <a:xfrm>
              <a:off x="6775450" y="5084763"/>
              <a:ext cx="71438" cy="71437"/>
            </a:xfrm>
            <a:custGeom>
              <a:avLst/>
              <a:gdLst>
                <a:gd name="T0" fmla="*/ 2147483647 w 47"/>
                <a:gd name="T1" fmla="*/ 2147483647 h 47"/>
                <a:gd name="T2" fmla="*/ 2147483647 w 47"/>
                <a:gd name="T3" fmla="*/ 2147483647 h 47"/>
                <a:gd name="T4" fmla="*/ 2147483647 w 47"/>
                <a:gd name="T5" fmla="*/ 2147483647 h 47"/>
                <a:gd name="T6" fmla="*/ 2147483647 w 47"/>
                <a:gd name="T7" fmla="*/ 2147483647 h 47"/>
                <a:gd name="T8" fmla="*/ 2147483647 w 47"/>
                <a:gd name="T9" fmla="*/ 2147483647 h 47"/>
                <a:gd name="T10" fmla="*/ 2147483647 w 47"/>
                <a:gd name="T11" fmla="*/ 2147483647 h 47"/>
                <a:gd name="T12" fmla="*/ 2147483647 w 47"/>
                <a:gd name="T13" fmla="*/ 2147483647 h 47"/>
                <a:gd name="T14" fmla="*/ 2147483647 w 47"/>
                <a:gd name="T15" fmla="*/ 2147483647 h 47"/>
                <a:gd name="T16" fmla="*/ 2147483647 w 47"/>
                <a:gd name="T17" fmla="*/ 2147483647 h 47"/>
                <a:gd name="T18" fmla="*/ 2147483647 w 47"/>
                <a:gd name="T19" fmla="*/ 2147483647 h 47"/>
                <a:gd name="T20" fmla="*/ 2147483647 w 47"/>
                <a:gd name="T21" fmla="*/ 0 h 47"/>
                <a:gd name="T22" fmla="*/ 2147483647 w 47"/>
                <a:gd name="T23" fmla="*/ 0 h 47"/>
                <a:gd name="T24" fmla="*/ 2147483647 w 47"/>
                <a:gd name="T25" fmla="*/ 2147483647 h 47"/>
                <a:gd name="T26" fmla="*/ 2147483647 w 47"/>
                <a:gd name="T27" fmla="*/ 2147483647 h 47"/>
                <a:gd name="T28" fmla="*/ 2147483647 w 47"/>
                <a:gd name="T29" fmla="*/ 2147483647 h 47"/>
                <a:gd name="T30" fmla="*/ 0 w 47"/>
                <a:gd name="T31" fmla="*/ 2147483647 h 47"/>
                <a:gd name="T32" fmla="*/ 0 w 47"/>
                <a:gd name="T33" fmla="*/ 2147483647 h 47"/>
                <a:gd name="T34" fmla="*/ 2147483647 w 47"/>
                <a:gd name="T35" fmla="*/ 2147483647 h 47"/>
                <a:gd name="T36" fmla="*/ 2147483647 w 47"/>
                <a:gd name="T37" fmla="*/ 2147483647 h 47"/>
                <a:gd name="T38" fmla="*/ 2147483647 w 47"/>
                <a:gd name="T39" fmla="*/ 2147483647 h 47"/>
                <a:gd name="T40" fmla="*/ 2147483647 w 47"/>
                <a:gd name="T41" fmla="*/ 2147483647 h 47"/>
                <a:gd name="T42" fmla="*/ 2147483647 w 47"/>
                <a:gd name="T43" fmla="*/ 2147483647 h 4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47"/>
                <a:gd name="T68" fmla="*/ 47 w 47"/>
                <a:gd name="T69" fmla="*/ 47 h 4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47">
                  <a:moveTo>
                    <a:pt x="25" y="47"/>
                  </a:moveTo>
                  <a:lnTo>
                    <a:pt x="25" y="47"/>
                  </a:lnTo>
                  <a:lnTo>
                    <a:pt x="33" y="45"/>
                  </a:lnTo>
                  <a:lnTo>
                    <a:pt x="40" y="40"/>
                  </a:lnTo>
                  <a:lnTo>
                    <a:pt x="45" y="32"/>
                  </a:lnTo>
                  <a:lnTo>
                    <a:pt x="47" y="22"/>
                  </a:lnTo>
                  <a:lnTo>
                    <a:pt x="45" y="15"/>
                  </a:lnTo>
                  <a:lnTo>
                    <a:pt x="40" y="8"/>
                  </a:lnTo>
                  <a:lnTo>
                    <a:pt x="33" y="3"/>
                  </a:lnTo>
                  <a:lnTo>
                    <a:pt x="25" y="0"/>
                  </a:lnTo>
                  <a:lnTo>
                    <a:pt x="15" y="3"/>
                  </a:lnTo>
                  <a:lnTo>
                    <a:pt x="8" y="8"/>
                  </a:lnTo>
                  <a:lnTo>
                    <a:pt x="3" y="15"/>
                  </a:lnTo>
                  <a:lnTo>
                    <a:pt x="0" y="22"/>
                  </a:lnTo>
                  <a:lnTo>
                    <a:pt x="3" y="32"/>
                  </a:lnTo>
                  <a:lnTo>
                    <a:pt x="8" y="40"/>
                  </a:lnTo>
                  <a:lnTo>
                    <a:pt x="15" y="45"/>
                  </a:lnTo>
                  <a:lnTo>
                    <a:pt x="25"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6" name="Rectangle 525"/>
            <p:cNvSpPr>
              <a:spLocks noChangeAspect="1" noChangeArrowheads="1"/>
            </p:cNvSpPr>
            <p:nvPr/>
          </p:nvSpPr>
          <p:spPr bwMode="auto">
            <a:xfrm>
              <a:off x="6724650" y="496887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dirty="0">
                  <a:solidFill>
                    <a:srgbClr val="000000"/>
                  </a:solidFill>
                  <a:latin typeface="I Helvetica Oblique" charset="0"/>
                  <a:cs typeface="Times New Roman" panose="02020603050405020304" pitchFamily="18" charset="0"/>
                </a:rPr>
                <a:t>b</a:t>
              </a:r>
              <a:endParaRPr lang="en-US" b="0" dirty="0">
                <a:latin typeface="Times" panose="02020603050405020304" pitchFamily="18" charset="0"/>
                <a:cs typeface="Times New Roman" panose="02020603050405020304" pitchFamily="18" charset="0"/>
              </a:endParaRPr>
            </a:p>
          </p:txBody>
        </p:sp>
      </p:grpSp>
      <p:grpSp>
        <p:nvGrpSpPr>
          <p:cNvPr id="576" name="Group 575"/>
          <p:cNvGrpSpPr/>
          <p:nvPr/>
        </p:nvGrpSpPr>
        <p:grpSpPr>
          <a:xfrm>
            <a:off x="7316788" y="4706938"/>
            <a:ext cx="136525" cy="214312"/>
            <a:chOff x="7316788" y="4706938"/>
            <a:chExt cx="136525" cy="214312"/>
          </a:xfrm>
        </p:grpSpPr>
        <p:sp>
          <p:nvSpPr>
            <p:cNvPr id="17452" name="Line 61"/>
            <p:cNvSpPr>
              <a:spLocks noChangeAspect="1" noChangeShapeType="1"/>
            </p:cNvSpPr>
            <p:nvPr/>
          </p:nvSpPr>
          <p:spPr bwMode="auto">
            <a:xfrm>
              <a:off x="7410450" y="4921250"/>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3" name="Line 62"/>
            <p:cNvSpPr>
              <a:spLocks noChangeAspect="1" noChangeShapeType="1"/>
            </p:cNvSpPr>
            <p:nvPr/>
          </p:nvSpPr>
          <p:spPr bwMode="auto">
            <a:xfrm>
              <a:off x="7410450" y="48752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4" name="Line 63"/>
            <p:cNvSpPr>
              <a:spLocks noChangeAspect="1" noChangeShapeType="1"/>
            </p:cNvSpPr>
            <p:nvPr/>
          </p:nvSpPr>
          <p:spPr bwMode="auto">
            <a:xfrm>
              <a:off x="7410450" y="483076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455" name="Line 64"/>
            <p:cNvSpPr>
              <a:spLocks noChangeAspect="1" noChangeShapeType="1"/>
            </p:cNvSpPr>
            <p:nvPr/>
          </p:nvSpPr>
          <p:spPr bwMode="auto">
            <a:xfrm>
              <a:off x="7410450" y="4786313"/>
              <a:ext cx="0" cy="0"/>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646" name="Freeform 455"/>
            <p:cNvSpPr>
              <a:spLocks noChangeAspect="1"/>
            </p:cNvSpPr>
            <p:nvPr/>
          </p:nvSpPr>
          <p:spPr bwMode="auto">
            <a:xfrm>
              <a:off x="7383463" y="4806950"/>
              <a:ext cx="69850" cy="73025"/>
            </a:xfrm>
            <a:custGeom>
              <a:avLst/>
              <a:gdLst>
                <a:gd name="T0" fmla="*/ 2147483647 w 47"/>
                <a:gd name="T1" fmla="*/ 2147483647 h 48"/>
                <a:gd name="T2" fmla="*/ 2147483647 w 47"/>
                <a:gd name="T3" fmla="*/ 2147483647 h 48"/>
                <a:gd name="T4" fmla="*/ 2147483647 w 47"/>
                <a:gd name="T5" fmla="*/ 2147483647 h 48"/>
                <a:gd name="T6" fmla="*/ 2147483647 w 47"/>
                <a:gd name="T7" fmla="*/ 2147483647 h 48"/>
                <a:gd name="T8" fmla="*/ 2147483647 w 47"/>
                <a:gd name="T9" fmla="*/ 2147483647 h 48"/>
                <a:gd name="T10" fmla="*/ 2147483647 w 47"/>
                <a:gd name="T11" fmla="*/ 2147483647 h 48"/>
                <a:gd name="T12" fmla="*/ 2147483647 w 47"/>
                <a:gd name="T13" fmla="*/ 2147483647 h 48"/>
                <a:gd name="T14" fmla="*/ 2147483647 w 47"/>
                <a:gd name="T15" fmla="*/ 2147483647 h 48"/>
                <a:gd name="T16" fmla="*/ 2147483647 w 47"/>
                <a:gd name="T17" fmla="*/ 2147483647 h 48"/>
                <a:gd name="T18" fmla="*/ 2147483647 w 47"/>
                <a:gd name="T19" fmla="*/ 2147483647 h 48"/>
                <a:gd name="T20" fmla="*/ 2147483647 w 47"/>
                <a:gd name="T21" fmla="*/ 0 h 48"/>
                <a:gd name="T22" fmla="*/ 2147483647 w 47"/>
                <a:gd name="T23" fmla="*/ 0 h 48"/>
                <a:gd name="T24" fmla="*/ 2147483647 w 47"/>
                <a:gd name="T25" fmla="*/ 2147483647 h 48"/>
                <a:gd name="T26" fmla="*/ 2147483647 w 47"/>
                <a:gd name="T27" fmla="*/ 2147483647 h 48"/>
                <a:gd name="T28" fmla="*/ 2147483647 w 47"/>
                <a:gd name="T29" fmla="*/ 2147483647 h 48"/>
                <a:gd name="T30" fmla="*/ 0 w 47"/>
                <a:gd name="T31" fmla="*/ 2147483647 h 48"/>
                <a:gd name="T32" fmla="*/ 0 w 47"/>
                <a:gd name="T33" fmla="*/ 2147483647 h 48"/>
                <a:gd name="T34" fmla="*/ 2147483647 w 47"/>
                <a:gd name="T35" fmla="*/ 2147483647 h 48"/>
                <a:gd name="T36" fmla="*/ 2147483647 w 47"/>
                <a:gd name="T37" fmla="*/ 2147483647 h 48"/>
                <a:gd name="T38" fmla="*/ 2147483647 w 47"/>
                <a:gd name="T39" fmla="*/ 2147483647 h 48"/>
                <a:gd name="T40" fmla="*/ 2147483647 w 47"/>
                <a:gd name="T41" fmla="*/ 2147483647 h 48"/>
                <a:gd name="T42" fmla="*/ 2147483647 w 47"/>
                <a:gd name="T43" fmla="*/ 2147483647 h 4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48"/>
                <a:gd name="T68" fmla="*/ 47 w 47"/>
                <a:gd name="T69" fmla="*/ 48 h 4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48">
                  <a:moveTo>
                    <a:pt x="23" y="48"/>
                  </a:moveTo>
                  <a:lnTo>
                    <a:pt x="23" y="48"/>
                  </a:lnTo>
                  <a:lnTo>
                    <a:pt x="33" y="45"/>
                  </a:lnTo>
                  <a:lnTo>
                    <a:pt x="40" y="40"/>
                  </a:lnTo>
                  <a:lnTo>
                    <a:pt x="45" y="33"/>
                  </a:lnTo>
                  <a:lnTo>
                    <a:pt x="47" y="23"/>
                  </a:lnTo>
                  <a:lnTo>
                    <a:pt x="45" y="15"/>
                  </a:lnTo>
                  <a:lnTo>
                    <a:pt x="40" y="8"/>
                  </a:lnTo>
                  <a:lnTo>
                    <a:pt x="33" y="3"/>
                  </a:lnTo>
                  <a:lnTo>
                    <a:pt x="23" y="0"/>
                  </a:lnTo>
                  <a:lnTo>
                    <a:pt x="15" y="3"/>
                  </a:lnTo>
                  <a:lnTo>
                    <a:pt x="8" y="8"/>
                  </a:lnTo>
                  <a:lnTo>
                    <a:pt x="3" y="15"/>
                  </a:lnTo>
                  <a:lnTo>
                    <a:pt x="0" y="23"/>
                  </a:lnTo>
                  <a:lnTo>
                    <a:pt x="3" y="33"/>
                  </a:lnTo>
                  <a:lnTo>
                    <a:pt x="8" y="40"/>
                  </a:lnTo>
                  <a:lnTo>
                    <a:pt x="15" y="45"/>
                  </a:lnTo>
                  <a:lnTo>
                    <a:pt x="23"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717" name="Rectangle 526"/>
            <p:cNvSpPr>
              <a:spLocks noChangeAspect="1" noChangeArrowheads="1"/>
            </p:cNvSpPr>
            <p:nvPr/>
          </p:nvSpPr>
          <p:spPr bwMode="auto">
            <a:xfrm>
              <a:off x="7316788" y="4706938"/>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dirty="0">
                  <a:solidFill>
                    <a:srgbClr val="000000"/>
                  </a:solidFill>
                  <a:latin typeface="I Helvetica Oblique" charset="0"/>
                  <a:cs typeface="Times New Roman" panose="02020603050405020304" pitchFamily="18" charset="0"/>
                </a:rPr>
                <a:t>a</a:t>
              </a:r>
              <a:endParaRPr lang="en-US" b="0" dirty="0">
                <a:latin typeface="Times" panose="02020603050405020304" pitchFamily="18" charset="0"/>
                <a:cs typeface="Times New Roman" panose="02020603050405020304" pitchFamily="18" charset="0"/>
              </a:endParaRPr>
            </a:p>
          </p:txBody>
        </p:sp>
      </p:grpSp>
      <p:pic>
        <p:nvPicPr>
          <p:cNvPr id="2" name="Picture 1" descr="Screen Shot 2014-05-07 at 11.12.46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 y="2057400"/>
            <a:ext cx="3431761" cy="4191000"/>
          </a:xfrm>
          <a:prstGeom prst="rect">
            <a:avLst/>
          </a:prstGeom>
        </p:spPr>
      </p:pic>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70"/>
                                        </p:tgtEl>
                                        <p:attrNameLst>
                                          <p:attrName>style.visibility</p:attrName>
                                        </p:attrNameLst>
                                      </p:cBhvr>
                                      <p:to>
                                        <p:strVal val="visible"/>
                                      </p:to>
                                    </p:set>
                                    <p:animEffect transition="in" filter="wipe(left)">
                                      <p:cBhvr>
                                        <p:cTn id="7" dur="500"/>
                                        <p:tgtEl>
                                          <p:spTgt spid="57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71"/>
                                        </p:tgtEl>
                                        <p:attrNameLst>
                                          <p:attrName>style.visibility</p:attrName>
                                        </p:attrNameLst>
                                      </p:cBhvr>
                                      <p:to>
                                        <p:strVal val="visible"/>
                                      </p:to>
                                    </p:set>
                                    <p:animEffect transition="in" filter="wipe(left)">
                                      <p:cBhvr>
                                        <p:cTn id="11" dur="500"/>
                                        <p:tgtEl>
                                          <p:spTgt spid="571"/>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72"/>
                                        </p:tgtEl>
                                        <p:attrNameLst>
                                          <p:attrName>style.visibility</p:attrName>
                                        </p:attrNameLst>
                                      </p:cBhvr>
                                      <p:to>
                                        <p:strVal val="visible"/>
                                      </p:to>
                                    </p:set>
                                    <p:animEffect transition="in" filter="wipe(left)">
                                      <p:cBhvr>
                                        <p:cTn id="16" dur="500"/>
                                        <p:tgtEl>
                                          <p:spTgt spid="572"/>
                                        </p:tgtEl>
                                      </p:cBhvr>
                                    </p:animEffect>
                                  </p:childTnLst>
                                </p:cTn>
                              </p:par>
                            </p:childTnLst>
                          </p:cTn>
                        </p:par>
                        <p:par>
                          <p:cTn id="17" fill="hold">
                            <p:stCondLst>
                              <p:cond delay="500"/>
                            </p:stCondLst>
                            <p:childTnLst>
                              <p:par>
                                <p:cTn id="18" presetID="1" presetClass="entr" presetSubtype="0" fill="hold" nodeType="afterEffect">
                                  <p:stCondLst>
                                    <p:cond delay="0"/>
                                  </p:stCondLst>
                                  <p:childTnLst>
                                    <p:set>
                                      <p:cBhvr>
                                        <p:cTn id="19" dur="1" fill="hold">
                                          <p:stCondLst>
                                            <p:cond delay="0"/>
                                          </p:stCondLst>
                                        </p:cTn>
                                        <p:tgtEl>
                                          <p:spTgt spid="573"/>
                                        </p:tgtEl>
                                        <p:attrNameLst>
                                          <p:attrName>style.visibility</p:attrName>
                                        </p:attrNameLst>
                                      </p:cBhvr>
                                      <p:to>
                                        <p:strVal val="visible"/>
                                      </p:to>
                                    </p:se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574"/>
                                        </p:tgtEl>
                                        <p:attrNameLst>
                                          <p:attrName>style.visibility</p:attrName>
                                        </p:attrNameLst>
                                      </p:cBhvr>
                                      <p:to>
                                        <p:strVal val="visible"/>
                                      </p:to>
                                    </p:set>
                                    <p:animEffect transition="in" filter="wipe(left)">
                                      <p:cBhvr>
                                        <p:cTn id="23" dur="500"/>
                                        <p:tgtEl>
                                          <p:spTgt spid="574"/>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7748"/>
                                        </p:tgtEl>
                                        <p:attrNameLst>
                                          <p:attrName>style.visibility</p:attrName>
                                        </p:attrNameLst>
                                      </p:cBhvr>
                                      <p:to>
                                        <p:strVal val="visible"/>
                                      </p:to>
                                    </p:set>
                                    <p:animEffect transition="in" filter="wipe(left)">
                                      <p:cBhvr>
                                        <p:cTn id="26" dur="500"/>
                                        <p:tgtEl>
                                          <p:spTgt spid="1774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575"/>
                                        </p:tgtEl>
                                        <p:attrNameLst>
                                          <p:attrName>style.visibility</p:attrName>
                                        </p:attrNameLst>
                                      </p:cBhvr>
                                      <p:to>
                                        <p:strVal val="visible"/>
                                      </p:to>
                                    </p:set>
                                    <p:animEffect transition="in" filter="wipe(up)">
                                      <p:cBhvr>
                                        <p:cTn id="31" dur="500"/>
                                        <p:tgtEl>
                                          <p:spTgt spid="575"/>
                                        </p:tgtEl>
                                      </p:cBhvr>
                                    </p:animEffect>
                                  </p:childTnLst>
                                </p:cTn>
                              </p:par>
                            </p:childTnLst>
                          </p:cTn>
                        </p:par>
                        <p:par>
                          <p:cTn id="32" fill="hold">
                            <p:stCondLst>
                              <p:cond delay="500"/>
                            </p:stCondLst>
                            <p:childTnLst>
                              <p:par>
                                <p:cTn id="33" presetID="1" presetClass="entr" presetSubtype="0" fill="hold" nodeType="afterEffect">
                                  <p:stCondLst>
                                    <p:cond delay="0"/>
                                  </p:stCondLst>
                                  <p:childTnLst>
                                    <p:set>
                                      <p:cBhvr>
                                        <p:cTn id="34" dur="1" fill="hold">
                                          <p:stCondLst>
                                            <p:cond delay="0"/>
                                          </p:stCondLst>
                                        </p:cTn>
                                        <p:tgtEl>
                                          <p:spTgt spid="576"/>
                                        </p:tgtEl>
                                        <p:attrNameLst>
                                          <p:attrName>style.visibility</p:attrName>
                                        </p:attrNameLst>
                                      </p:cBhvr>
                                      <p:to>
                                        <p:strVal val="visible"/>
                                      </p:to>
                                    </p:se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7751"/>
                                        </p:tgtEl>
                                        <p:attrNameLst>
                                          <p:attrName>style.visibility</p:attrName>
                                        </p:attrNameLst>
                                      </p:cBhvr>
                                      <p:to>
                                        <p:strVal val="visible"/>
                                      </p:to>
                                    </p:set>
                                    <p:animEffect transition="in" filter="wipe(left)">
                                      <p:cBhvr>
                                        <p:cTn id="38" dur="500"/>
                                        <p:tgtEl>
                                          <p:spTgt spid="1775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577"/>
                                        </p:tgtEl>
                                        <p:attrNameLst>
                                          <p:attrName>style.visibility</p:attrName>
                                        </p:attrNameLst>
                                      </p:cBhvr>
                                      <p:to>
                                        <p:strVal val="visible"/>
                                      </p:to>
                                    </p:set>
                                    <p:animEffect transition="in" filter="wipe(left)">
                                      <p:cBhvr>
                                        <p:cTn id="43" dur="500"/>
                                        <p:tgtEl>
                                          <p:spTgt spid="57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578"/>
                                        </p:tgtEl>
                                        <p:attrNameLst>
                                          <p:attrName>style.visibility</p:attrName>
                                        </p:attrNameLst>
                                      </p:cBhvr>
                                      <p:to>
                                        <p:strVal val="visible"/>
                                      </p:to>
                                    </p:set>
                                    <p:animEffect transition="in" filter="wipe(left)">
                                      <p:cBhvr>
                                        <p:cTn id="48" dur="500"/>
                                        <p:tgtEl>
                                          <p:spTgt spid="578"/>
                                        </p:tgtEl>
                                      </p:cBhvr>
                                    </p:animEffect>
                                  </p:childTnLst>
                                </p:cTn>
                              </p:par>
                            </p:childTnLst>
                          </p:cTn>
                        </p:par>
                        <p:par>
                          <p:cTn id="49" fill="hold">
                            <p:stCondLst>
                              <p:cond delay="500"/>
                            </p:stCondLst>
                            <p:childTnLst>
                              <p:par>
                                <p:cTn id="50" presetID="1" presetClass="entr" presetSubtype="0" fill="hold" nodeType="afterEffect">
                                  <p:stCondLst>
                                    <p:cond delay="0"/>
                                  </p:stCondLst>
                                  <p:childTnLst>
                                    <p:set>
                                      <p:cBhvr>
                                        <p:cTn id="51" dur="1" fill="hold">
                                          <p:stCondLst>
                                            <p:cond delay="0"/>
                                          </p:stCondLst>
                                        </p:cTn>
                                        <p:tgtEl>
                                          <p:spTgt spid="579"/>
                                        </p:tgtEl>
                                        <p:attrNameLst>
                                          <p:attrName>style.visibility</p:attrName>
                                        </p:attrNameLst>
                                      </p:cBhvr>
                                      <p:to>
                                        <p:strVal val="visible"/>
                                      </p:to>
                                    </p:set>
                                  </p:childTnLst>
                                </p:cTn>
                              </p:par>
                            </p:childTnLst>
                          </p:cTn>
                        </p:par>
                        <p:par>
                          <p:cTn id="52" fill="hold">
                            <p:stCondLst>
                              <p:cond delay="500"/>
                            </p:stCondLst>
                            <p:childTnLst>
                              <p:par>
                                <p:cTn id="53" presetID="22" presetClass="entr" presetSubtype="8" fill="hold" nodeType="afterEffect">
                                  <p:stCondLst>
                                    <p:cond delay="0"/>
                                  </p:stCondLst>
                                  <p:childTnLst>
                                    <p:set>
                                      <p:cBhvr>
                                        <p:cTn id="54" dur="1" fill="hold">
                                          <p:stCondLst>
                                            <p:cond delay="0"/>
                                          </p:stCondLst>
                                        </p:cTn>
                                        <p:tgtEl>
                                          <p:spTgt spid="580"/>
                                        </p:tgtEl>
                                        <p:attrNameLst>
                                          <p:attrName>style.visibility</p:attrName>
                                        </p:attrNameLst>
                                      </p:cBhvr>
                                      <p:to>
                                        <p:strVal val="visible"/>
                                      </p:to>
                                    </p:set>
                                    <p:animEffect transition="in" filter="wipe(left)">
                                      <p:cBhvr>
                                        <p:cTn id="55" dur="500"/>
                                        <p:tgtEl>
                                          <p:spTgt spid="58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17744"/>
                                        </p:tgtEl>
                                        <p:attrNameLst>
                                          <p:attrName>style.visibility</p:attrName>
                                        </p:attrNameLst>
                                      </p:cBhvr>
                                      <p:to>
                                        <p:strVal val="visible"/>
                                      </p:to>
                                    </p:set>
                                    <p:animEffect transition="in" filter="wipe(left)">
                                      <p:cBhvr>
                                        <p:cTn id="58" dur="500"/>
                                        <p:tgtEl>
                                          <p:spTgt spid="17744"/>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nodeType="clickEffect">
                                  <p:stCondLst>
                                    <p:cond delay="0"/>
                                  </p:stCondLst>
                                  <p:childTnLst>
                                    <p:set>
                                      <p:cBhvr>
                                        <p:cTn id="62" dur="1" fill="hold">
                                          <p:stCondLst>
                                            <p:cond delay="0"/>
                                          </p:stCondLst>
                                        </p:cTn>
                                        <p:tgtEl>
                                          <p:spTgt spid="581"/>
                                        </p:tgtEl>
                                        <p:attrNameLst>
                                          <p:attrName>style.visibility</p:attrName>
                                        </p:attrNameLst>
                                      </p:cBhvr>
                                      <p:to>
                                        <p:strVal val="visible"/>
                                      </p:to>
                                    </p:set>
                                    <p:animEffect transition="in" filter="wipe(up)">
                                      <p:cBhvr>
                                        <p:cTn id="63" dur="500"/>
                                        <p:tgtEl>
                                          <p:spTgt spid="581"/>
                                        </p:tgtEl>
                                      </p:cBhvr>
                                    </p:animEffect>
                                  </p:childTnLst>
                                </p:cTn>
                              </p:par>
                              <p:par>
                                <p:cTn id="64" presetID="1" presetClass="entr" presetSubtype="0" fill="hold" nodeType="withEffect">
                                  <p:stCondLst>
                                    <p:cond delay="0"/>
                                  </p:stCondLst>
                                  <p:childTnLst>
                                    <p:set>
                                      <p:cBhvr>
                                        <p:cTn id="65" dur="1" fill="hold">
                                          <p:stCondLst>
                                            <p:cond delay="0"/>
                                          </p:stCondLst>
                                        </p:cTn>
                                        <p:tgtEl>
                                          <p:spTgt spid="582"/>
                                        </p:tgtEl>
                                        <p:attrNameLst>
                                          <p:attrName>style.visibility</p:attrName>
                                        </p:attrNameLst>
                                      </p:cBhvr>
                                      <p:to>
                                        <p:strVal val="visible"/>
                                      </p:to>
                                    </p:se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17747"/>
                                        </p:tgtEl>
                                        <p:attrNameLst>
                                          <p:attrName>style.visibility</p:attrName>
                                        </p:attrNameLst>
                                      </p:cBhvr>
                                      <p:to>
                                        <p:strVal val="visible"/>
                                      </p:to>
                                    </p:set>
                                    <p:animEffect transition="in" filter="wipe(left)">
                                      <p:cBhvr>
                                        <p:cTn id="69" dur="500"/>
                                        <p:tgtEl>
                                          <p:spTgt spid="17747"/>
                                        </p:tgtEl>
                                      </p:cBhvr>
                                    </p:animEffect>
                                  </p:child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17752"/>
                                        </p:tgtEl>
                                        <p:attrNameLst>
                                          <p:attrName>style.visibility</p:attrName>
                                        </p:attrNameLst>
                                      </p:cBhvr>
                                      <p:to>
                                        <p:strVal val="visible"/>
                                      </p:to>
                                    </p:set>
                                    <p:animEffect transition="in" filter="wipe(left)">
                                      <p:cBhvr>
                                        <p:cTn id="73" dur="500"/>
                                        <p:tgtEl>
                                          <p:spTgt spid="17752"/>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583"/>
                                        </p:tgtEl>
                                        <p:attrNameLst>
                                          <p:attrName>style.visibility</p:attrName>
                                        </p:attrNameLst>
                                      </p:cBhvr>
                                      <p:to>
                                        <p:strVal val="visible"/>
                                      </p:to>
                                    </p:set>
                                    <p:animEffect transition="in" filter="wipe(left)">
                                      <p:cBhvr>
                                        <p:cTn id="78" dur="500"/>
                                        <p:tgtEl>
                                          <p:spTgt spid="583"/>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584"/>
                                        </p:tgtEl>
                                        <p:attrNameLst>
                                          <p:attrName>style.visibility</p:attrName>
                                        </p:attrNameLst>
                                      </p:cBhvr>
                                      <p:to>
                                        <p:strVal val="visible"/>
                                      </p:to>
                                    </p:set>
                                    <p:animEffect transition="in" filter="wipe(left)">
                                      <p:cBhvr>
                                        <p:cTn id="83" dur="500"/>
                                        <p:tgtEl>
                                          <p:spTgt spid="5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44" grpId="0" animBg="1"/>
      <p:bldP spid="17747" grpId="0" animBg="1"/>
      <p:bldP spid="17748" grpId="0" animBg="1"/>
      <p:bldP spid="177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Freeform 3"/>
          <p:cNvSpPr>
            <a:spLocks/>
          </p:cNvSpPr>
          <p:nvPr/>
        </p:nvSpPr>
        <p:spPr bwMode="auto">
          <a:xfrm>
            <a:off x="1781175" y="4024313"/>
            <a:ext cx="4578350" cy="325437"/>
          </a:xfrm>
          <a:custGeom>
            <a:avLst/>
            <a:gdLst>
              <a:gd name="T0" fmla="*/ 2147483647 w 2884"/>
              <a:gd name="T1" fmla="*/ 0 h 205"/>
              <a:gd name="T2" fmla="*/ 2147483647 w 2884"/>
              <a:gd name="T3" fmla="*/ 0 h 205"/>
              <a:gd name="T4" fmla="*/ 2147483647 w 2884"/>
              <a:gd name="T5" fmla="*/ 2147483647 h 205"/>
              <a:gd name="T6" fmla="*/ 2147483647 w 2884"/>
              <a:gd name="T7" fmla="*/ 2147483647 h 205"/>
              <a:gd name="T8" fmla="*/ 2147483647 w 2884"/>
              <a:gd name="T9" fmla="*/ 2147483647 h 205"/>
              <a:gd name="T10" fmla="*/ 2147483647 w 2884"/>
              <a:gd name="T11" fmla="*/ 2147483647 h 205"/>
              <a:gd name="T12" fmla="*/ 2147483647 w 2884"/>
              <a:gd name="T13" fmla="*/ 2147483647 h 205"/>
              <a:gd name="T14" fmla="*/ 2147483647 w 2884"/>
              <a:gd name="T15" fmla="*/ 2147483647 h 205"/>
              <a:gd name="T16" fmla="*/ 2147483647 w 2884"/>
              <a:gd name="T17" fmla="*/ 2147483647 h 205"/>
              <a:gd name="T18" fmla="*/ 2147483647 w 2884"/>
              <a:gd name="T19" fmla="*/ 2147483647 h 205"/>
              <a:gd name="T20" fmla="*/ 2147483647 w 2884"/>
              <a:gd name="T21" fmla="*/ 2147483647 h 205"/>
              <a:gd name="T22" fmla="*/ 2147483647 w 2884"/>
              <a:gd name="T23" fmla="*/ 2147483647 h 205"/>
              <a:gd name="T24" fmla="*/ 2147483647 w 2884"/>
              <a:gd name="T25" fmla="*/ 2147483647 h 205"/>
              <a:gd name="T26" fmla="*/ 2147483647 w 2884"/>
              <a:gd name="T27" fmla="*/ 2147483647 h 205"/>
              <a:gd name="T28" fmla="*/ 2147483647 w 2884"/>
              <a:gd name="T29" fmla="*/ 2147483647 h 205"/>
              <a:gd name="T30" fmla="*/ 2147483647 w 2884"/>
              <a:gd name="T31" fmla="*/ 2147483647 h 205"/>
              <a:gd name="T32" fmla="*/ 2147483647 w 2884"/>
              <a:gd name="T33" fmla="*/ 2147483647 h 205"/>
              <a:gd name="T34" fmla="*/ 2147483647 w 2884"/>
              <a:gd name="T35" fmla="*/ 2147483647 h 205"/>
              <a:gd name="T36" fmla="*/ 2147483647 w 2884"/>
              <a:gd name="T37" fmla="*/ 2147483647 h 205"/>
              <a:gd name="T38" fmla="*/ 2147483647 w 2884"/>
              <a:gd name="T39" fmla="*/ 2147483647 h 205"/>
              <a:gd name="T40" fmla="*/ 2147483647 w 2884"/>
              <a:gd name="T41" fmla="*/ 2147483647 h 205"/>
              <a:gd name="T42" fmla="*/ 2147483647 w 2884"/>
              <a:gd name="T43" fmla="*/ 2147483647 h 205"/>
              <a:gd name="T44" fmla="*/ 2147483647 w 2884"/>
              <a:gd name="T45" fmla="*/ 2147483647 h 205"/>
              <a:gd name="T46" fmla="*/ 0 w 2884"/>
              <a:gd name="T47" fmla="*/ 2147483647 h 2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4"/>
              <a:gd name="T73" fmla="*/ 0 h 205"/>
              <a:gd name="T74" fmla="*/ 2884 w 2884"/>
              <a:gd name="T75" fmla="*/ 205 h 2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4" h="205">
                <a:moveTo>
                  <a:pt x="2884" y="0"/>
                </a:moveTo>
                <a:lnTo>
                  <a:pt x="2884" y="0"/>
                </a:lnTo>
                <a:lnTo>
                  <a:pt x="2762" y="33"/>
                </a:lnTo>
                <a:lnTo>
                  <a:pt x="2643" y="66"/>
                </a:lnTo>
                <a:lnTo>
                  <a:pt x="2521" y="92"/>
                </a:lnTo>
                <a:lnTo>
                  <a:pt x="2402" y="116"/>
                </a:lnTo>
                <a:lnTo>
                  <a:pt x="2286" y="135"/>
                </a:lnTo>
                <a:lnTo>
                  <a:pt x="2170" y="155"/>
                </a:lnTo>
                <a:lnTo>
                  <a:pt x="2057" y="169"/>
                </a:lnTo>
                <a:lnTo>
                  <a:pt x="1945" y="182"/>
                </a:lnTo>
                <a:lnTo>
                  <a:pt x="1836" y="192"/>
                </a:lnTo>
                <a:lnTo>
                  <a:pt x="1730" y="198"/>
                </a:lnTo>
                <a:lnTo>
                  <a:pt x="1624" y="205"/>
                </a:lnTo>
                <a:lnTo>
                  <a:pt x="1522" y="205"/>
                </a:lnTo>
                <a:lnTo>
                  <a:pt x="1320" y="205"/>
                </a:lnTo>
                <a:lnTo>
                  <a:pt x="1128" y="198"/>
                </a:lnTo>
                <a:lnTo>
                  <a:pt x="949" y="185"/>
                </a:lnTo>
                <a:lnTo>
                  <a:pt x="777" y="165"/>
                </a:lnTo>
                <a:lnTo>
                  <a:pt x="618" y="142"/>
                </a:lnTo>
                <a:lnTo>
                  <a:pt x="470" y="119"/>
                </a:lnTo>
                <a:lnTo>
                  <a:pt x="334" y="89"/>
                </a:lnTo>
                <a:lnTo>
                  <a:pt x="208" y="63"/>
                </a:lnTo>
                <a:lnTo>
                  <a:pt x="99" y="33"/>
                </a:lnTo>
                <a:lnTo>
                  <a:pt x="0" y="6"/>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4" name="Freeform 4"/>
          <p:cNvSpPr>
            <a:spLocks/>
          </p:cNvSpPr>
          <p:nvPr/>
        </p:nvSpPr>
        <p:spPr bwMode="auto">
          <a:xfrm>
            <a:off x="1790700" y="2647950"/>
            <a:ext cx="4575175" cy="1838325"/>
          </a:xfrm>
          <a:custGeom>
            <a:avLst/>
            <a:gdLst>
              <a:gd name="T0" fmla="*/ 0 w 2882"/>
              <a:gd name="T1" fmla="*/ 2147483647 h 1158"/>
              <a:gd name="T2" fmla="*/ 0 w 2882"/>
              <a:gd name="T3" fmla="*/ 2147483647 h 1158"/>
              <a:gd name="T4" fmla="*/ 2147483647 w 2882"/>
              <a:gd name="T5" fmla="*/ 2147483647 h 1158"/>
              <a:gd name="T6" fmla="*/ 2147483647 w 2882"/>
              <a:gd name="T7" fmla="*/ 2147483647 h 1158"/>
              <a:gd name="T8" fmla="*/ 2147483647 w 2882"/>
              <a:gd name="T9" fmla="*/ 2147483647 h 1158"/>
              <a:gd name="T10" fmla="*/ 2147483647 w 2882"/>
              <a:gd name="T11" fmla="*/ 2147483647 h 1158"/>
              <a:gd name="T12" fmla="*/ 2147483647 w 2882"/>
              <a:gd name="T13" fmla="*/ 2147483647 h 1158"/>
              <a:gd name="T14" fmla="*/ 2147483647 w 2882"/>
              <a:gd name="T15" fmla="*/ 2147483647 h 1158"/>
              <a:gd name="T16" fmla="*/ 2147483647 w 2882"/>
              <a:gd name="T17" fmla="*/ 2147483647 h 1158"/>
              <a:gd name="T18" fmla="*/ 2147483647 w 2882"/>
              <a:gd name="T19" fmla="*/ 2147483647 h 1158"/>
              <a:gd name="T20" fmla="*/ 2147483647 w 2882"/>
              <a:gd name="T21" fmla="*/ 2147483647 h 1158"/>
              <a:gd name="T22" fmla="*/ 2147483647 w 2882"/>
              <a:gd name="T23" fmla="*/ 2147483647 h 1158"/>
              <a:gd name="T24" fmla="*/ 2147483647 w 2882"/>
              <a:gd name="T25" fmla="*/ 2147483647 h 1158"/>
              <a:gd name="T26" fmla="*/ 2147483647 w 2882"/>
              <a:gd name="T27" fmla="*/ 2147483647 h 1158"/>
              <a:gd name="T28" fmla="*/ 2147483647 w 2882"/>
              <a:gd name="T29" fmla="*/ 2147483647 h 1158"/>
              <a:gd name="T30" fmla="*/ 2147483647 w 2882"/>
              <a:gd name="T31" fmla="*/ 2147483647 h 1158"/>
              <a:gd name="T32" fmla="*/ 2147483647 w 2882"/>
              <a:gd name="T33" fmla="*/ 2147483647 h 1158"/>
              <a:gd name="T34" fmla="*/ 2147483647 w 2882"/>
              <a:gd name="T35" fmla="*/ 2147483647 h 1158"/>
              <a:gd name="T36" fmla="*/ 2147483647 w 2882"/>
              <a:gd name="T37" fmla="*/ 2147483647 h 1158"/>
              <a:gd name="T38" fmla="*/ 2147483647 w 2882"/>
              <a:gd name="T39" fmla="*/ 2147483647 h 1158"/>
              <a:gd name="T40" fmla="*/ 2147483647 w 2882"/>
              <a:gd name="T41" fmla="*/ 2147483647 h 1158"/>
              <a:gd name="T42" fmla="*/ 2147483647 w 2882"/>
              <a:gd name="T43" fmla="*/ 2147483647 h 1158"/>
              <a:gd name="T44" fmla="*/ 2147483647 w 2882"/>
              <a:gd name="T45" fmla="*/ 2147483647 h 1158"/>
              <a:gd name="T46" fmla="*/ 2147483647 w 2882"/>
              <a:gd name="T47" fmla="*/ 2147483647 h 1158"/>
              <a:gd name="T48" fmla="*/ 2147483647 w 2882"/>
              <a:gd name="T49" fmla="*/ 2147483647 h 1158"/>
              <a:gd name="T50" fmla="*/ 2147483647 w 2882"/>
              <a:gd name="T51" fmla="*/ 2147483647 h 1158"/>
              <a:gd name="T52" fmla="*/ 2147483647 w 2882"/>
              <a:gd name="T53" fmla="*/ 2147483647 h 1158"/>
              <a:gd name="T54" fmla="*/ 2147483647 w 2882"/>
              <a:gd name="T55" fmla="*/ 2147483647 h 1158"/>
              <a:gd name="T56" fmla="*/ 2147483647 w 2882"/>
              <a:gd name="T57" fmla="*/ 2147483647 h 1158"/>
              <a:gd name="T58" fmla="*/ 2147483647 w 2882"/>
              <a:gd name="T59" fmla="*/ 2147483647 h 1158"/>
              <a:gd name="T60" fmla="*/ 2147483647 w 2882"/>
              <a:gd name="T61" fmla="*/ 2147483647 h 1158"/>
              <a:gd name="T62" fmla="*/ 2147483647 w 2882"/>
              <a:gd name="T63" fmla="*/ 0 h 11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82"/>
              <a:gd name="T97" fmla="*/ 0 h 1158"/>
              <a:gd name="T98" fmla="*/ 2882 w 2882"/>
              <a:gd name="T99" fmla="*/ 1158 h 11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82" h="1158">
                <a:moveTo>
                  <a:pt x="0" y="916"/>
                </a:moveTo>
                <a:lnTo>
                  <a:pt x="0" y="916"/>
                </a:lnTo>
                <a:lnTo>
                  <a:pt x="100" y="966"/>
                </a:lnTo>
                <a:lnTo>
                  <a:pt x="212" y="1016"/>
                </a:lnTo>
                <a:lnTo>
                  <a:pt x="272" y="1039"/>
                </a:lnTo>
                <a:lnTo>
                  <a:pt x="338" y="1062"/>
                </a:lnTo>
                <a:lnTo>
                  <a:pt x="404" y="1082"/>
                </a:lnTo>
                <a:lnTo>
                  <a:pt x="474" y="1102"/>
                </a:lnTo>
                <a:lnTo>
                  <a:pt x="546" y="1118"/>
                </a:lnTo>
                <a:lnTo>
                  <a:pt x="622" y="1135"/>
                </a:lnTo>
                <a:lnTo>
                  <a:pt x="698" y="1145"/>
                </a:lnTo>
                <a:lnTo>
                  <a:pt x="781" y="1155"/>
                </a:lnTo>
                <a:lnTo>
                  <a:pt x="864" y="1158"/>
                </a:lnTo>
                <a:lnTo>
                  <a:pt x="950" y="1158"/>
                </a:lnTo>
                <a:lnTo>
                  <a:pt x="1039" y="1151"/>
                </a:lnTo>
                <a:lnTo>
                  <a:pt x="1132" y="1145"/>
                </a:lnTo>
                <a:lnTo>
                  <a:pt x="1224" y="1128"/>
                </a:lnTo>
                <a:lnTo>
                  <a:pt x="1320" y="1108"/>
                </a:lnTo>
                <a:lnTo>
                  <a:pt x="1420" y="1082"/>
                </a:lnTo>
                <a:lnTo>
                  <a:pt x="1519" y="1049"/>
                </a:lnTo>
                <a:lnTo>
                  <a:pt x="1621" y="1009"/>
                </a:lnTo>
                <a:lnTo>
                  <a:pt x="1727" y="959"/>
                </a:lnTo>
                <a:lnTo>
                  <a:pt x="1833" y="907"/>
                </a:lnTo>
                <a:lnTo>
                  <a:pt x="1942" y="840"/>
                </a:lnTo>
                <a:lnTo>
                  <a:pt x="2055" y="771"/>
                </a:lnTo>
                <a:lnTo>
                  <a:pt x="2167" y="688"/>
                </a:lnTo>
                <a:lnTo>
                  <a:pt x="2283" y="599"/>
                </a:lnTo>
                <a:lnTo>
                  <a:pt x="2399" y="500"/>
                </a:lnTo>
                <a:lnTo>
                  <a:pt x="2518" y="390"/>
                </a:lnTo>
                <a:lnTo>
                  <a:pt x="2637" y="271"/>
                </a:lnTo>
                <a:lnTo>
                  <a:pt x="2759" y="139"/>
                </a:lnTo>
                <a:lnTo>
                  <a:pt x="2882" y="0"/>
                </a:lnTo>
              </a:path>
            </a:pathLst>
          </a:custGeom>
          <a:noFill/>
          <a:ln w="26988">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5" name="Freeform 5"/>
          <p:cNvSpPr>
            <a:spLocks/>
          </p:cNvSpPr>
          <p:nvPr/>
        </p:nvSpPr>
        <p:spPr bwMode="auto">
          <a:xfrm>
            <a:off x="1539875" y="1922463"/>
            <a:ext cx="5067300" cy="3592512"/>
          </a:xfrm>
          <a:custGeom>
            <a:avLst/>
            <a:gdLst>
              <a:gd name="T0" fmla="*/ 0 w 3192"/>
              <a:gd name="T1" fmla="*/ 0 h 2263"/>
              <a:gd name="T2" fmla="*/ 0 w 3192"/>
              <a:gd name="T3" fmla="*/ 2147483647 h 2263"/>
              <a:gd name="T4" fmla="*/ 2147483647 w 3192"/>
              <a:gd name="T5" fmla="*/ 2147483647 h 2263"/>
              <a:gd name="T6" fmla="*/ 0 60000 65536"/>
              <a:gd name="T7" fmla="*/ 0 60000 65536"/>
              <a:gd name="T8" fmla="*/ 0 60000 65536"/>
              <a:gd name="T9" fmla="*/ 0 w 3192"/>
              <a:gd name="T10" fmla="*/ 0 h 2263"/>
              <a:gd name="T11" fmla="*/ 3192 w 3192"/>
              <a:gd name="T12" fmla="*/ 2263 h 2263"/>
            </a:gdLst>
            <a:ahLst/>
            <a:cxnLst>
              <a:cxn ang="T6">
                <a:pos x="T0" y="T1"/>
              </a:cxn>
              <a:cxn ang="T7">
                <a:pos x="T2" y="T3"/>
              </a:cxn>
              <a:cxn ang="T8">
                <a:pos x="T4" y="T5"/>
              </a:cxn>
            </a:cxnLst>
            <a:rect l="T9" t="T10" r="T11" b="T12"/>
            <a:pathLst>
              <a:path w="3192" h="2263">
                <a:moveTo>
                  <a:pt x="0" y="0"/>
                </a:moveTo>
                <a:lnTo>
                  <a:pt x="0" y="2263"/>
                </a:lnTo>
                <a:lnTo>
                  <a:pt x="3192" y="2263"/>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2599" name="Freeform 7"/>
          <p:cNvSpPr>
            <a:spLocks/>
          </p:cNvSpPr>
          <p:nvPr/>
        </p:nvSpPr>
        <p:spPr bwMode="auto">
          <a:xfrm>
            <a:off x="2174875" y="2081213"/>
            <a:ext cx="4170363" cy="1884362"/>
          </a:xfrm>
          <a:custGeom>
            <a:avLst/>
            <a:gdLst>
              <a:gd name="T0" fmla="*/ 2147483647 w 2627"/>
              <a:gd name="T1" fmla="*/ 2147483647 h 1187"/>
              <a:gd name="T2" fmla="*/ 2147483647 w 2627"/>
              <a:gd name="T3" fmla="*/ 2147483647 h 1187"/>
              <a:gd name="T4" fmla="*/ 2147483647 w 2627"/>
              <a:gd name="T5" fmla="*/ 2147483647 h 1187"/>
              <a:gd name="T6" fmla="*/ 2147483647 w 2627"/>
              <a:gd name="T7" fmla="*/ 2147483647 h 1187"/>
              <a:gd name="T8" fmla="*/ 2147483647 w 2627"/>
              <a:gd name="T9" fmla="*/ 2147483647 h 1187"/>
              <a:gd name="T10" fmla="*/ 2147483647 w 2627"/>
              <a:gd name="T11" fmla="*/ 2147483647 h 1187"/>
              <a:gd name="T12" fmla="*/ 2147483647 w 2627"/>
              <a:gd name="T13" fmla="*/ 2147483647 h 1187"/>
              <a:gd name="T14" fmla="*/ 2147483647 w 2627"/>
              <a:gd name="T15" fmla="*/ 2147483647 h 1187"/>
              <a:gd name="T16" fmla="*/ 2147483647 w 2627"/>
              <a:gd name="T17" fmla="*/ 2147483647 h 1187"/>
              <a:gd name="T18" fmla="*/ 2147483647 w 2627"/>
              <a:gd name="T19" fmla="*/ 2147483647 h 1187"/>
              <a:gd name="T20" fmla="*/ 2147483647 w 2627"/>
              <a:gd name="T21" fmla="*/ 2147483647 h 1187"/>
              <a:gd name="T22" fmla="*/ 2147483647 w 2627"/>
              <a:gd name="T23" fmla="*/ 2147483647 h 1187"/>
              <a:gd name="T24" fmla="*/ 2147483647 w 2627"/>
              <a:gd name="T25" fmla="*/ 2147483647 h 1187"/>
              <a:gd name="T26" fmla="*/ 2147483647 w 2627"/>
              <a:gd name="T27" fmla="*/ 2147483647 h 1187"/>
              <a:gd name="T28" fmla="*/ 2147483647 w 2627"/>
              <a:gd name="T29" fmla="*/ 2147483647 h 1187"/>
              <a:gd name="T30" fmla="*/ 2147483647 w 2627"/>
              <a:gd name="T31" fmla="*/ 2147483647 h 1187"/>
              <a:gd name="T32" fmla="*/ 2147483647 w 2627"/>
              <a:gd name="T33" fmla="*/ 2147483647 h 1187"/>
              <a:gd name="T34" fmla="*/ 2147483647 w 2627"/>
              <a:gd name="T35" fmla="*/ 2147483647 h 1187"/>
              <a:gd name="T36" fmla="*/ 2147483647 w 2627"/>
              <a:gd name="T37" fmla="*/ 2147483647 h 1187"/>
              <a:gd name="T38" fmla="*/ 2147483647 w 2627"/>
              <a:gd name="T39" fmla="*/ 2147483647 h 1187"/>
              <a:gd name="T40" fmla="*/ 2147483647 w 2627"/>
              <a:gd name="T41" fmla="*/ 2147483647 h 1187"/>
              <a:gd name="T42" fmla="*/ 2147483647 w 2627"/>
              <a:gd name="T43" fmla="*/ 2147483647 h 1187"/>
              <a:gd name="T44" fmla="*/ 2147483647 w 2627"/>
              <a:gd name="T45" fmla="*/ 2147483647 h 1187"/>
              <a:gd name="T46" fmla="*/ 2147483647 w 2627"/>
              <a:gd name="T47" fmla="*/ 2147483647 h 1187"/>
              <a:gd name="T48" fmla="*/ 2147483647 w 2627"/>
              <a:gd name="T49" fmla="*/ 2147483647 h 1187"/>
              <a:gd name="T50" fmla="*/ 2147483647 w 2627"/>
              <a:gd name="T51" fmla="*/ 2147483647 h 1187"/>
              <a:gd name="T52" fmla="*/ 2147483647 w 2627"/>
              <a:gd name="T53" fmla="*/ 2147483647 h 1187"/>
              <a:gd name="T54" fmla="*/ 2147483647 w 2627"/>
              <a:gd name="T55" fmla="*/ 2147483647 h 1187"/>
              <a:gd name="T56" fmla="*/ 2147483647 w 2627"/>
              <a:gd name="T57" fmla="*/ 2147483647 h 1187"/>
              <a:gd name="T58" fmla="*/ 2147483647 w 2627"/>
              <a:gd name="T59" fmla="*/ 2147483647 h 1187"/>
              <a:gd name="T60" fmla="*/ 2147483647 w 2627"/>
              <a:gd name="T61" fmla="*/ 2147483647 h 1187"/>
              <a:gd name="T62" fmla="*/ 2147483647 w 2627"/>
              <a:gd name="T63" fmla="*/ 2147483647 h 1187"/>
              <a:gd name="T64" fmla="*/ 2147483647 w 2627"/>
              <a:gd name="T65" fmla="*/ 2147483647 h 1187"/>
              <a:gd name="T66" fmla="*/ 0 w 2627"/>
              <a:gd name="T67" fmla="*/ 0 h 11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27"/>
              <a:gd name="T103" fmla="*/ 0 h 1187"/>
              <a:gd name="T104" fmla="*/ 2627 w 2627"/>
              <a:gd name="T105" fmla="*/ 1187 h 11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27" h="1187">
                <a:moveTo>
                  <a:pt x="2627" y="1072"/>
                </a:moveTo>
                <a:lnTo>
                  <a:pt x="2627" y="1072"/>
                </a:lnTo>
                <a:lnTo>
                  <a:pt x="2521" y="1098"/>
                </a:lnTo>
                <a:lnTo>
                  <a:pt x="2412" y="1118"/>
                </a:lnTo>
                <a:lnTo>
                  <a:pt x="2306" y="1138"/>
                </a:lnTo>
                <a:lnTo>
                  <a:pt x="2197" y="1154"/>
                </a:lnTo>
                <a:lnTo>
                  <a:pt x="2091" y="1168"/>
                </a:lnTo>
                <a:lnTo>
                  <a:pt x="1981" y="1177"/>
                </a:lnTo>
                <a:lnTo>
                  <a:pt x="1876" y="1184"/>
                </a:lnTo>
                <a:lnTo>
                  <a:pt x="1770" y="1187"/>
                </a:lnTo>
                <a:lnTo>
                  <a:pt x="1667" y="1187"/>
                </a:lnTo>
                <a:lnTo>
                  <a:pt x="1565" y="1184"/>
                </a:lnTo>
                <a:lnTo>
                  <a:pt x="1462" y="1177"/>
                </a:lnTo>
                <a:lnTo>
                  <a:pt x="1363" y="1164"/>
                </a:lnTo>
                <a:lnTo>
                  <a:pt x="1267" y="1151"/>
                </a:lnTo>
                <a:lnTo>
                  <a:pt x="1171" y="1131"/>
                </a:lnTo>
                <a:lnTo>
                  <a:pt x="1075" y="1108"/>
                </a:lnTo>
                <a:lnTo>
                  <a:pt x="986" y="1082"/>
                </a:lnTo>
                <a:lnTo>
                  <a:pt x="896" y="1048"/>
                </a:lnTo>
                <a:lnTo>
                  <a:pt x="810" y="1015"/>
                </a:lnTo>
                <a:lnTo>
                  <a:pt x="728" y="972"/>
                </a:lnTo>
                <a:lnTo>
                  <a:pt x="648" y="929"/>
                </a:lnTo>
                <a:lnTo>
                  <a:pt x="572" y="880"/>
                </a:lnTo>
                <a:lnTo>
                  <a:pt x="496" y="827"/>
                </a:lnTo>
                <a:lnTo>
                  <a:pt x="427" y="767"/>
                </a:lnTo>
                <a:lnTo>
                  <a:pt x="364" y="701"/>
                </a:lnTo>
                <a:lnTo>
                  <a:pt x="301" y="632"/>
                </a:lnTo>
                <a:lnTo>
                  <a:pt x="245" y="559"/>
                </a:lnTo>
                <a:lnTo>
                  <a:pt x="192" y="479"/>
                </a:lnTo>
                <a:lnTo>
                  <a:pt x="142" y="393"/>
                </a:lnTo>
                <a:lnTo>
                  <a:pt x="99" y="304"/>
                </a:lnTo>
                <a:lnTo>
                  <a:pt x="59" y="208"/>
                </a:lnTo>
                <a:lnTo>
                  <a:pt x="26" y="106"/>
                </a:lnTo>
                <a:lnTo>
                  <a:pt x="0" y="0"/>
                </a:lnTo>
              </a:path>
            </a:pathLst>
          </a:custGeom>
          <a:noFill/>
          <a:ln w="36513">
            <a:solidFill>
              <a:srgbClr val="6DC06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37" name="Line 8"/>
          <p:cNvSpPr>
            <a:spLocks noChangeShapeType="1"/>
          </p:cNvSpPr>
          <p:nvPr/>
        </p:nvSpPr>
        <p:spPr bwMode="auto">
          <a:xfrm>
            <a:off x="4895850" y="552608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8" name="Line 9"/>
          <p:cNvSpPr>
            <a:spLocks noChangeShapeType="1"/>
          </p:cNvSpPr>
          <p:nvPr/>
        </p:nvSpPr>
        <p:spPr bwMode="auto">
          <a:xfrm>
            <a:off x="4895850" y="546258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39" name="Line 10"/>
          <p:cNvSpPr>
            <a:spLocks noChangeShapeType="1"/>
          </p:cNvSpPr>
          <p:nvPr/>
        </p:nvSpPr>
        <p:spPr bwMode="auto">
          <a:xfrm>
            <a:off x="4895850" y="54006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0" name="Line 11"/>
          <p:cNvSpPr>
            <a:spLocks noChangeShapeType="1"/>
          </p:cNvSpPr>
          <p:nvPr/>
        </p:nvSpPr>
        <p:spPr bwMode="auto">
          <a:xfrm>
            <a:off x="4895850" y="53371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1" name="Line 12"/>
          <p:cNvSpPr>
            <a:spLocks noChangeShapeType="1"/>
          </p:cNvSpPr>
          <p:nvPr/>
        </p:nvSpPr>
        <p:spPr bwMode="auto">
          <a:xfrm>
            <a:off x="4895850" y="52736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2" name="Line 13"/>
          <p:cNvSpPr>
            <a:spLocks noChangeShapeType="1"/>
          </p:cNvSpPr>
          <p:nvPr/>
        </p:nvSpPr>
        <p:spPr bwMode="auto">
          <a:xfrm>
            <a:off x="4895850" y="52117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3" name="Line 14"/>
          <p:cNvSpPr>
            <a:spLocks noChangeShapeType="1"/>
          </p:cNvSpPr>
          <p:nvPr/>
        </p:nvSpPr>
        <p:spPr bwMode="auto">
          <a:xfrm>
            <a:off x="4895850" y="51482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4" name="Line 15"/>
          <p:cNvSpPr>
            <a:spLocks noChangeShapeType="1"/>
          </p:cNvSpPr>
          <p:nvPr/>
        </p:nvSpPr>
        <p:spPr bwMode="auto">
          <a:xfrm>
            <a:off x="4895850" y="50847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5" name="Line 16"/>
          <p:cNvSpPr>
            <a:spLocks noChangeShapeType="1"/>
          </p:cNvSpPr>
          <p:nvPr/>
        </p:nvSpPr>
        <p:spPr bwMode="auto">
          <a:xfrm>
            <a:off x="4895850" y="50212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6" name="Line 17"/>
          <p:cNvSpPr>
            <a:spLocks noChangeShapeType="1"/>
          </p:cNvSpPr>
          <p:nvPr/>
        </p:nvSpPr>
        <p:spPr bwMode="auto">
          <a:xfrm>
            <a:off x="4895850" y="49593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7" name="Line 18"/>
          <p:cNvSpPr>
            <a:spLocks noChangeShapeType="1"/>
          </p:cNvSpPr>
          <p:nvPr/>
        </p:nvSpPr>
        <p:spPr bwMode="auto">
          <a:xfrm>
            <a:off x="4895850" y="48958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8" name="Line 19"/>
          <p:cNvSpPr>
            <a:spLocks noChangeShapeType="1"/>
          </p:cNvSpPr>
          <p:nvPr/>
        </p:nvSpPr>
        <p:spPr bwMode="auto">
          <a:xfrm>
            <a:off x="4895850" y="48323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49" name="Line 20"/>
          <p:cNvSpPr>
            <a:spLocks noChangeShapeType="1"/>
          </p:cNvSpPr>
          <p:nvPr/>
        </p:nvSpPr>
        <p:spPr bwMode="auto">
          <a:xfrm>
            <a:off x="4895850" y="477043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0" name="Line 21"/>
          <p:cNvSpPr>
            <a:spLocks noChangeShapeType="1"/>
          </p:cNvSpPr>
          <p:nvPr/>
        </p:nvSpPr>
        <p:spPr bwMode="auto">
          <a:xfrm>
            <a:off x="4895850" y="470693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1" name="Line 22"/>
          <p:cNvSpPr>
            <a:spLocks noChangeShapeType="1"/>
          </p:cNvSpPr>
          <p:nvPr/>
        </p:nvSpPr>
        <p:spPr bwMode="auto">
          <a:xfrm>
            <a:off x="4895850" y="464343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2" name="Line 23"/>
          <p:cNvSpPr>
            <a:spLocks noChangeShapeType="1"/>
          </p:cNvSpPr>
          <p:nvPr/>
        </p:nvSpPr>
        <p:spPr bwMode="auto">
          <a:xfrm>
            <a:off x="4895850" y="45815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3" name="Line 24"/>
          <p:cNvSpPr>
            <a:spLocks noChangeShapeType="1"/>
          </p:cNvSpPr>
          <p:nvPr/>
        </p:nvSpPr>
        <p:spPr bwMode="auto">
          <a:xfrm>
            <a:off x="4895850" y="45180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4" name="Line 25"/>
          <p:cNvSpPr>
            <a:spLocks noChangeShapeType="1"/>
          </p:cNvSpPr>
          <p:nvPr/>
        </p:nvSpPr>
        <p:spPr bwMode="auto">
          <a:xfrm>
            <a:off x="4895850" y="44545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5" name="Line 26"/>
          <p:cNvSpPr>
            <a:spLocks noChangeShapeType="1"/>
          </p:cNvSpPr>
          <p:nvPr/>
        </p:nvSpPr>
        <p:spPr bwMode="auto">
          <a:xfrm>
            <a:off x="4895850" y="43910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6" name="Line 27"/>
          <p:cNvSpPr>
            <a:spLocks noChangeShapeType="1"/>
          </p:cNvSpPr>
          <p:nvPr/>
        </p:nvSpPr>
        <p:spPr bwMode="auto">
          <a:xfrm>
            <a:off x="4895850" y="43291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7" name="Line 28"/>
          <p:cNvSpPr>
            <a:spLocks noChangeShapeType="1"/>
          </p:cNvSpPr>
          <p:nvPr/>
        </p:nvSpPr>
        <p:spPr bwMode="auto">
          <a:xfrm>
            <a:off x="4895850" y="42656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8" name="Line 29"/>
          <p:cNvSpPr>
            <a:spLocks noChangeShapeType="1"/>
          </p:cNvSpPr>
          <p:nvPr/>
        </p:nvSpPr>
        <p:spPr bwMode="auto">
          <a:xfrm>
            <a:off x="4895850" y="42021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59" name="Line 30"/>
          <p:cNvSpPr>
            <a:spLocks noChangeShapeType="1"/>
          </p:cNvSpPr>
          <p:nvPr/>
        </p:nvSpPr>
        <p:spPr bwMode="auto">
          <a:xfrm>
            <a:off x="4895850" y="41402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0" name="Line 31"/>
          <p:cNvSpPr>
            <a:spLocks noChangeShapeType="1"/>
          </p:cNvSpPr>
          <p:nvPr/>
        </p:nvSpPr>
        <p:spPr bwMode="auto">
          <a:xfrm>
            <a:off x="4895850" y="40767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1" name="Line 32"/>
          <p:cNvSpPr>
            <a:spLocks noChangeShapeType="1"/>
          </p:cNvSpPr>
          <p:nvPr/>
        </p:nvSpPr>
        <p:spPr bwMode="auto">
          <a:xfrm>
            <a:off x="4895850" y="40132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2" name="Line 33"/>
          <p:cNvSpPr>
            <a:spLocks noChangeShapeType="1"/>
          </p:cNvSpPr>
          <p:nvPr/>
        </p:nvSpPr>
        <p:spPr bwMode="auto">
          <a:xfrm>
            <a:off x="4895850" y="39497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3" name="Line 34"/>
          <p:cNvSpPr>
            <a:spLocks noChangeShapeType="1"/>
          </p:cNvSpPr>
          <p:nvPr/>
        </p:nvSpPr>
        <p:spPr bwMode="auto">
          <a:xfrm>
            <a:off x="4895850" y="388778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4" name="Line 35"/>
          <p:cNvSpPr>
            <a:spLocks noChangeShapeType="1"/>
          </p:cNvSpPr>
          <p:nvPr/>
        </p:nvSpPr>
        <p:spPr bwMode="auto">
          <a:xfrm>
            <a:off x="4895850" y="382428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5" name="Line 36"/>
          <p:cNvSpPr>
            <a:spLocks noChangeShapeType="1"/>
          </p:cNvSpPr>
          <p:nvPr/>
        </p:nvSpPr>
        <p:spPr bwMode="auto">
          <a:xfrm>
            <a:off x="4895850" y="376078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6" name="Line 37"/>
          <p:cNvSpPr>
            <a:spLocks noChangeShapeType="1"/>
          </p:cNvSpPr>
          <p:nvPr/>
        </p:nvSpPr>
        <p:spPr bwMode="auto">
          <a:xfrm>
            <a:off x="4895850" y="36988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7" name="Line 38"/>
          <p:cNvSpPr>
            <a:spLocks noChangeShapeType="1"/>
          </p:cNvSpPr>
          <p:nvPr/>
        </p:nvSpPr>
        <p:spPr bwMode="auto">
          <a:xfrm>
            <a:off x="4895850" y="36353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8" name="Line 39"/>
          <p:cNvSpPr>
            <a:spLocks noChangeShapeType="1"/>
          </p:cNvSpPr>
          <p:nvPr/>
        </p:nvSpPr>
        <p:spPr bwMode="auto">
          <a:xfrm>
            <a:off x="4895850" y="35718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9" name="Line 40"/>
          <p:cNvSpPr>
            <a:spLocks noChangeShapeType="1"/>
          </p:cNvSpPr>
          <p:nvPr/>
        </p:nvSpPr>
        <p:spPr bwMode="auto">
          <a:xfrm>
            <a:off x="4895850" y="35099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0" name="Line 41"/>
          <p:cNvSpPr>
            <a:spLocks noChangeShapeType="1"/>
          </p:cNvSpPr>
          <p:nvPr/>
        </p:nvSpPr>
        <p:spPr bwMode="auto">
          <a:xfrm>
            <a:off x="4895850" y="34464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1" name="Line 42"/>
          <p:cNvSpPr>
            <a:spLocks noChangeShapeType="1"/>
          </p:cNvSpPr>
          <p:nvPr/>
        </p:nvSpPr>
        <p:spPr bwMode="auto">
          <a:xfrm>
            <a:off x="4895850" y="33829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2" name="Line 43"/>
          <p:cNvSpPr>
            <a:spLocks noChangeShapeType="1"/>
          </p:cNvSpPr>
          <p:nvPr/>
        </p:nvSpPr>
        <p:spPr bwMode="auto">
          <a:xfrm>
            <a:off x="4895850" y="33194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3" name="Line 44"/>
          <p:cNvSpPr>
            <a:spLocks noChangeShapeType="1"/>
          </p:cNvSpPr>
          <p:nvPr/>
        </p:nvSpPr>
        <p:spPr bwMode="auto">
          <a:xfrm>
            <a:off x="4895850" y="32575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4" name="Line 45"/>
          <p:cNvSpPr>
            <a:spLocks noChangeShapeType="1"/>
          </p:cNvSpPr>
          <p:nvPr/>
        </p:nvSpPr>
        <p:spPr bwMode="auto">
          <a:xfrm>
            <a:off x="4895850" y="31940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5" name="Line 46"/>
          <p:cNvSpPr>
            <a:spLocks noChangeShapeType="1"/>
          </p:cNvSpPr>
          <p:nvPr/>
        </p:nvSpPr>
        <p:spPr bwMode="auto">
          <a:xfrm>
            <a:off x="4895850" y="31305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6" name="Line 47"/>
          <p:cNvSpPr>
            <a:spLocks noChangeShapeType="1"/>
          </p:cNvSpPr>
          <p:nvPr/>
        </p:nvSpPr>
        <p:spPr bwMode="auto">
          <a:xfrm>
            <a:off x="4895850" y="306863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7" name="Line 48"/>
          <p:cNvSpPr>
            <a:spLocks noChangeShapeType="1"/>
          </p:cNvSpPr>
          <p:nvPr/>
        </p:nvSpPr>
        <p:spPr bwMode="auto">
          <a:xfrm>
            <a:off x="4895850" y="300513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8" name="Line 49"/>
          <p:cNvSpPr>
            <a:spLocks noChangeShapeType="1"/>
          </p:cNvSpPr>
          <p:nvPr/>
        </p:nvSpPr>
        <p:spPr bwMode="auto">
          <a:xfrm>
            <a:off x="4895850" y="294163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79" name="Line 50"/>
          <p:cNvSpPr>
            <a:spLocks noChangeShapeType="1"/>
          </p:cNvSpPr>
          <p:nvPr/>
        </p:nvSpPr>
        <p:spPr bwMode="auto">
          <a:xfrm>
            <a:off x="4895850" y="28797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0" name="Line 51"/>
          <p:cNvSpPr>
            <a:spLocks noChangeShapeType="1"/>
          </p:cNvSpPr>
          <p:nvPr/>
        </p:nvSpPr>
        <p:spPr bwMode="auto">
          <a:xfrm>
            <a:off x="4895850" y="28162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1" name="Line 52"/>
          <p:cNvSpPr>
            <a:spLocks noChangeShapeType="1"/>
          </p:cNvSpPr>
          <p:nvPr/>
        </p:nvSpPr>
        <p:spPr bwMode="auto">
          <a:xfrm>
            <a:off x="4895850" y="27527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2" name="Line 53"/>
          <p:cNvSpPr>
            <a:spLocks noChangeShapeType="1"/>
          </p:cNvSpPr>
          <p:nvPr/>
        </p:nvSpPr>
        <p:spPr bwMode="auto">
          <a:xfrm>
            <a:off x="4895850" y="26892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3" name="Line 54"/>
          <p:cNvSpPr>
            <a:spLocks noChangeShapeType="1"/>
          </p:cNvSpPr>
          <p:nvPr/>
        </p:nvSpPr>
        <p:spPr bwMode="auto">
          <a:xfrm>
            <a:off x="4895850" y="26273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4" name="Line 55"/>
          <p:cNvSpPr>
            <a:spLocks noChangeShapeType="1"/>
          </p:cNvSpPr>
          <p:nvPr/>
        </p:nvSpPr>
        <p:spPr bwMode="auto">
          <a:xfrm>
            <a:off x="4895850" y="25638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5" name="Line 56"/>
          <p:cNvSpPr>
            <a:spLocks noChangeShapeType="1"/>
          </p:cNvSpPr>
          <p:nvPr/>
        </p:nvSpPr>
        <p:spPr bwMode="auto">
          <a:xfrm>
            <a:off x="4895850" y="25003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6" name="Line 57"/>
          <p:cNvSpPr>
            <a:spLocks noChangeShapeType="1"/>
          </p:cNvSpPr>
          <p:nvPr/>
        </p:nvSpPr>
        <p:spPr bwMode="auto">
          <a:xfrm>
            <a:off x="4895850" y="24384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7" name="Line 58"/>
          <p:cNvSpPr>
            <a:spLocks noChangeShapeType="1"/>
          </p:cNvSpPr>
          <p:nvPr/>
        </p:nvSpPr>
        <p:spPr bwMode="auto">
          <a:xfrm>
            <a:off x="4895850" y="23749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8" name="Line 59"/>
          <p:cNvSpPr>
            <a:spLocks noChangeShapeType="1"/>
          </p:cNvSpPr>
          <p:nvPr/>
        </p:nvSpPr>
        <p:spPr bwMode="auto">
          <a:xfrm>
            <a:off x="4895850" y="23114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89" name="Line 60"/>
          <p:cNvSpPr>
            <a:spLocks noChangeShapeType="1"/>
          </p:cNvSpPr>
          <p:nvPr/>
        </p:nvSpPr>
        <p:spPr bwMode="auto">
          <a:xfrm>
            <a:off x="4895850" y="224948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0" name="Line 61"/>
          <p:cNvSpPr>
            <a:spLocks noChangeShapeType="1"/>
          </p:cNvSpPr>
          <p:nvPr/>
        </p:nvSpPr>
        <p:spPr bwMode="auto">
          <a:xfrm>
            <a:off x="4895850" y="218598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1" name="Line 62"/>
          <p:cNvSpPr>
            <a:spLocks noChangeShapeType="1"/>
          </p:cNvSpPr>
          <p:nvPr/>
        </p:nvSpPr>
        <p:spPr bwMode="auto">
          <a:xfrm>
            <a:off x="4895850" y="212248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2" name="Line 63"/>
          <p:cNvSpPr>
            <a:spLocks noChangeShapeType="1"/>
          </p:cNvSpPr>
          <p:nvPr/>
        </p:nvSpPr>
        <p:spPr bwMode="auto">
          <a:xfrm>
            <a:off x="4895850" y="205898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3" name="Line 64"/>
          <p:cNvSpPr>
            <a:spLocks noChangeShapeType="1"/>
          </p:cNvSpPr>
          <p:nvPr/>
        </p:nvSpPr>
        <p:spPr bwMode="auto">
          <a:xfrm>
            <a:off x="4895850" y="19970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4" name="Line 65"/>
          <p:cNvSpPr>
            <a:spLocks noChangeShapeType="1"/>
          </p:cNvSpPr>
          <p:nvPr/>
        </p:nvSpPr>
        <p:spPr bwMode="auto">
          <a:xfrm>
            <a:off x="4895850" y="19335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5" name="Line 66"/>
          <p:cNvSpPr>
            <a:spLocks noChangeShapeType="1"/>
          </p:cNvSpPr>
          <p:nvPr/>
        </p:nvSpPr>
        <p:spPr bwMode="auto">
          <a:xfrm>
            <a:off x="4895850" y="18700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6" name="Line 360"/>
          <p:cNvSpPr>
            <a:spLocks noChangeShapeType="1"/>
          </p:cNvSpPr>
          <p:nvPr/>
        </p:nvSpPr>
        <p:spPr bwMode="auto">
          <a:xfrm>
            <a:off x="4054475" y="27273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7" name="Line 361"/>
          <p:cNvSpPr>
            <a:spLocks noChangeShapeType="1"/>
          </p:cNvSpPr>
          <p:nvPr/>
        </p:nvSpPr>
        <p:spPr bwMode="auto">
          <a:xfrm>
            <a:off x="4054475" y="278923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8" name="Line 362"/>
          <p:cNvSpPr>
            <a:spLocks noChangeShapeType="1"/>
          </p:cNvSpPr>
          <p:nvPr/>
        </p:nvSpPr>
        <p:spPr bwMode="auto">
          <a:xfrm>
            <a:off x="4054475" y="285273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99" name="Line 363"/>
          <p:cNvSpPr>
            <a:spLocks noChangeShapeType="1"/>
          </p:cNvSpPr>
          <p:nvPr/>
        </p:nvSpPr>
        <p:spPr bwMode="auto">
          <a:xfrm>
            <a:off x="4054475" y="291623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0" name="Line 364"/>
          <p:cNvSpPr>
            <a:spLocks noChangeShapeType="1"/>
          </p:cNvSpPr>
          <p:nvPr/>
        </p:nvSpPr>
        <p:spPr bwMode="auto">
          <a:xfrm>
            <a:off x="4054475" y="2978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1" name="Line 365"/>
          <p:cNvSpPr>
            <a:spLocks noChangeShapeType="1"/>
          </p:cNvSpPr>
          <p:nvPr/>
        </p:nvSpPr>
        <p:spPr bwMode="auto">
          <a:xfrm>
            <a:off x="4054475" y="30416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2" name="Line 366"/>
          <p:cNvSpPr>
            <a:spLocks noChangeShapeType="1"/>
          </p:cNvSpPr>
          <p:nvPr/>
        </p:nvSpPr>
        <p:spPr bwMode="auto">
          <a:xfrm>
            <a:off x="4054475" y="3105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3" name="Line 367"/>
          <p:cNvSpPr>
            <a:spLocks noChangeShapeType="1"/>
          </p:cNvSpPr>
          <p:nvPr/>
        </p:nvSpPr>
        <p:spPr bwMode="auto">
          <a:xfrm>
            <a:off x="4054475" y="31686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4" name="Line 368"/>
          <p:cNvSpPr>
            <a:spLocks noChangeShapeType="1"/>
          </p:cNvSpPr>
          <p:nvPr/>
        </p:nvSpPr>
        <p:spPr bwMode="auto">
          <a:xfrm>
            <a:off x="4054475" y="32305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5" name="Line 369"/>
          <p:cNvSpPr>
            <a:spLocks noChangeShapeType="1"/>
          </p:cNvSpPr>
          <p:nvPr/>
        </p:nvSpPr>
        <p:spPr bwMode="auto">
          <a:xfrm>
            <a:off x="4054475" y="32940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6" name="Line 370"/>
          <p:cNvSpPr>
            <a:spLocks noChangeShapeType="1"/>
          </p:cNvSpPr>
          <p:nvPr/>
        </p:nvSpPr>
        <p:spPr bwMode="auto">
          <a:xfrm>
            <a:off x="4054475" y="33575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7" name="Line 371"/>
          <p:cNvSpPr>
            <a:spLocks noChangeShapeType="1"/>
          </p:cNvSpPr>
          <p:nvPr/>
        </p:nvSpPr>
        <p:spPr bwMode="auto">
          <a:xfrm>
            <a:off x="4054475" y="34194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8" name="Line 372"/>
          <p:cNvSpPr>
            <a:spLocks noChangeShapeType="1"/>
          </p:cNvSpPr>
          <p:nvPr/>
        </p:nvSpPr>
        <p:spPr bwMode="auto">
          <a:xfrm>
            <a:off x="4054475" y="34829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09" name="Line 373"/>
          <p:cNvSpPr>
            <a:spLocks noChangeShapeType="1"/>
          </p:cNvSpPr>
          <p:nvPr/>
        </p:nvSpPr>
        <p:spPr bwMode="auto">
          <a:xfrm>
            <a:off x="4054475" y="35464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0" name="Line 374"/>
          <p:cNvSpPr>
            <a:spLocks noChangeShapeType="1"/>
          </p:cNvSpPr>
          <p:nvPr/>
        </p:nvSpPr>
        <p:spPr bwMode="auto">
          <a:xfrm>
            <a:off x="4054475" y="360838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1" name="Line 375"/>
          <p:cNvSpPr>
            <a:spLocks noChangeShapeType="1"/>
          </p:cNvSpPr>
          <p:nvPr/>
        </p:nvSpPr>
        <p:spPr bwMode="auto">
          <a:xfrm>
            <a:off x="4054475" y="367188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2" name="Line 376"/>
          <p:cNvSpPr>
            <a:spLocks noChangeShapeType="1"/>
          </p:cNvSpPr>
          <p:nvPr/>
        </p:nvSpPr>
        <p:spPr bwMode="auto">
          <a:xfrm>
            <a:off x="4054475" y="373538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3" name="Line 377"/>
          <p:cNvSpPr>
            <a:spLocks noChangeShapeType="1"/>
          </p:cNvSpPr>
          <p:nvPr/>
        </p:nvSpPr>
        <p:spPr bwMode="auto">
          <a:xfrm>
            <a:off x="4054475" y="379888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4" name="Line 378"/>
          <p:cNvSpPr>
            <a:spLocks noChangeShapeType="1"/>
          </p:cNvSpPr>
          <p:nvPr/>
        </p:nvSpPr>
        <p:spPr bwMode="auto">
          <a:xfrm>
            <a:off x="4054475" y="38608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5" name="Line 379"/>
          <p:cNvSpPr>
            <a:spLocks noChangeShapeType="1"/>
          </p:cNvSpPr>
          <p:nvPr/>
        </p:nvSpPr>
        <p:spPr bwMode="auto">
          <a:xfrm>
            <a:off x="4054475" y="39243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6" name="Line 380"/>
          <p:cNvSpPr>
            <a:spLocks noChangeShapeType="1"/>
          </p:cNvSpPr>
          <p:nvPr/>
        </p:nvSpPr>
        <p:spPr bwMode="auto">
          <a:xfrm>
            <a:off x="4054475" y="39878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7" name="Line 381"/>
          <p:cNvSpPr>
            <a:spLocks noChangeShapeType="1"/>
          </p:cNvSpPr>
          <p:nvPr/>
        </p:nvSpPr>
        <p:spPr bwMode="auto">
          <a:xfrm>
            <a:off x="4054475" y="40497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8" name="Line 382"/>
          <p:cNvSpPr>
            <a:spLocks noChangeShapeType="1"/>
          </p:cNvSpPr>
          <p:nvPr/>
        </p:nvSpPr>
        <p:spPr bwMode="auto">
          <a:xfrm>
            <a:off x="4054475" y="41132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19" name="Line 383"/>
          <p:cNvSpPr>
            <a:spLocks noChangeShapeType="1"/>
          </p:cNvSpPr>
          <p:nvPr/>
        </p:nvSpPr>
        <p:spPr bwMode="auto">
          <a:xfrm>
            <a:off x="4054475" y="41767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0" name="Line 387"/>
          <p:cNvSpPr>
            <a:spLocks noChangeShapeType="1"/>
          </p:cNvSpPr>
          <p:nvPr/>
        </p:nvSpPr>
        <p:spPr bwMode="auto">
          <a:xfrm>
            <a:off x="4054475" y="44291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1" name="Line 388"/>
          <p:cNvSpPr>
            <a:spLocks noChangeShapeType="1"/>
          </p:cNvSpPr>
          <p:nvPr/>
        </p:nvSpPr>
        <p:spPr bwMode="auto">
          <a:xfrm>
            <a:off x="4054475" y="449103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2" name="Line 389"/>
          <p:cNvSpPr>
            <a:spLocks noChangeShapeType="1"/>
          </p:cNvSpPr>
          <p:nvPr/>
        </p:nvSpPr>
        <p:spPr bwMode="auto">
          <a:xfrm>
            <a:off x="4054475" y="455453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3" name="Line 390"/>
          <p:cNvSpPr>
            <a:spLocks noChangeShapeType="1"/>
          </p:cNvSpPr>
          <p:nvPr/>
        </p:nvSpPr>
        <p:spPr bwMode="auto">
          <a:xfrm>
            <a:off x="4054475" y="461803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4" name="Line 391"/>
          <p:cNvSpPr>
            <a:spLocks noChangeShapeType="1"/>
          </p:cNvSpPr>
          <p:nvPr/>
        </p:nvSpPr>
        <p:spPr bwMode="auto">
          <a:xfrm>
            <a:off x="4054475" y="46799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5" name="Line 392"/>
          <p:cNvSpPr>
            <a:spLocks noChangeShapeType="1"/>
          </p:cNvSpPr>
          <p:nvPr/>
        </p:nvSpPr>
        <p:spPr bwMode="auto">
          <a:xfrm>
            <a:off x="4038600" y="4724400"/>
            <a:ext cx="15875" cy="1905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6" name="Line 393"/>
          <p:cNvSpPr>
            <a:spLocks noChangeShapeType="1"/>
          </p:cNvSpPr>
          <p:nvPr/>
        </p:nvSpPr>
        <p:spPr bwMode="auto">
          <a:xfrm>
            <a:off x="4054475" y="48069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7" name="Line 394"/>
          <p:cNvSpPr>
            <a:spLocks noChangeShapeType="1"/>
          </p:cNvSpPr>
          <p:nvPr/>
        </p:nvSpPr>
        <p:spPr bwMode="auto">
          <a:xfrm>
            <a:off x="4054475" y="4868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8" name="Line 395"/>
          <p:cNvSpPr>
            <a:spLocks noChangeShapeType="1"/>
          </p:cNvSpPr>
          <p:nvPr/>
        </p:nvSpPr>
        <p:spPr bwMode="auto">
          <a:xfrm>
            <a:off x="4054475" y="49323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29" name="Line 396"/>
          <p:cNvSpPr>
            <a:spLocks noChangeShapeType="1"/>
          </p:cNvSpPr>
          <p:nvPr/>
        </p:nvSpPr>
        <p:spPr bwMode="auto">
          <a:xfrm>
            <a:off x="4054475" y="4995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0" name="Line 397"/>
          <p:cNvSpPr>
            <a:spLocks noChangeShapeType="1"/>
          </p:cNvSpPr>
          <p:nvPr/>
        </p:nvSpPr>
        <p:spPr bwMode="auto">
          <a:xfrm>
            <a:off x="4054475" y="50593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1" name="Line 398"/>
          <p:cNvSpPr>
            <a:spLocks noChangeShapeType="1"/>
          </p:cNvSpPr>
          <p:nvPr/>
        </p:nvSpPr>
        <p:spPr bwMode="auto">
          <a:xfrm>
            <a:off x="4054475" y="51212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2" name="Line 399"/>
          <p:cNvSpPr>
            <a:spLocks noChangeShapeType="1"/>
          </p:cNvSpPr>
          <p:nvPr/>
        </p:nvSpPr>
        <p:spPr bwMode="auto">
          <a:xfrm>
            <a:off x="4054475" y="51847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3" name="Line 400"/>
          <p:cNvSpPr>
            <a:spLocks noChangeShapeType="1"/>
          </p:cNvSpPr>
          <p:nvPr/>
        </p:nvSpPr>
        <p:spPr bwMode="auto">
          <a:xfrm>
            <a:off x="4054475" y="52482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4" name="Line 401"/>
          <p:cNvSpPr>
            <a:spLocks noChangeShapeType="1"/>
          </p:cNvSpPr>
          <p:nvPr/>
        </p:nvSpPr>
        <p:spPr bwMode="auto">
          <a:xfrm>
            <a:off x="4054475" y="531018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5" name="Line 402"/>
          <p:cNvSpPr>
            <a:spLocks noChangeShapeType="1"/>
          </p:cNvSpPr>
          <p:nvPr/>
        </p:nvSpPr>
        <p:spPr bwMode="auto">
          <a:xfrm>
            <a:off x="4054475" y="537368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6" name="Line 403"/>
          <p:cNvSpPr>
            <a:spLocks noChangeShapeType="1"/>
          </p:cNvSpPr>
          <p:nvPr/>
        </p:nvSpPr>
        <p:spPr bwMode="auto">
          <a:xfrm>
            <a:off x="4054475" y="543718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7" name="Line 404"/>
          <p:cNvSpPr>
            <a:spLocks noChangeShapeType="1"/>
          </p:cNvSpPr>
          <p:nvPr/>
        </p:nvSpPr>
        <p:spPr bwMode="auto">
          <a:xfrm>
            <a:off x="4054475" y="54991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8" name="Line 409"/>
          <p:cNvSpPr>
            <a:spLocks noChangeShapeType="1"/>
          </p:cNvSpPr>
          <p:nvPr/>
        </p:nvSpPr>
        <p:spPr bwMode="auto">
          <a:xfrm>
            <a:off x="1576388"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39" name="Line 410"/>
          <p:cNvSpPr>
            <a:spLocks noChangeShapeType="1"/>
          </p:cNvSpPr>
          <p:nvPr/>
        </p:nvSpPr>
        <p:spPr bwMode="auto">
          <a:xfrm>
            <a:off x="1639888"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0" name="Line 411"/>
          <p:cNvSpPr>
            <a:spLocks noChangeShapeType="1"/>
          </p:cNvSpPr>
          <p:nvPr/>
        </p:nvSpPr>
        <p:spPr bwMode="auto">
          <a:xfrm>
            <a:off x="1701800"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1" name="Line 412"/>
          <p:cNvSpPr>
            <a:spLocks noChangeShapeType="1"/>
          </p:cNvSpPr>
          <p:nvPr/>
        </p:nvSpPr>
        <p:spPr bwMode="auto">
          <a:xfrm>
            <a:off x="1765300"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2" name="Line 413"/>
          <p:cNvSpPr>
            <a:spLocks noChangeShapeType="1"/>
          </p:cNvSpPr>
          <p:nvPr/>
        </p:nvSpPr>
        <p:spPr bwMode="auto">
          <a:xfrm>
            <a:off x="1828800"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3" name="Line 414"/>
          <p:cNvSpPr>
            <a:spLocks noChangeShapeType="1"/>
          </p:cNvSpPr>
          <p:nvPr/>
        </p:nvSpPr>
        <p:spPr bwMode="auto">
          <a:xfrm>
            <a:off x="1890713"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4" name="Line 415"/>
          <p:cNvSpPr>
            <a:spLocks noChangeShapeType="1"/>
          </p:cNvSpPr>
          <p:nvPr/>
        </p:nvSpPr>
        <p:spPr bwMode="auto">
          <a:xfrm>
            <a:off x="1954213"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5" name="Line 416"/>
          <p:cNvSpPr>
            <a:spLocks noChangeShapeType="1"/>
          </p:cNvSpPr>
          <p:nvPr/>
        </p:nvSpPr>
        <p:spPr bwMode="auto">
          <a:xfrm>
            <a:off x="2017713"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6" name="Line 417"/>
          <p:cNvSpPr>
            <a:spLocks noChangeShapeType="1"/>
          </p:cNvSpPr>
          <p:nvPr/>
        </p:nvSpPr>
        <p:spPr bwMode="auto">
          <a:xfrm>
            <a:off x="2079625"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7" name="Line 418"/>
          <p:cNvSpPr>
            <a:spLocks noChangeShapeType="1"/>
          </p:cNvSpPr>
          <p:nvPr/>
        </p:nvSpPr>
        <p:spPr bwMode="auto">
          <a:xfrm>
            <a:off x="2143125"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8" name="Line 419"/>
          <p:cNvSpPr>
            <a:spLocks noChangeShapeType="1"/>
          </p:cNvSpPr>
          <p:nvPr/>
        </p:nvSpPr>
        <p:spPr bwMode="auto">
          <a:xfrm>
            <a:off x="2206625"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49" name="Line 420"/>
          <p:cNvSpPr>
            <a:spLocks noChangeShapeType="1"/>
          </p:cNvSpPr>
          <p:nvPr/>
        </p:nvSpPr>
        <p:spPr bwMode="auto">
          <a:xfrm>
            <a:off x="2268538"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0" name="Line 421"/>
          <p:cNvSpPr>
            <a:spLocks noChangeShapeType="1"/>
          </p:cNvSpPr>
          <p:nvPr/>
        </p:nvSpPr>
        <p:spPr bwMode="auto">
          <a:xfrm>
            <a:off x="2332038"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1" name="Line 422"/>
          <p:cNvSpPr>
            <a:spLocks noChangeShapeType="1"/>
          </p:cNvSpPr>
          <p:nvPr/>
        </p:nvSpPr>
        <p:spPr bwMode="auto">
          <a:xfrm>
            <a:off x="2395538"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2" name="Line 423"/>
          <p:cNvSpPr>
            <a:spLocks noChangeShapeType="1"/>
          </p:cNvSpPr>
          <p:nvPr/>
        </p:nvSpPr>
        <p:spPr bwMode="auto">
          <a:xfrm>
            <a:off x="2459038"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3" name="Line 424"/>
          <p:cNvSpPr>
            <a:spLocks noChangeShapeType="1"/>
          </p:cNvSpPr>
          <p:nvPr/>
        </p:nvSpPr>
        <p:spPr bwMode="auto">
          <a:xfrm>
            <a:off x="2520950"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4" name="Line 425"/>
          <p:cNvSpPr>
            <a:spLocks noChangeShapeType="1"/>
          </p:cNvSpPr>
          <p:nvPr/>
        </p:nvSpPr>
        <p:spPr bwMode="auto">
          <a:xfrm>
            <a:off x="2584450"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5" name="Line 426"/>
          <p:cNvSpPr>
            <a:spLocks noChangeShapeType="1"/>
          </p:cNvSpPr>
          <p:nvPr/>
        </p:nvSpPr>
        <p:spPr bwMode="auto">
          <a:xfrm>
            <a:off x="2647950"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6" name="Line 427"/>
          <p:cNvSpPr>
            <a:spLocks noChangeShapeType="1"/>
          </p:cNvSpPr>
          <p:nvPr/>
        </p:nvSpPr>
        <p:spPr bwMode="auto">
          <a:xfrm>
            <a:off x="2709863"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7" name="Line 428"/>
          <p:cNvSpPr>
            <a:spLocks noChangeShapeType="1"/>
          </p:cNvSpPr>
          <p:nvPr/>
        </p:nvSpPr>
        <p:spPr bwMode="auto">
          <a:xfrm>
            <a:off x="2773363"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8" name="Line 429"/>
          <p:cNvSpPr>
            <a:spLocks noChangeShapeType="1"/>
          </p:cNvSpPr>
          <p:nvPr/>
        </p:nvSpPr>
        <p:spPr bwMode="auto">
          <a:xfrm>
            <a:off x="2836863"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59" name="Line 430"/>
          <p:cNvSpPr>
            <a:spLocks noChangeShapeType="1"/>
          </p:cNvSpPr>
          <p:nvPr/>
        </p:nvSpPr>
        <p:spPr bwMode="auto">
          <a:xfrm>
            <a:off x="2898775"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0" name="Line 431"/>
          <p:cNvSpPr>
            <a:spLocks noChangeShapeType="1"/>
          </p:cNvSpPr>
          <p:nvPr/>
        </p:nvSpPr>
        <p:spPr bwMode="auto">
          <a:xfrm>
            <a:off x="2962275"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1" name="Line 432"/>
          <p:cNvSpPr>
            <a:spLocks noChangeShapeType="1"/>
          </p:cNvSpPr>
          <p:nvPr/>
        </p:nvSpPr>
        <p:spPr bwMode="auto">
          <a:xfrm>
            <a:off x="3025775"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2" name="Line 433"/>
          <p:cNvSpPr>
            <a:spLocks noChangeShapeType="1"/>
          </p:cNvSpPr>
          <p:nvPr/>
        </p:nvSpPr>
        <p:spPr bwMode="auto">
          <a:xfrm>
            <a:off x="3089275"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3" name="Line 434"/>
          <p:cNvSpPr>
            <a:spLocks noChangeShapeType="1"/>
          </p:cNvSpPr>
          <p:nvPr/>
        </p:nvSpPr>
        <p:spPr bwMode="auto">
          <a:xfrm>
            <a:off x="3151188"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4" name="Line 435"/>
          <p:cNvSpPr>
            <a:spLocks noChangeShapeType="1"/>
          </p:cNvSpPr>
          <p:nvPr/>
        </p:nvSpPr>
        <p:spPr bwMode="auto">
          <a:xfrm>
            <a:off x="3214688"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5" name="Line 436"/>
          <p:cNvSpPr>
            <a:spLocks noChangeShapeType="1"/>
          </p:cNvSpPr>
          <p:nvPr/>
        </p:nvSpPr>
        <p:spPr bwMode="auto">
          <a:xfrm>
            <a:off x="3278188"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6" name="Line 437"/>
          <p:cNvSpPr>
            <a:spLocks noChangeShapeType="1"/>
          </p:cNvSpPr>
          <p:nvPr/>
        </p:nvSpPr>
        <p:spPr bwMode="auto">
          <a:xfrm>
            <a:off x="3340100"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7" name="Line 438"/>
          <p:cNvSpPr>
            <a:spLocks noChangeShapeType="1"/>
          </p:cNvSpPr>
          <p:nvPr/>
        </p:nvSpPr>
        <p:spPr bwMode="auto">
          <a:xfrm>
            <a:off x="3403600"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8" name="Line 439"/>
          <p:cNvSpPr>
            <a:spLocks noChangeShapeType="1"/>
          </p:cNvSpPr>
          <p:nvPr/>
        </p:nvSpPr>
        <p:spPr bwMode="auto">
          <a:xfrm>
            <a:off x="3467100"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69" name="Line 440"/>
          <p:cNvSpPr>
            <a:spLocks noChangeShapeType="1"/>
          </p:cNvSpPr>
          <p:nvPr/>
        </p:nvSpPr>
        <p:spPr bwMode="auto">
          <a:xfrm>
            <a:off x="3529013"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0" name="Line 441"/>
          <p:cNvSpPr>
            <a:spLocks noChangeShapeType="1"/>
          </p:cNvSpPr>
          <p:nvPr/>
        </p:nvSpPr>
        <p:spPr bwMode="auto">
          <a:xfrm>
            <a:off x="3592513"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1" name="Line 442"/>
          <p:cNvSpPr>
            <a:spLocks noChangeShapeType="1"/>
          </p:cNvSpPr>
          <p:nvPr/>
        </p:nvSpPr>
        <p:spPr bwMode="auto">
          <a:xfrm>
            <a:off x="3656013"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2" name="Line 443"/>
          <p:cNvSpPr>
            <a:spLocks noChangeShapeType="1"/>
          </p:cNvSpPr>
          <p:nvPr/>
        </p:nvSpPr>
        <p:spPr bwMode="auto">
          <a:xfrm>
            <a:off x="3719513"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3" name="Line 444"/>
          <p:cNvSpPr>
            <a:spLocks noChangeShapeType="1"/>
          </p:cNvSpPr>
          <p:nvPr/>
        </p:nvSpPr>
        <p:spPr bwMode="auto">
          <a:xfrm>
            <a:off x="3781425"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4" name="Line 445"/>
          <p:cNvSpPr>
            <a:spLocks noChangeShapeType="1"/>
          </p:cNvSpPr>
          <p:nvPr/>
        </p:nvSpPr>
        <p:spPr bwMode="auto">
          <a:xfrm>
            <a:off x="3844925"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5" name="Line 446"/>
          <p:cNvSpPr>
            <a:spLocks noChangeShapeType="1"/>
          </p:cNvSpPr>
          <p:nvPr/>
        </p:nvSpPr>
        <p:spPr bwMode="auto">
          <a:xfrm>
            <a:off x="3908425"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576" name="Rectangle 449"/>
          <p:cNvSpPr>
            <a:spLocks noChangeArrowheads="1"/>
          </p:cNvSpPr>
          <p:nvPr/>
        </p:nvSpPr>
        <p:spPr bwMode="auto">
          <a:xfrm>
            <a:off x="5635625" y="5567363"/>
            <a:ext cx="1841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10</a:t>
            </a:r>
            <a:endParaRPr lang="en-US" b="0">
              <a:latin typeface="Times" panose="02020603050405020304" pitchFamily="18" charset="0"/>
              <a:cs typeface="Times New Roman" panose="02020603050405020304" pitchFamily="18" charset="0"/>
            </a:endParaRPr>
          </a:p>
        </p:txBody>
      </p:sp>
      <p:sp>
        <p:nvSpPr>
          <p:cNvPr id="18577" name="Rectangle 450"/>
          <p:cNvSpPr>
            <a:spLocks noChangeArrowheads="1"/>
          </p:cNvSpPr>
          <p:nvPr/>
        </p:nvSpPr>
        <p:spPr bwMode="auto">
          <a:xfrm>
            <a:off x="4900613" y="5788025"/>
            <a:ext cx="5334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Quantit</a:t>
            </a:r>
            <a:endParaRPr lang="en-US" b="0">
              <a:latin typeface="Times" panose="02020603050405020304" pitchFamily="18" charset="0"/>
              <a:cs typeface="Times New Roman" panose="02020603050405020304" pitchFamily="18" charset="0"/>
            </a:endParaRPr>
          </a:p>
        </p:txBody>
      </p:sp>
      <p:sp>
        <p:nvSpPr>
          <p:cNvPr id="18578" name="Rectangle 451"/>
          <p:cNvSpPr>
            <a:spLocks noChangeArrowheads="1"/>
          </p:cNvSpPr>
          <p:nvPr/>
        </p:nvSpPr>
        <p:spPr bwMode="auto">
          <a:xfrm>
            <a:off x="5441950" y="57880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y</a:t>
            </a:r>
            <a:endParaRPr lang="en-US" b="0">
              <a:latin typeface="Times" panose="02020603050405020304" pitchFamily="18" charset="0"/>
              <a:cs typeface="Times New Roman" panose="02020603050405020304" pitchFamily="18" charset="0"/>
            </a:endParaRPr>
          </a:p>
        </p:txBody>
      </p:sp>
      <p:sp>
        <p:nvSpPr>
          <p:cNvPr id="18579" name="Rectangle 452"/>
          <p:cNvSpPr>
            <a:spLocks noChangeArrowheads="1"/>
          </p:cNvSpPr>
          <p:nvPr/>
        </p:nvSpPr>
        <p:spPr bwMode="auto">
          <a:xfrm>
            <a:off x="5481638" y="5788025"/>
            <a:ext cx="460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a:t>
            </a:r>
            <a:endParaRPr lang="en-US" b="0">
              <a:latin typeface="Times" panose="02020603050405020304" pitchFamily="18" charset="0"/>
              <a:cs typeface="Times New Roman" panose="02020603050405020304" pitchFamily="18" charset="0"/>
            </a:endParaRPr>
          </a:p>
        </p:txBody>
      </p:sp>
      <p:sp>
        <p:nvSpPr>
          <p:cNvPr id="18580" name="Rectangle 453"/>
          <p:cNvSpPr>
            <a:spLocks noChangeArrowheads="1"/>
          </p:cNvSpPr>
          <p:nvPr/>
        </p:nvSpPr>
        <p:spPr bwMode="auto">
          <a:xfrm>
            <a:off x="5599113" y="578802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q</a:t>
            </a:r>
            <a:endParaRPr lang="en-US" b="0">
              <a:latin typeface="Times" panose="02020603050405020304" pitchFamily="18" charset="0"/>
              <a:cs typeface="Times New Roman" panose="02020603050405020304" pitchFamily="18" charset="0"/>
            </a:endParaRPr>
          </a:p>
        </p:txBody>
      </p:sp>
      <p:sp>
        <p:nvSpPr>
          <p:cNvPr id="18581" name="Rectangle 454"/>
          <p:cNvSpPr>
            <a:spLocks noChangeArrowheads="1"/>
          </p:cNvSpPr>
          <p:nvPr/>
        </p:nvSpPr>
        <p:spPr bwMode="auto">
          <a:xfrm>
            <a:off x="5692775" y="5788025"/>
            <a:ext cx="8921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 Units per d</a:t>
            </a:r>
            <a:endParaRPr lang="en-US" b="0">
              <a:latin typeface="Times" panose="02020603050405020304" pitchFamily="18" charset="0"/>
              <a:cs typeface="Times New Roman" panose="02020603050405020304" pitchFamily="18" charset="0"/>
            </a:endParaRPr>
          </a:p>
        </p:txBody>
      </p:sp>
      <p:sp>
        <p:nvSpPr>
          <p:cNvPr id="18582" name="Rectangle 455"/>
          <p:cNvSpPr>
            <a:spLocks noChangeArrowheads="1"/>
          </p:cNvSpPr>
          <p:nvPr/>
        </p:nvSpPr>
        <p:spPr bwMode="auto">
          <a:xfrm>
            <a:off x="6602413" y="578802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a</a:t>
            </a:r>
            <a:endParaRPr lang="en-US" b="0">
              <a:latin typeface="Times" panose="02020603050405020304" pitchFamily="18" charset="0"/>
              <a:cs typeface="Times New Roman" panose="02020603050405020304" pitchFamily="18" charset="0"/>
            </a:endParaRPr>
          </a:p>
        </p:txBody>
      </p:sp>
      <p:sp>
        <p:nvSpPr>
          <p:cNvPr id="18583" name="Rectangle 456"/>
          <p:cNvSpPr>
            <a:spLocks noChangeArrowheads="1"/>
          </p:cNvSpPr>
          <p:nvPr/>
        </p:nvSpPr>
        <p:spPr bwMode="auto">
          <a:xfrm>
            <a:off x="6686550" y="57880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y</a:t>
            </a:r>
            <a:endParaRPr lang="en-US" b="0">
              <a:latin typeface="Times" panose="02020603050405020304" pitchFamily="18" charset="0"/>
              <a:cs typeface="Times New Roman" panose="02020603050405020304" pitchFamily="18" charset="0"/>
            </a:endParaRPr>
          </a:p>
        </p:txBody>
      </p:sp>
      <p:sp>
        <p:nvSpPr>
          <p:cNvPr id="18584" name="Rectangle 457"/>
          <p:cNvSpPr>
            <a:spLocks noChangeArrowheads="1"/>
          </p:cNvSpPr>
          <p:nvPr/>
        </p:nvSpPr>
        <p:spPr bwMode="auto">
          <a:xfrm>
            <a:off x="4006850" y="556736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6</a:t>
            </a:r>
            <a:endParaRPr lang="en-US" b="0">
              <a:latin typeface="Times" panose="02020603050405020304" pitchFamily="18" charset="0"/>
              <a:cs typeface="Times New Roman" panose="02020603050405020304" pitchFamily="18" charset="0"/>
            </a:endParaRPr>
          </a:p>
        </p:txBody>
      </p:sp>
      <p:sp>
        <p:nvSpPr>
          <p:cNvPr id="18585" name="Rectangle 460"/>
          <p:cNvSpPr>
            <a:spLocks noChangeArrowheads="1"/>
          </p:cNvSpPr>
          <p:nvPr/>
        </p:nvSpPr>
        <p:spPr bwMode="auto">
          <a:xfrm>
            <a:off x="3130550" y="557371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4</a:t>
            </a:r>
            <a:endParaRPr lang="en-US" b="0">
              <a:latin typeface="Times" panose="02020603050405020304" pitchFamily="18" charset="0"/>
              <a:cs typeface="Times New Roman" panose="02020603050405020304" pitchFamily="18" charset="0"/>
            </a:endParaRPr>
          </a:p>
        </p:txBody>
      </p:sp>
      <p:sp>
        <p:nvSpPr>
          <p:cNvPr id="18586" name="Rectangle 461"/>
          <p:cNvSpPr>
            <a:spLocks noChangeArrowheads="1"/>
          </p:cNvSpPr>
          <p:nvPr/>
        </p:nvSpPr>
        <p:spPr bwMode="auto">
          <a:xfrm>
            <a:off x="2322513" y="557371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2</a:t>
            </a:r>
            <a:endParaRPr lang="en-US" b="0">
              <a:latin typeface="Times" panose="02020603050405020304" pitchFamily="18" charset="0"/>
              <a:cs typeface="Times New Roman" panose="02020603050405020304" pitchFamily="18" charset="0"/>
            </a:endParaRPr>
          </a:p>
        </p:txBody>
      </p:sp>
      <p:sp>
        <p:nvSpPr>
          <p:cNvPr id="18587" name="Rectangle 462"/>
          <p:cNvSpPr>
            <a:spLocks noChangeArrowheads="1"/>
          </p:cNvSpPr>
          <p:nvPr/>
        </p:nvSpPr>
        <p:spPr bwMode="auto">
          <a:xfrm>
            <a:off x="4841875" y="557371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8</a:t>
            </a:r>
            <a:endParaRPr lang="en-US" b="0">
              <a:latin typeface="Times" panose="02020603050405020304" pitchFamily="18" charset="0"/>
              <a:cs typeface="Times New Roman" panose="02020603050405020304" pitchFamily="18" charset="0"/>
            </a:endParaRPr>
          </a:p>
        </p:txBody>
      </p:sp>
      <p:grpSp>
        <p:nvGrpSpPr>
          <p:cNvPr id="2" name="Group 464"/>
          <p:cNvGrpSpPr>
            <a:grpSpLocks/>
          </p:cNvGrpSpPr>
          <p:nvPr/>
        </p:nvGrpSpPr>
        <p:grpSpPr bwMode="auto">
          <a:xfrm>
            <a:off x="6375400" y="3656013"/>
            <a:ext cx="230188" cy="198437"/>
            <a:chOff x="4016" y="2303"/>
            <a:chExt cx="145" cy="125"/>
          </a:xfrm>
        </p:grpSpPr>
        <p:sp>
          <p:nvSpPr>
            <p:cNvPr id="18628" name="Rectangle 465"/>
            <p:cNvSpPr>
              <a:spLocks noChangeArrowheads="1"/>
            </p:cNvSpPr>
            <p:nvPr/>
          </p:nvSpPr>
          <p:spPr bwMode="auto">
            <a:xfrm>
              <a:off x="4016" y="2303"/>
              <a:ext cx="6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A</a:t>
              </a:r>
              <a:endParaRPr lang="en-US" b="0">
                <a:latin typeface="Times" panose="02020603050405020304" pitchFamily="18" charset="0"/>
                <a:cs typeface="Times New Roman" panose="02020603050405020304" pitchFamily="18" charset="0"/>
              </a:endParaRPr>
            </a:p>
          </p:txBody>
        </p:sp>
        <p:sp>
          <p:nvSpPr>
            <p:cNvPr id="18629" name="Rectangle 466"/>
            <p:cNvSpPr>
              <a:spLocks noChangeArrowheads="1"/>
            </p:cNvSpPr>
            <p:nvPr/>
          </p:nvSpPr>
          <p:spPr bwMode="auto">
            <a:xfrm>
              <a:off x="4086" y="2303"/>
              <a:ext cx="75"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C</a:t>
              </a:r>
              <a:endParaRPr lang="en-US" b="0">
                <a:latin typeface="Times" panose="02020603050405020304" pitchFamily="18" charset="0"/>
                <a:cs typeface="Times New Roman" panose="02020603050405020304" pitchFamily="18" charset="0"/>
              </a:endParaRPr>
            </a:p>
          </p:txBody>
        </p:sp>
      </p:grpSp>
      <p:sp>
        <p:nvSpPr>
          <p:cNvPr id="18589" name="Rectangle 470"/>
          <p:cNvSpPr>
            <a:spLocks noChangeArrowheads="1"/>
          </p:cNvSpPr>
          <p:nvPr/>
        </p:nvSpPr>
        <p:spPr bwMode="auto">
          <a:xfrm rot="-5400000">
            <a:off x="600075" y="2363788"/>
            <a:ext cx="112236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Cost per unit, $</a:t>
            </a:r>
            <a:endParaRPr lang="en-US" b="0">
              <a:latin typeface="Times" panose="02020603050405020304" pitchFamily="18" charset="0"/>
              <a:cs typeface="Times New Roman" panose="02020603050405020304" pitchFamily="18" charset="0"/>
            </a:endParaRPr>
          </a:p>
        </p:txBody>
      </p:sp>
      <p:sp>
        <p:nvSpPr>
          <p:cNvPr id="18590" name="Rectangle 471"/>
          <p:cNvSpPr>
            <a:spLocks noChangeArrowheads="1"/>
          </p:cNvSpPr>
          <p:nvPr/>
        </p:nvSpPr>
        <p:spPr bwMode="auto">
          <a:xfrm>
            <a:off x="1287463" y="1901825"/>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60</a:t>
            </a:r>
            <a:endParaRPr lang="en-US" b="0">
              <a:latin typeface="Times" panose="02020603050405020304" pitchFamily="18" charset="0"/>
              <a:cs typeface="Times New Roman" panose="02020603050405020304" pitchFamily="18" charset="0"/>
            </a:endParaRPr>
          </a:p>
        </p:txBody>
      </p:sp>
      <p:sp>
        <p:nvSpPr>
          <p:cNvPr id="18591" name="Rectangle 472"/>
          <p:cNvSpPr>
            <a:spLocks noChangeArrowheads="1"/>
          </p:cNvSpPr>
          <p:nvPr/>
        </p:nvSpPr>
        <p:spPr bwMode="auto">
          <a:xfrm>
            <a:off x="1287463" y="3767138"/>
            <a:ext cx="1841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28</a:t>
            </a:r>
            <a:endParaRPr lang="en-US" b="0">
              <a:latin typeface="Times" panose="02020603050405020304" pitchFamily="18" charset="0"/>
              <a:cs typeface="Times New Roman" panose="02020603050405020304" pitchFamily="18" charset="0"/>
            </a:endParaRPr>
          </a:p>
        </p:txBody>
      </p:sp>
      <p:sp>
        <p:nvSpPr>
          <p:cNvPr id="18592" name="Rectangle 473"/>
          <p:cNvSpPr>
            <a:spLocks noChangeArrowheads="1"/>
          </p:cNvSpPr>
          <p:nvPr/>
        </p:nvSpPr>
        <p:spPr bwMode="auto">
          <a:xfrm>
            <a:off x="1287463" y="3908425"/>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27</a:t>
            </a:r>
            <a:endParaRPr lang="en-US" b="0">
              <a:latin typeface="Times" panose="02020603050405020304" pitchFamily="18" charset="0"/>
              <a:cs typeface="Times New Roman" panose="02020603050405020304" pitchFamily="18" charset="0"/>
            </a:endParaRPr>
          </a:p>
        </p:txBody>
      </p:sp>
      <p:sp>
        <p:nvSpPr>
          <p:cNvPr id="18593" name="Rectangle 474"/>
          <p:cNvSpPr>
            <a:spLocks noChangeArrowheads="1"/>
          </p:cNvSpPr>
          <p:nvPr/>
        </p:nvSpPr>
        <p:spPr bwMode="auto">
          <a:xfrm>
            <a:off x="1287463" y="4270375"/>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20</a:t>
            </a:r>
            <a:endParaRPr lang="en-US" b="0">
              <a:latin typeface="Times" panose="02020603050405020304" pitchFamily="18" charset="0"/>
              <a:cs typeface="Times New Roman" panose="02020603050405020304" pitchFamily="18" charset="0"/>
            </a:endParaRPr>
          </a:p>
        </p:txBody>
      </p:sp>
      <p:sp>
        <p:nvSpPr>
          <p:cNvPr id="18594" name="Rectangle 475"/>
          <p:cNvSpPr>
            <a:spLocks noChangeArrowheads="1"/>
          </p:cNvSpPr>
          <p:nvPr/>
        </p:nvSpPr>
        <p:spPr bwMode="auto">
          <a:xfrm>
            <a:off x="1376363" y="496887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8</a:t>
            </a:r>
            <a:endParaRPr lang="en-US" b="0">
              <a:latin typeface="Times" panose="02020603050405020304" pitchFamily="18" charset="0"/>
              <a:cs typeface="Times New Roman" panose="02020603050405020304" pitchFamily="18" charset="0"/>
            </a:endParaRPr>
          </a:p>
        </p:txBody>
      </p:sp>
      <p:sp>
        <p:nvSpPr>
          <p:cNvPr id="18595" name="Rectangle 476"/>
          <p:cNvSpPr>
            <a:spLocks noChangeArrowheads="1"/>
          </p:cNvSpPr>
          <p:nvPr/>
        </p:nvSpPr>
        <p:spPr bwMode="auto">
          <a:xfrm>
            <a:off x="1381125" y="556736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0</a:t>
            </a:r>
            <a:endParaRPr lang="en-US" b="0">
              <a:latin typeface="Times" panose="02020603050405020304" pitchFamily="18" charset="0"/>
              <a:cs typeface="Times New Roman" panose="02020603050405020304" pitchFamily="18" charset="0"/>
            </a:endParaRPr>
          </a:p>
        </p:txBody>
      </p:sp>
      <p:sp>
        <p:nvSpPr>
          <p:cNvPr id="623073" name="AutoShape 481"/>
          <p:cNvSpPr>
            <a:spLocks/>
          </p:cNvSpPr>
          <p:nvPr/>
        </p:nvSpPr>
        <p:spPr bwMode="auto">
          <a:xfrm rot="5400000">
            <a:off x="2598738" y="2809875"/>
            <a:ext cx="457200" cy="2495550"/>
          </a:xfrm>
          <a:prstGeom prst="leftBrace">
            <a:avLst>
              <a:gd name="adj1" fmla="val 45486"/>
              <a:gd name="adj2" fmla="val 50000"/>
            </a:avLst>
          </a:prstGeom>
          <a:noFill/>
          <a:ln w="38100">
            <a:solidFill>
              <a:srgbClr val="8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623074" name="Text Box 482"/>
          <p:cNvSpPr txBox="1">
            <a:spLocks noChangeArrowheads="1"/>
          </p:cNvSpPr>
          <p:nvPr/>
        </p:nvSpPr>
        <p:spPr bwMode="auto">
          <a:xfrm>
            <a:off x="2000250" y="2581275"/>
            <a:ext cx="1616075" cy="1193800"/>
          </a:xfrm>
          <a:prstGeom prst="rect">
            <a:avLst/>
          </a:prstGeom>
          <a:solidFill>
            <a:srgbClr val="9DDF9D"/>
          </a:solidFill>
          <a:ln w="3175">
            <a:solidFill>
              <a:schemeClr val="tx1"/>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800" b="0">
                <a:latin typeface="Times New Roman" panose="02020603050405020304" pitchFamily="18" charset="0"/>
                <a:cs typeface="Times New Roman" panose="02020603050405020304" pitchFamily="18" charset="0"/>
              </a:rPr>
              <a:t>When </a:t>
            </a:r>
            <a:r>
              <a:rPr lang="en-US" sz="1800" b="0" i="1">
                <a:latin typeface="Times New Roman" panose="02020603050405020304" pitchFamily="18" charset="0"/>
                <a:cs typeface="Times New Roman" panose="02020603050405020304" pitchFamily="18" charset="0"/>
              </a:rPr>
              <a:t>MC</a:t>
            </a:r>
            <a:r>
              <a:rPr lang="en-US" sz="1800" b="0">
                <a:latin typeface="Times New Roman" panose="02020603050405020304" pitchFamily="18" charset="0"/>
                <a:cs typeface="Times New Roman" panose="02020603050405020304" pitchFamily="18" charset="0"/>
              </a:rPr>
              <a:t> is lower than </a:t>
            </a:r>
            <a:r>
              <a:rPr lang="en-US" sz="1800" b="0" i="1">
                <a:latin typeface="Times New Roman" panose="02020603050405020304" pitchFamily="18" charset="0"/>
                <a:cs typeface="Times New Roman" panose="02020603050405020304" pitchFamily="18" charset="0"/>
              </a:rPr>
              <a:t>AVC</a:t>
            </a:r>
            <a:r>
              <a:rPr lang="en-US" sz="1800" b="0">
                <a:latin typeface="Times New Roman" panose="02020603050405020304" pitchFamily="18" charset="0"/>
                <a:cs typeface="Times New Roman" panose="02020603050405020304" pitchFamily="18" charset="0"/>
              </a:rPr>
              <a:t>, </a:t>
            </a:r>
            <a:r>
              <a:rPr lang="en-US" sz="1800" b="0" i="1">
                <a:latin typeface="Times New Roman" panose="02020603050405020304" pitchFamily="18" charset="0"/>
                <a:cs typeface="Times New Roman" panose="02020603050405020304" pitchFamily="18" charset="0"/>
              </a:rPr>
              <a:t>AVC</a:t>
            </a:r>
            <a:r>
              <a:rPr lang="en-US" sz="1800" b="0">
                <a:latin typeface="Times New Roman" panose="02020603050405020304" pitchFamily="18" charset="0"/>
                <a:cs typeface="Times New Roman" panose="02020603050405020304" pitchFamily="18" charset="0"/>
              </a:rPr>
              <a:t> is decreasing…</a:t>
            </a:r>
          </a:p>
        </p:txBody>
      </p:sp>
      <p:sp>
        <p:nvSpPr>
          <p:cNvPr id="623075" name="AutoShape 483"/>
          <p:cNvSpPr>
            <a:spLocks/>
          </p:cNvSpPr>
          <p:nvPr/>
        </p:nvSpPr>
        <p:spPr bwMode="auto">
          <a:xfrm rot="5400000">
            <a:off x="4991100" y="2667000"/>
            <a:ext cx="457200" cy="2209800"/>
          </a:xfrm>
          <a:prstGeom prst="leftBrace">
            <a:avLst>
              <a:gd name="adj1" fmla="val 40278"/>
              <a:gd name="adj2" fmla="val 50000"/>
            </a:avLst>
          </a:prstGeom>
          <a:noFill/>
          <a:ln w="38100">
            <a:solidFill>
              <a:srgbClr val="8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623076" name="Text Box 484"/>
          <p:cNvSpPr txBox="1">
            <a:spLocks noChangeArrowheads="1"/>
          </p:cNvSpPr>
          <p:nvPr/>
        </p:nvSpPr>
        <p:spPr bwMode="auto">
          <a:xfrm>
            <a:off x="4114800" y="2514600"/>
            <a:ext cx="2057400" cy="919163"/>
          </a:xfrm>
          <a:prstGeom prst="rect">
            <a:avLst/>
          </a:prstGeom>
          <a:solidFill>
            <a:srgbClr val="9DDF9D"/>
          </a:solidFill>
          <a:ln w="3175">
            <a:solidFill>
              <a:schemeClr val="tx1"/>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800" b="0">
                <a:latin typeface="Times New Roman" panose="02020603050405020304" pitchFamily="18" charset="0"/>
                <a:cs typeface="Times New Roman" panose="02020603050405020304" pitchFamily="18" charset="0"/>
              </a:rPr>
              <a:t>and when </a:t>
            </a:r>
            <a:r>
              <a:rPr lang="en-US" sz="1800" b="0" i="1">
                <a:latin typeface="Times New Roman" panose="02020603050405020304" pitchFamily="18" charset="0"/>
                <a:cs typeface="Times New Roman" panose="02020603050405020304" pitchFamily="18" charset="0"/>
              </a:rPr>
              <a:t>MC</a:t>
            </a:r>
            <a:r>
              <a:rPr lang="en-US" sz="1800" b="0">
                <a:latin typeface="Times New Roman" panose="02020603050405020304" pitchFamily="18" charset="0"/>
                <a:cs typeface="Times New Roman" panose="02020603050405020304" pitchFamily="18" charset="0"/>
              </a:rPr>
              <a:t> is larger than </a:t>
            </a:r>
            <a:r>
              <a:rPr lang="en-US" sz="1800" b="0" i="1">
                <a:latin typeface="Times New Roman" panose="02020603050405020304" pitchFamily="18" charset="0"/>
                <a:cs typeface="Times New Roman" panose="02020603050405020304" pitchFamily="18" charset="0"/>
              </a:rPr>
              <a:t>AVC</a:t>
            </a:r>
            <a:r>
              <a:rPr lang="en-US" sz="1800" b="0">
                <a:latin typeface="Times New Roman" panose="02020603050405020304" pitchFamily="18" charset="0"/>
                <a:cs typeface="Times New Roman" panose="02020603050405020304" pitchFamily="18" charset="0"/>
              </a:rPr>
              <a:t>, </a:t>
            </a:r>
            <a:r>
              <a:rPr lang="en-US" sz="1800" b="0" i="1">
                <a:latin typeface="Times New Roman" panose="02020603050405020304" pitchFamily="18" charset="0"/>
                <a:cs typeface="Times New Roman" panose="02020603050405020304" pitchFamily="18" charset="0"/>
              </a:rPr>
              <a:t>AVC</a:t>
            </a:r>
            <a:r>
              <a:rPr lang="en-US" sz="1800" b="0">
                <a:latin typeface="Times New Roman" panose="02020603050405020304" pitchFamily="18" charset="0"/>
                <a:cs typeface="Times New Roman" panose="02020603050405020304" pitchFamily="18" charset="0"/>
              </a:rPr>
              <a:t> is increases</a:t>
            </a:r>
          </a:p>
        </p:txBody>
      </p:sp>
      <p:sp>
        <p:nvSpPr>
          <p:cNvPr id="623077" name="Text Box 485"/>
          <p:cNvSpPr txBox="1">
            <a:spLocks noChangeArrowheads="1"/>
          </p:cNvSpPr>
          <p:nvPr/>
        </p:nvSpPr>
        <p:spPr bwMode="auto">
          <a:xfrm>
            <a:off x="6629400" y="4343400"/>
            <a:ext cx="2209800" cy="919163"/>
          </a:xfrm>
          <a:prstGeom prst="rect">
            <a:avLst/>
          </a:prstGeom>
          <a:solidFill>
            <a:srgbClr val="9DDF9D"/>
          </a:solidFill>
          <a:ln w="3175">
            <a:solidFill>
              <a:schemeClr val="tx1"/>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800" b="0">
                <a:latin typeface="Times New Roman" panose="02020603050405020304" pitchFamily="18" charset="0"/>
                <a:cs typeface="Times New Roman" panose="02020603050405020304" pitchFamily="18" charset="0"/>
              </a:rPr>
              <a:t>…so </a:t>
            </a:r>
            <a:r>
              <a:rPr lang="en-US" sz="1800" b="0" i="1">
                <a:latin typeface="Times New Roman" panose="02020603050405020304" pitchFamily="18" charset="0"/>
                <a:cs typeface="Times New Roman" panose="02020603050405020304" pitchFamily="18" charset="0"/>
              </a:rPr>
              <a:t>MC</a:t>
            </a:r>
            <a:r>
              <a:rPr lang="en-US" sz="1800" b="0">
                <a:latin typeface="Times New Roman" panose="02020603050405020304" pitchFamily="18" charset="0"/>
                <a:cs typeface="Times New Roman" panose="02020603050405020304" pitchFamily="18" charset="0"/>
              </a:rPr>
              <a:t> = </a:t>
            </a:r>
            <a:r>
              <a:rPr lang="en-US" sz="1800" b="0" i="1">
                <a:latin typeface="Times New Roman" panose="02020603050405020304" pitchFamily="18" charset="0"/>
                <a:cs typeface="Times New Roman" panose="02020603050405020304" pitchFamily="18" charset="0"/>
              </a:rPr>
              <a:t>AVC</a:t>
            </a:r>
            <a:r>
              <a:rPr lang="en-US" sz="1800" b="0">
                <a:latin typeface="Times New Roman" panose="02020603050405020304" pitchFamily="18" charset="0"/>
                <a:cs typeface="Times New Roman" panose="02020603050405020304" pitchFamily="18" charset="0"/>
              </a:rPr>
              <a:t>, at the lowest point of the </a:t>
            </a:r>
            <a:r>
              <a:rPr lang="en-US" sz="1800" b="0" i="1">
                <a:latin typeface="Times New Roman" panose="02020603050405020304" pitchFamily="18" charset="0"/>
                <a:cs typeface="Times New Roman" panose="02020603050405020304" pitchFamily="18" charset="0"/>
              </a:rPr>
              <a:t>AVC</a:t>
            </a:r>
            <a:r>
              <a:rPr lang="en-US" sz="1800" b="0">
                <a:latin typeface="Times New Roman" panose="02020603050405020304" pitchFamily="18" charset="0"/>
                <a:cs typeface="Times New Roman" panose="02020603050405020304" pitchFamily="18" charset="0"/>
              </a:rPr>
              <a:t> curve!</a:t>
            </a:r>
          </a:p>
        </p:txBody>
      </p:sp>
      <p:sp>
        <p:nvSpPr>
          <p:cNvPr id="623078" name="Line 486"/>
          <p:cNvSpPr>
            <a:spLocks noChangeShapeType="1"/>
          </p:cNvSpPr>
          <p:nvPr/>
        </p:nvSpPr>
        <p:spPr bwMode="auto">
          <a:xfrm flipH="1" flipV="1">
            <a:off x="4191000" y="4419600"/>
            <a:ext cx="2438400" cy="228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3079" name="AutoShape 487"/>
          <p:cNvSpPr>
            <a:spLocks/>
          </p:cNvSpPr>
          <p:nvPr/>
        </p:nvSpPr>
        <p:spPr bwMode="auto">
          <a:xfrm rot="5400000">
            <a:off x="3028950" y="2000250"/>
            <a:ext cx="457200" cy="3162300"/>
          </a:xfrm>
          <a:prstGeom prst="leftBrace">
            <a:avLst>
              <a:gd name="adj1" fmla="val 57639"/>
              <a:gd name="adj2" fmla="val 50000"/>
            </a:avLst>
          </a:prstGeom>
          <a:noFill/>
          <a:ln w="38100">
            <a:solidFill>
              <a:srgbClr val="8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623080" name="Text Box 488"/>
          <p:cNvSpPr txBox="1">
            <a:spLocks noChangeArrowheads="1"/>
          </p:cNvSpPr>
          <p:nvPr/>
        </p:nvSpPr>
        <p:spPr bwMode="auto">
          <a:xfrm>
            <a:off x="2314575" y="2124075"/>
            <a:ext cx="1616075" cy="1193800"/>
          </a:xfrm>
          <a:prstGeom prst="rect">
            <a:avLst/>
          </a:prstGeom>
          <a:solidFill>
            <a:srgbClr val="9DDF9D"/>
          </a:solidFill>
          <a:ln w="3175">
            <a:solidFill>
              <a:schemeClr val="tx1"/>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800" b="0">
                <a:latin typeface="Times New Roman" panose="02020603050405020304" pitchFamily="18" charset="0"/>
                <a:cs typeface="Times New Roman" panose="02020603050405020304" pitchFamily="18" charset="0"/>
              </a:rPr>
              <a:t>When </a:t>
            </a:r>
            <a:r>
              <a:rPr lang="en-US" sz="1800" b="0" i="1">
                <a:latin typeface="Times New Roman" panose="02020603050405020304" pitchFamily="18" charset="0"/>
                <a:cs typeface="Times New Roman" panose="02020603050405020304" pitchFamily="18" charset="0"/>
              </a:rPr>
              <a:t>MC</a:t>
            </a:r>
            <a:r>
              <a:rPr lang="en-US" sz="1800" b="0">
                <a:latin typeface="Times New Roman" panose="02020603050405020304" pitchFamily="18" charset="0"/>
                <a:cs typeface="Times New Roman" panose="02020603050405020304" pitchFamily="18" charset="0"/>
              </a:rPr>
              <a:t> is lower than </a:t>
            </a:r>
            <a:r>
              <a:rPr lang="en-US" sz="1800" b="0" i="1">
                <a:latin typeface="Times New Roman" panose="02020603050405020304" pitchFamily="18" charset="0"/>
                <a:cs typeface="Times New Roman" panose="02020603050405020304" pitchFamily="18" charset="0"/>
              </a:rPr>
              <a:t>AC</a:t>
            </a:r>
            <a:r>
              <a:rPr lang="en-US" sz="1800" b="0">
                <a:latin typeface="Times New Roman" panose="02020603050405020304" pitchFamily="18" charset="0"/>
                <a:cs typeface="Times New Roman" panose="02020603050405020304" pitchFamily="18" charset="0"/>
              </a:rPr>
              <a:t>, </a:t>
            </a:r>
            <a:r>
              <a:rPr lang="en-US" sz="1800" b="0" i="1">
                <a:latin typeface="Times New Roman" panose="02020603050405020304" pitchFamily="18" charset="0"/>
                <a:cs typeface="Times New Roman" panose="02020603050405020304" pitchFamily="18" charset="0"/>
              </a:rPr>
              <a:t>AC</a:t>
            </a:r>
            <a:r>
              <a:rPr lang="en-US" sz="1800" b="0">
                <a:latin typeface="Times New Roman" panose="02020603050405020304" pitchFamily="18" charset="0"/>
                <a:cs typeface="Times New Roman" panose="02020603050405020304" pitchFamily="18" charset="0"/>
              </a:rPr>
              <a:t> is decreasing…</a:t>
            </a:r>
          </a:p>
        </p:txBody>
      </p:sp>
      <p:sp>
        <p:nvSpPr>
          <p:cNvPr id="623081" name="AutoShape 489"/>
          <p:cNvSpPr>
            <a:spLocks/>
          </p:cNvSpPr>
          <p:nvPr/>
        </p:nvSpPr>
        <p:spPr bwMode="auto">
          <a:xfrm rot="5400000">
            <a:off x="5372100" y="2705100"/>
            <a:ext cx="457200" cy="1447800"/>
          </a:xfrm>
          <a:prstGeom prst="leftBrace">
            <a:avLst>
              <a:gd name="adj1" fmla="val 26389"/>
              <a:gd name="adj2" fmla="val 50000"/>
            </a:avLst>
          </a:prstGeom>
          <a:noFill/>
          <a:ln w="38100">
            <a:solidFill>
              <a:srgbClr val="8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623082" name="Text Box 490"/>
          <p:cNvSpPr txBox="1">
            <a:spLocks noChangeArrowheads="1"/>
          </p:cNvSpPr>
          <p:nvPr/>
        </p:nvSpPr>
        <p:spPr bwMode="auto">
          <a:xfrm>
            <a:off x="4343400" y="2133600"/>
            <a:ext cx="1905000" cy="919163"/>
          </a:xfrm>
          <a:prstGeom prst="rect">
            <a:avLst/>
          </a:prstGeom>
          <a:solidFill>
            <a:srgbClr val="9DDF9D"/>
          </a:solidFill>
          <a:ln w="3175">
            <a:solidFill>
              <a:schemeClr val="tx1"/>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800" b="0">
                <a:latin typeface="Times New Roman" panose="02020603050405020304" pitchFamily="18" charset="0"/>
                <a:cs typeface="Times New Roman" panose="02020603050405020304" pitchFamily="18" charset="0"/>
              </a:rPr>
              <a:t>and when </a:t>
            </a:r>
            <a:r>
              <a:rPr lang="en-US" sz="1800" b="0" i="1">
                <a:latin typeface="Times New Roman" panose="02020603050405020304" pitchFamily="18" charset="0"/>
                <a:cs typeface="Times New Roman" panose="02020603050405020304" pitchFamily="18" charset="0"/>
              </a:rPr>
              <a:t>MC</a:t>
            </a:r>
            <a:r>
              <a:rPr lang="en-US" sz="1800" b="0">
                <a:latin typeface="Times New Roman" panose="02020603050405020304" pitchFamily="18" charset="0"/>
                <a:cs typeface="Times New Roman" panose="02020603050405020304" pitchFamily="18" charset="0"/>
              </a:rPr>
              <a:t> is larger than </a:t>
            </a:r>
            <a:r>
              <a:rPr lang="en-US" sz="1800" b="0" i="1">
                <a:latin typeface="Times New Roman" panose="02020603050405020304" pitchFamily="18" charset="0"/>
                <a:cs typeface="Times New Roman" panose="02020603050405020304" pitchFamily="18" charset="0"/>
              </a:rPr>
              <a:t>AC</a:t>
            </a:r>
            <a:r>
              <a:rPr lang="en-US" sz="1800" b="0">
                <a:latin typeface="Times New Roman" panose="02020603050405020304" pitchFamily="18" charset="0"/>
                <a:cs typeface="Times New Roman" panose="02020603050405020304" pitchFamily="18" charset="0"/>
              </a:rPr>
              <a:t>, </a:t>
            </a:r>
            <a:r>
              <a:rPr lang="en-US" sz="1800" b="0" i="1">
                <a:latin typeface="Times New Roman" panose="02020603050405020304" pitchFamily="18" charset="0"/>
                <a:cs typeface="Times New Roman" panose="02020603050405020304" pitchFamily="18" charset="0"/>
              </a:rPr>
              <a:t>AC</a:t>
            </a:r>
            <a:r>
              <a:rPr lang="en-US" sz="1800" b="0">
                <a:latin typeface="Times New Roman" panose="02020603050405020304" pitchFamily="18" charset="0"/>
                <a:cs typeface="Times New Roman" panose="02020603050405020304" pitchFamily="18" charset="0"/>
              </a:rPr>
              <a:t> is increases</a:t>
            </a:r>
          </a:p>
        </p:txBody>
      </p:sp>
      <p:sp>
        <p:nvSpPr>
          <p:cNvPr id="623083" name="Text Box 491"/>
          <p:cNvSpPr txBox="1">
            <a:spLocks noChangeArrowheads="1"/>
          </p:cNvSpPr>
          <p:nvPr/>
        </p:nvSpPr>
        <p:spPr bwMode="auto">
          <a:xfrm>
            <a:off x="6781800" y="3638550"/>
            <a:ext cx="2209800" cy="919163"/>
          </a:xfrm>
          <a:prstGeom prst="rect">
            <a:avLst/>
          </a:prstGeom>
          <a:solidFill>
            <a:srgbClr val="9DDF9D"/>
          </a:solidFill>
          <a:ln w="3175">
            <a:solidFill>
              <a:schemeClr val="tx1"/>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800" b="0">
                <a:latin typeface="Times New Roman" panose="02020603050405020304" pitchFamily="18" charset="0"/>
                <a:cs typeface="Times New Roman" panose="02020603050405020304" pitchFamily="18" charset="0"/>
              </a:rPr>
              <a:t>…so </a:t>
            </a:r>
            <a:r>
              <a:rPr lang="en-US" sz="1800" b="0" i="1">
                <a:latin typeface="Times New Roman" panose="02020603050405020304" pitchFamily="18" charset="0"/>
                <a:cs typeface="Times New Roman" panose="02020603050405020304" pitchFamily="18" charset="0"/>
              </a:rPr>
              <a:t>MC</a:t>
            </a:r>
            <a:r>
              <a:rPr lang="en-US" sz="1800" b="0">
                <a:latin typeface="Times New Roman" panose="02020603050405020304" pitchFamily="18" charset="0"/>
                <a:cs typeface="Times New Roman" panose="02020603050405020304" pitchFamily="18" charset="0"/>
              </a:rPr>
              <a:t> = </a:t>
            </a:r>
            <a:r>
              <a:rPr lang="en-US" sz="1800" b="0" i="1">
                <a:latin typeface="Times New Roman" panose="02020603050405020304" pitchFamily="18" charset="0"/>
                <a:cs typeface="Times New Roman" panose="02020603050405020304" pitchFamily="18" charset="0"/>
              </a:rPr>
              <a:t>AC</a:t>
            </a:r>
            <a:r>
              <a:rPr lang="en-US" sz="1800" b="0">
                <a:latin typeface="Times New Roman" panose="02020603050405020304" pitchFamily="18" charset="0"/>
                <a:cs typeface="Times New Roman" panose="02020603050405020304" pitchFamily="18" charset="0"/>
              </a:rPr>
              <a:t>, at the lowest point of the </a:t>
            </a:r>
            <a:r>
              <a:rPr lang="en-US" sz="1800" b="0" i="1">
                <a:latin typeface="Times New Roman" panose="02020603050405020304" pitchFamily="18" charset="0"/>
                <a:cs typeface="Times New Roman" panose="02020603050405020304" pitchFamily="18" charset="0"/>
              </a:rPr>
              <a:t>AC</a:t>
            </a:r>
            <a:r>
              <a:rPr lang="en-US" sz="1800" b="0">
                <a:latin typeface="Times New Roman" panose="02020603050405020304" pitchFamily="18" charset="0"/>
                <a:cs typeface="Times New Roman" panose="02020603050405020304" pitchFamily="18" charset="0"/>
              </a:rPr>
              <a:t> curve!</a:t>
            </a:r>
          </a:p>
        </p:txBody>
      </p:sp>
      <p:sp>
        <p:nvSpPr>
          <p:cNvPr id="623084" name="Line 492"/>
          <p:cNvSpPr>
            <a:spLocks noChangeShapeType="1"/>
          </p:cNvSpPr>
          <p:nvPr/>
        </p:nvSpPr>
        <p:spPr bwMode="auto">
          <a:xfrm flipH="1">
            <a:off x="5105400" y="3943350"/>
            <a:ext cx="1676400" cy="1905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23069" name="Line 477"/>
          <p:cNvSpPr>
            <a:spLocks noChangeShapeType="1"/>
          </p:cNvSpPr>
          <p:nvPr/>
        </p:nvSpPr>
        <p:spPr bwMode="auto">
          <a:xfrm>
            <a:off x="1533525" y="4352925"/>
            <a:ext cx="2514600" cy="1588"/>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23070" name="Line 478"/>
          <p:cNvSpPr>
            <a:spLocks noChangeShapeType="1"/>
          </p:cNvSpPr>
          <p:nvPr/>
        </p:nvSpPr>
        <p:spPr bwMode="auto">
          <a:xfrm>
            <a:off x="4048125" y="4352925"/>
            <a:ext cx="1588" cy="11430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23072" name="Line 480"/>
          <p:cNvSpPr>
            <a:spLocks noChangeShapeType="1"/>
          </p:cNvSpPr>
          <p:nvPr/>
        </p:nvSpPr>
        <p:spPr bwMode="auto">
          <a:xfrm>
            <a:off x="4905375" y="3981450"/>
            <a:ext cx="1588" cy="15240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8611" name="Freeform 406"/>
          <p:cNvSpPr>
            <a:spLocks/>
          </p:cNvSpPr>
          <p:nvPr/>
        </p:nvSpPr>
        <p:spPr bwMode="auto">
          <a:xfrm>
            <a:off x="1790700" y="2659063"/>
            <a:ext cx="4564063" cy="1827212"/>
          </a:xfrm>
          <a:custGeom>
            <a:avLst/>
            <a:gdLst>
              <a:gd name="T0" fmla="*/ 0 w 2875"/>
              <a:gd name="T1" fmla="*/ 2147483647 h 1151"/>
              <a:gd name="T2" fmla="*/ 0 w 2875"/>
              <a:gd name="T3" fmla="*/ 2147483647 h 1151"/>
              <a:gd name="T4" fmla="*/ 2147483647 w 2875"/>
              <a:gd name="T5" fmla="*/ 2147483647 h 1151"/>
              <a:gd name="T6" fmla="*/ 2147483647 w 2875"/>
              <a:gd name="T7" fmla="*/ 2147483647 h 1151"/>
              <a:gd name="T8" fmla="*/ 2147483647 w 2875"/>
              <a:gd name="T9" fmla="*/ 2147483647 h 1151"/>
              <a:gd name="T10" fmla="*/ 2147483647 w 2875"/>
              <a:gd name="T11" fmla="*/ 2147483647 h 1151"/>
              <a:gd name="T12" fmla="*/ 2147483647 w 2875"/>
              <a:gd name="T13" fmla="*/ 2147483647 h 1151"/>
              <a:gd name="T14" fmla="*/ 2147483647 w 2875"/>
              <a:gd name="T15" fmla="*/ 2147483647 h 1151"/>
              <a:gd name="T16" fmla="*/ 2147483647 w 2875"/>
              <a:gd name="T17" fmla="*/ 2147483647 h 1151"/>
              <a:gd name="T18" fmla="*/ 2147483647 w 2875"/>
              <a:gd name="T19" fmla="*/ 2147483647 h 1151"/>
              <a:gd name="T20" fmla="*/ 2147483647 w 2875"/>
              <a:gd name="T21" fmla="*/ 2147483647 h 1151"/>
              <a:gd name="T22" fmla="*/ 2147483647 w 2875"/>
              <a:gd name="T23" fmla="*/ 2147483647 h 1151"/>
              <a:gd name="T24" fmla="*/ 2147483647 w 2875"/>
              <a:gd name="T25" fmla="*/ 2147483647 h 1151"/>
              <a:gd name="T26" fmla="*/ 2147483647 w 2875"/>
              <a:gd name="T27" fmla="*/ 2147483647 h 1151"/>
              <a:gd name="T28" fmla="*/ 2147483647 w 2875"/>
              <a:gd name="T29" fmla="*/ 2147483647 h 1151"/>
              <a:gd name="T30" fmla="*/ 2147483647 w 2875"/>
              <a:gd name="T31" fmla="*/ 2147483647 h 1151"/>
              <a:gd name="T32" fmla="*/ 2147483647 w 2875"/>
              <a:gd name="T33" fmla="*/ 2147483647 h 1151"/>
              <a:gd name="T34" fmla="*/ 2147483647 w 2875"/>
              <a:gd name="T35" fmla="*/ 2147483647 h 1151"/>
              <a:gd name="T36" fmla="*/ 2147483647 w 2875"/>
              <a:gd name="T37" fmla="*/ 2147483647 h 1151"/>
              <a:gd name="T38" fmla="*/ 2147483647 w 2875"/>
              <a:gd name="T39" fmla="*/ 2147483647 h 1151"/>
              <a:gd name="T40" fmla="*/ 2147483647 w 2875"/>
              <a:gd name="T41" fmla="*/ 2147483647 h 1151"/>
              <a:gd name="T42" fmla="*/ 2147483647 w 2875"/>
              <a:gd name="T43" fmla="*/ 2147483647 h 1151"/>
              <a:gd name="T44" fmla="*/ 2147483647 w 2875"/>
              <a:gd name="T45" fmla="*/ 2147483647 h 1151"/>
              <a:gd name="T46" fmla="*/ 2147483647 w 2875"/>
              <a:gd name="T47" fmla="*/ 2147483647 h 1151"/>
              <a:gd name="T48" fmla="*/ 2147483647 w 2875"/>
              <a:gd name="T49" fmla="*/ 2147483647 h 1151"/>
              <a:gd name="T50" fmla="*/ 2147483647 w 2875"/>
              <a:gd name="T51" fmla="*/ 2147483647 h 1151"/>
              <a:gd name="T52" fmla="*/ 2147483647 w 2875"/>
              <a:gd name="T53" fmla="*/ 2147483647 h 1151"/>
              <a:gd name="T54" fmla="*/ 2147483647 w 2875"/>
              <a:gd name="T55" fmla="*/ 2147483647 h 1151"/>
              <a:gd name="T56" fmla="*/ 2147483647 w 2875"/>
              <a:gd name="T57" fmla="*/ 2147483647 h 1151"/>
              <a:gd name="T58" fmla="*/ 2147483647 w 2875"/>
              <a:gd name="T59" fmla="*/ 2147483647 h 1151"/>
              <a:gd name="T60" fmla="*/ 2147483647 w 2875"/>
              <a:gd name="T61" fmla="*/ 2147483647 h 1151"/>
              <a:gd name="T62" fmla="*/ 2147483647 w 2875"/>
              <a:gd name="T63" fmla="*/ 0 h 115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875"/>
              <a:gd name="T97" fmla="*/ 0 h 1151"/>
              <a:gd name="T98" fmla="*/ 2875 w 2875"/>
              <a:gd name="T99" fmla="*/ 1151 h 115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875" h="1151">
                <a:moveTo>
                  <a:pt x="0" y="909"/>
                </a:moveTo>
                <a:lnTo>
                  <a:pt x="0" y="909"/>
                </a:lnTo>
                <a:lnTo>
                  <a:pt x="100" y="959"/>
                </a:lnTo>
                <a:lnTo>
                  <a:pt x="212" y="1009"/>
                </a:lnTo>
                <a:lnTo>
                  <a:pt x="272" y="1032"/>
                </a:lnTo>
                <a:lnTo>
                  <a:pt x="338" y="1055"/>
                </a:lnTo>
                <a:lnTo>
                  <a:pt x="404" y="1075"/>
                </a:lnTo>
                <a:lnTo>
                  <a:pt x="474" y="1095"/>
                </a:lnTo>
                <a:lnTo>
                  <a:pt x="546" y="1111"/>
                </a:lnTo>
                <a:lnTo>
                  <a:pt x="619" y="1128"/>
                </a:lnTo>
                <a:lnTo>
                  <a:pt x="698" y="1138"/>
                </a:lnTo>
                <a:lnTo>
                  <a:pt x="781" y="1148"/>
                </a:lnTo>
                <a:lnTo>
                  <a:pt x="864" y="1151"/>
                </a:lnTo>
                <a:lnTo>
                  <a:pt x="950" y="1151"/>
                </a:lnTo>
                <a:lnTo>
                  <a:pt x="1039" y="1148"/>
                </a:lnTo>
                <a:lnTo>
                  <a:pt x="1129" y="1138"/>
                </a:lnTo>
                <a:lnTo>
                  <a:pt x="1221" y="1121"/>
                </a:lnTo>
                <a:lnTo>
                  <a:pt x="1317" y="1101"/>
                </a:lnTo>
                <a:lnTo>
                  <a:pt x="1416" y="1075"/>
                </a:lnTo>
                <a:lnTo>
                  <a:pt x="1516" y="1042"/>
                </a:lnTo>
                <a:lnTo>
                  <a:pt x="1618" y="1002"/>
                </a:lnTo>
                <a:lnTo>
                  <a:pt x="1724" y="956"/>
                </a:lnTo>
                <a:lnTo>
                  <a:pt x="1830" y="900"/>
                </a:lnTo>
                <a:lnTo>
                  <a:pt x="1939" y="837"/>
                </a:lnTo>
                <a:lnTo>
                  <a:pt x="2051" y="767"/>
                </a:lnTo>
                <a:lnTo>
                  <a:pt x="2164" y="684"/>
                </a:lnTo>
                <a:lnTo>
                  <a:pt x="2276" y="595"/>
                </a:lnTo>
                <a:lnTo>
                  <a:pt x="2392" y="496"/>
                </a:lnTo>
                <a:lnTo>
                  <a:pt x="2511" y="390"/>
                </a:lnTo>
                <a:lnTo>
                  <a:pt x="2630" y="271"/>
                </a:lnTo>
                <a:lnTo>
                  <a:pt x="2753" y="139"/>
                </a:lnTo>
                <a:lnTo>
                  <a:pt x="2875" y="0"/>
                </a:lnTo>
              </a:path>
            </a:pathLst>
          </a:custGeom>
          <a:noFill/>
          <a:ln w="36513">
            <a:solidFill>
              <a:srgbClr val="EE322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612" name="Line 384"/>
          <p:cNvSpPr>
            <a:spLocks noChangeShapeType="1"/>
          </p:cNvSpPr>
          <p:nvPr/>
        </p:nvSpPr>
        <p:spPr bwMode="auto">
          <a:xfrm>
            <a:off x="4054475" y="42386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3" name="Line 385"/>
          <p:cNvSpPr>
            <a:spLocks noChangeShapeType="1"/>
          </p:cNvSpPr>
          <p:nvPr/>
        </p:nvSpPr>
        <p:spPr bwMode="auto">
          <a:xfrm>
            <a:off x="4054475" y="43021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4" name="Line 386"/>
          <p:cNvSpPr>
            <a:spLocks noChangeShapeType="1"/>
          </p:cNvSpPr>
          <p:nvPr/>
        </p:nvSpPr>
        <p:spPr bwMode="auto">
          <a:xfrm>
            <a:off x="4054475" y="43656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5" name="Line 447"/>
          <p:cNvSpPr>
            <a:spLocks noChangeShapeType="1"/>
          </p:cNvSpPr>
          <p:nvPr/>
        </p:nvSpPr>
        <p:spPr bwMode="auto">
          <a:xfrm>
            <a:off x="3970338"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616" name="Line 448"/>
          <p:cNvSpPr>
            <a:spLocks noChangeShapeType="1"/>
          </p:cNvSpPr>
          <p:nvPr/>
        </p:nvSpPr>
        <p:spPr bwMode="auto">
          <a:xfrm>
            <a:off x="4033838" y="43608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18617" name="Group 467"/>
          <p:cNvGrpSpPr>
            <a:grpSpLocks/>
          </p:cNvGrpSpPr>
          <p:nvPr/>
        </p:nvGrpSpPr>
        <p:grpSpPr bwMode="auto">
          <a:xfrm>
            <a:off x="6302375" y="3987800"/>
            <a:ext cx="328613" cy="198438"/>
            <a:chOff x="3970" y="2512"/>
            <a:chExt cx="207" cy="125"/>
          </a:xfrm>
        </p:grpSpPr>
        <p:sp>
          <p:nvSpPr>
            <p:cNvPr id="18626" name="Rectangle 468"/>
            <p:cNvSpPr>
              <a:spLocks noChangeArrowheads="1"/>
            </p:cNvSpPr>
            <p:nvPr/>
          </p:nvSpPr>
          <p:spPr bwMode="auto">
            <a:xfrm>
              <a:off x="3970" y="2512"/>
              <a:ext cx="69"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A</a:t>
              </a:r>
              <a:endParaRPr lang="en-US" b="0">
                <a:latin typeface="Times" panose="02020603050405020304" pitchFamily="18" charset="0"/>
                <a:cs typeface="Times New Roman" panose="02020603050405020304" pitchFamily="18" charset="0"/>
              </a:endParaRPr>
            </a:p>
          </p:txBody>
        </p:sp>
        <p:sp>
          <p:nvSpPr>
            <p:cNvPr id="18627" name="Rectangle 469"/>
            <p:cNvSpPr>
              <a:spLocks noChangeArrowheads="1"/>
            </p:cNvSpPr>
            <p:nvPr/>
          </p:nvSpPr>
          <p:spPr bwMode="auto">
            <a:xfrm>
              <a:off x="4033" y="2512"/>
              <a:ext cx="144" cy="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VC</a:t>
              </a:r>
              <a:endParaRPr lang="en-US" b="0">
                <a:latin typeface="Times" panose="02020603050405020304" pitchFamily="18" charset="0"/>
                <a:cs typeface="Times New Roman" panose="02020603050405020304" pitchFamily="18" charset="0"/>
              </a:endParaRPr>
            </a:p>
          </p:txBody>
        </p:sp>
      </p:grpSp>
      <p:sp>
        <p:nvSpPr>
          <p:cNvPr id="18618" name="Rectangle 463"/>
          <p:cNvSpPr>
            <a:spLocks noChangeArrowheads="1"/>
          </p:cNvSpPr>
          <p:nvPr/>
        </p:nvSpPr>
        <p:spPr bwMode="auto">
          <a:xfrm>
            <a:off x="6324600" y="2438400"/>
            <a:ext cx="2571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MC</a:t>
            </a:r>
            <a:endParaRPr lang="en-US" b="0">
              <a:latin typeface="Times" panose="02020603050405020304" pitchFamily="18" charset="0"/>
              <a:cs typeface="Times New Roman" panose="02020603050405020304" pitchFamily="18" charset="0"/>
            </a:endParaRPr>
          </a:p>
        </p:txBody>
      </p:sp>
      <p:sp>
        <p:nvSpPr>
          <p:cNvPr id="623071" name="Line 479"/>
          <p:cNvSpPr>
            <a:spLocks noChangeShapeType="1"/>
          </p:cNvSpPr>
          <p:nvPr/>
        </p:nvSpPr>
        <p:spPr bwMode="auto">
          <a:xfrm>
            <a:off x="1533525" y="3971925"/>
            <a:ext cx="3352800" cy="1588"/>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8620" name="Freeform 405"/>
          <p:cNvSpPr>
            <a:spLocks/>
          </p:cNvSpPr>
          <p:nvPr/>
        </p:nvSpPr>
        <p:spPr bwMode="auto">
          <a:xfrm>
            <a:off x="1781175" y="4017963"/>
            <a:ext cx="4568825" cy="325437"/>
          </a:xfrm>
          <a:custGeom>
            <a:avLst/>
            <a:gdLst>
              <a:gd name="T0" fmla="*/ 2147483647 w 2878"/>
              <a:gd name="T1" fmla="*/ 0 h 205"/>
              <a:gd name="T2" fmla="*/ 2147483647 w 2878"/>
              <a:gd name="T3" fmla="*/ 0 h 205"/>
              <a:gd name="T4" fmla="*/ 2147483647 w 2878"/>
              <a:gd name="T5" fmla="*/ 2147483647 h 205"/>
              <a:gd name="T6" fmla="*/ 2147483647 w 2878"/>
              <a:gd name="T7" fmla="*/ 2147483647 h 205"/>
              <a:gd name="T8" fmla="*/ 2147483647 w 2878"/>
              <a:gd name="T9" fmla="*/ 2147483647 h 205"/>
              <a:gd name="T10" fmla="*/ 2147483647 w 2878"/>
              <a:gd name="T11" fmla="*/ 2147483647 h 205"/>
              <a:gd name="T12" fmla="*/ 2147483647 w 2878"/>
              <a:gd name="T13" fmla="*/ 2147483647 h 205"/>
              <a:gd name="T14" fmla="*/ 2147483647 w 2878"/>
              <a:gd name="T15" fmla="*/ 2147483647 h 205"/>
              <a:gd name="T16" fmla="*/ 2147483647 w 2878"/>
              <a:gd name="T17" fmla="*/ 2147483647 h 205"/>
              <a:gd name="T18" fmla="*/ 2147483647 w 2878"/>
              <a:gd name="T19" fmla="*/ 2147483647 h 205"/>
              <a:gd name="T20" fmla="*/ 2147483647 w 2878"/>
              <a:gd name="T21" fmla="*/ 2147483647 h 205"/>
              <a:gd name="T22" fmla="*/ 2147483647 w 2878"/>
              <a:gd name="T23" fmla="*/ 2147483647 h 205"/>
              <a:gd name="T24" fmla="*/ 2147483647 w 2878"/>
              <a:gd name="T25" fmla="*/ 2147483647 h 205"/>
              <a:gd name="T26" fmla="*/ 2147483647 w 2878"/>
              <a:gd name="T27" fmla="*/ 2147483647 h 205"/>
              <a:gd name="T28" fmla="*/ 2147483647 w 2878"/>
              <a:gd name="T29" fmla="*/ 2147483647 h 205"/>
              <a:gd name="T30" fmla="*/ 2147483647 w 2878"/>
              <a:gd name="T31" fmla="*/ 2147483647 h 205"/>
              <a:gd name="T32" fmla="*/ 2147483647 w 2878"/>
              <a:gd name="T33" fmla="*/ 2147483647 h 205"/>
              <a:gd name="T34" fmla="*/ 2147483647 w 2878"/>
              <a:gd name="T35" fmla="*/ 2147483647 h 205"/>
              <a:gd name="T36" fmla="*/ 2147483647 w 2878"/>
              <a:gd name="T37" fmla="*/ 2147483647 h 205"/>
              <a:gd name="T38" fmla="*/ 2147483647 w 2878"/>
              <a:gd name="T39" fmla="*/ 2147483647 h 205"/>
              <a:gd name="T40" fmla="*/ 2147483647 w 2878"/>
              <a:gd name="T41" fmla="*/ 2147483647 h 205"/>
              <a:gd name="T42" fmla="*/ 2147483647 w 2878"/>
              <a:gd name="T43" fmla="*/ 2147483647 h 205"/>
              <a:gd name="T44" fmla="*/ 2147483647 w 2878"/>
              <a:gd name="T45" fmla="*/ 2147483647 h 205"/>
              <a:gd name="T46" fmla="*/ 0 w 2878"/>
              <a:gd name="T47" fmla="*/ 2147483647 h 2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78"/>
              <a:gd name="T73" fmla="*/ 0 h 205"/>
              <a:gd name="T74" fmla="*/ 2878 w 2878"/>
              <a:gd name="T75" fmla="*/ 205 h 20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78" h="205">
                <a:moveTo>
                  <a:pt x="2878" y="0"/>
                </a:moveTo>
                <a:lnTo>
                  <a:pt x="2878" y="0"/>
                </a:lnTo>
                <a:lnTo>
                  <a:pt x="2755" y="33"/>
                </a:lnTo>
                <a:lnTo>
                  <a:pt x="2636" y="63"/>
                </a:lnTo>
                <a:lnTo>
                  <a:pt x="2517" y="89"/>
                </a:lnTo>
                <a:lnTo>
                  <a:pt x="2398" y="116"/>
                </a:lnTo>
                <a:lnTo>
                  <a:pt x="2282" y="135"/>
                </a:lnTo>
                <a:lnTo>
                  <a:pt x="2167" y="152"/>
                </a:lnTo>
                <a:lnTo>
                  <a:pt x="2054" y="169"/>
                </a:lnTo>
                <a:lnTo>
                  <a:pt x="1942" y="178"/>
                </a:lnTo>
                <a:lnTo>
                  <a:pt x="1833" y="188"/>
                </a:lnTo>
                <a:lnTo>
                  <a:pt x="1727" y="195"/>
                </a:lnTo>
                <a:lnTo>
                  <a:pt x="1621" y="202"/>
                </a:lnTo>
                <a:lnTo>
                  <a:pt x="1518" y="205"/>
                </a:lnTo>
                <a:lnTo>
                  <a:pt x="1316" y="205"/>
                </a:lnTo>
                <a:lnTo>
                  <a:pt x="1128" y="195"/>
                </a:lnTo>
                <a:lnTo>
                  <a:pt x="946" y="182"/>
                </a:lnTo>
                <a:lnTo>
                  <a:pt x="774" y="165"/>
                </a:lnTo>
                <a:lnTo>
                  <a:pt x="615" y="142"/>
                </a:lnTo>
                <a:lnTo>
                  <a:pt x="466" y="116"/>
                </a:lnTo>
                <a:lnTo>
                  <a:pt x="331" y="89"/>
                </a:lnTo>
                <a:lnTo>
                  <a:pt x="208" y="59"/>
                </a:lnTo>
                <a:lnTo>
                  <a:pt x="99" y="33"/>
                </a:lnTo>
                <a:lnTo>
                  <a:pt x="0" y="6"/>
                </a:lnTo>
              </a:path>
            </a:pathLst>
          </a:custGeom>
          <a:noFill/>
          <a:ln w="36513">
            <a:solidFill>
              <a:srgbClr val="A154A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23000" name="Freeform 408"/>
          <p:cNvSpPr>
            <a:spLocks/>
          </p:cNvSpPr>
          <p:nvPr/>
        </p:nvSpPr>
        <p:spPr bwMode="auto">
          <a:xfrm>
            <a:off x="4006850" y="4306888"/>
            <a:ext cx="100013" cy="100012"/>
          </a:xfrm>
          <a:custGeom>
            <a:avLst/>
            <a:gdLst>
              <a:gd name="T0" fmla="*/ 2147483647 w 63"/>
              <a:gd name="T1" fmla="*/ 2147483647 h 63"/>
              <a:gd name="T2" fmla="*/ 2147483647 w 63"/>
              <a:gd name="T3" fmla="*/ 2147483647 h 63"/>
              <a:gd name="T4" fmla="*/ 2147483647 w 63"/>
              <a:gd name="T5" fmla="*/ 2147483647 h 63"/>
              <a:gd name="T6" fmla="*/ 2147483647 w 63"/>
              <a:gd name="T7" fmla="*/ 2147483647 h 63"/>
              <a:gd name="T8" fmla="*/ 2147483647 w 63"/>
              <a:gd name="T9" fmla="*/ 2147483647 h 63"/>
              <a:gd name="T10" fmla="*/ 2147483647 w 63"/>
              <a:gd name="T11" fmla="*/ 2147483647 h 63"/>
              <a:gd name="T12" fmla="*/ 2147483647 w 63"/>
              <a:gd name="T13" fmla="*/ 2147483647 h 63"/>
              <a:gd name="T14" fmla="*/ 2147483647 w 63"/>
              <a:gd name="T15" fmla="*/ 2147483647 h 63"/>
              <a:gd name="T16" fmla="*/ 2147483647 w 63"/>
              <a:gd name="T17" fmla="*/ 2147483647 h 63"/>
              <a:gd name="T18" fmla="*/ 2147483647 w 63"/>
              <a:gd name="T19" fmla="*/ 2147483647 h 63"/>
              <a:gd name="T20" fmla="*/ 2147483647 w 63"/>
              <a:gd name="T21" fmla="*/ 0 h 63"/>
              <a:gd name="T22" fmla="*/ 2147483647 w 63"/>
              <a:gd name="T23" fmla="*/ 0 h 63"/>
              <a:gd name="T24" fmla="*/ 2147483647 w 63"/>
              <a:gd name="T25" fmla="*/ 2147483647 h 63"/>
              <a:gd name="T26" fmla="*/ 2147483647 w 63"/>
              <a:gd name="T27" fmla="*/ 2147483647 h 63"/>
              <a:gd name="T28" fmla="*/ 2147483647 w 63"/>
              <a:gd name="T29" fmla="*/ 2147483647 h 63"/>
              <a:gd name="T30" fmla="*/ 0 w 63"/>
              <a:gd name="T31" fmla="*/ 2147483647 h 63"/>
              <a:gd name="T32" fmla="*/ 0 w 63"/>
              <a:gd name="T33" fmla="*/ 2147483647 h 63"/>
              <a:gd name="T34" fmla="*/ 2147483647 w 63"/>
              <a:gd name="T35" fmla="*/ 2147483647 h 63"/>
              <a:gd name="T36" fmla="*/ 2147483647 w 63"/>
              <a:gd name="T37" fmla="*/ 2147483647 h 63"/>
              <a:gd name="T38" fmla="*/ 2147483647 w 63"/>
              <a:gd name="T39" fmla="*/ 2147483647 h 63"/>
              <a:gd name="T40" fmla="*/ 2147483647 w 63"/>
              <a:gd name="T41" fmla="*/ 2147483647 h 63"/>
              <a:gd name="T42" fmla="*/ 2147483647 w 63"/>
              <a:gd name="T43" fmla="*/ 2147483647 h 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3"/>
              <a:gd name="T67" fmla="*/ 0 h 63"/>
              <a:gd name="T68" fmla="*/ 63 w 63"/>
              <a:gd name="T69" fmla="*/ 63 h 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3" h="63">
                <a:moveTo>
                  <a:pt x="34" y="63"/>
                </a:moveTo>
                <a:lnTo>
                  <a:pt x="34" y="63"/>
                </a:lnTo>
                <a:lnTo>
                  <a:pt x="43" y="60"/>
                </a:lnTo>
                <a:lnTo>
                  <a:pt x="53" y="53"/>
                </a:lnTo>
                <a:lnTo>
                  <a:pt x="60" y="43"/>
                </a:lnTo>
                <a:lnTo>
                  <a:pt x="63" y="30"/>
                </a:lnTo>
                <a:lnTo>
                  <a:pt x="60" y="20"/>
                </a:lnTo>
                <a:lnTo>
                  <a:pt x="53" y="10"/>
                </a:lnTo>
                <a:lnTo>
                  <a:pt x="43" y="4"/>
                </a:lnTo>
                <a:lnTo>
                  <a:pt x="34" y="0"/>
                </a:lnTo>
                <a:lnTo>
                  <a:pt x="20" y="4"/>
                </a:lnTo>
                <a:lnTo>
                  <a:pt x="10" y="10"/>
                </a:lnTo>
                <a:lnTo>
                  <a:pt x="4" y="20"/>
                </a:lnTo>
                <a:lnTo>
                  <a:pt x="0" y="30"/>
                </a:lnTo>
                <a:lnTo>
                  <a:pt x="4" y="43"/>
                </a:lnTo>
                <a:lnTo>
                  <a:pt x="10" y="53"/>
                </a:lnTo>
                <a:lnTo>
                  <a:pt x="20" y="60"/>
                </a:lnTo>
                <a:lnTo>
                  <a:pt x="34"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050" name="Rectangle 458"/>
          <p:cNvSpPr>
            <a:spLocks noChangeArrowheads="1"/>
          </p:cNvSpPr>
          <p:nvPr/>
        </p:nvSpPr>
        <p:spPr bwMode="auto">
          <a:xfrm>
            <a:off x="3933825" y="414496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b</a:t>
            </a:r>
            <a:endParaRPr lang="en-US" b="0">
              <a:latin typeface="Times" panose="02020603050405020304" pitchFamily="18" charset="0"/>
              <a:cs typeface="Times New Roman" panose="02020603050405020304" pitchFamily="18" charset="0"/>
            </a:endParaRPr>
          </a:p>
        </p:txBody>
      </p:sp>
      <p:sp>
        <p:nvSpPr>
          <p:cNvPr id="622999" name="Freeform 407"/>
          <p:cNvSpPr>
            <a:spLocks/>
          </p:cNvSpPr>
          <p:nvPr/>
        </p:nvSpPr>
        <p:spPr bwMode="auto">
          <a:xfrm>
            <a:off x="4857750" y="3919538"/>
            <a:ext cx="100013" cy="100012"/>
          </a:xfrm>
          <a:custGeom>
            <a:avLst/>
            <a:gdLst>
              <a:gd name="T0" fmla="*/ 2147483647 w 63"/>
              <a:gd name="T1" fmla="*/ 2147483647 h 63"/>
              <a:gd name="T2" fmla="*/ 2147483647 w 63"/>
              <a:gd name="T3" fmla="*/ 2147483647 h 63"/>
              <a:gd name="T4" fmla="*/ 2147483647 w 63"/>
              <a:gd name="T5" fmla="*/ 2147483647 h 63"/>
              <a:gd name="T6" fmla="*/ 2147483647 w 63"/>
              <a:gd name="T7" fmla="*/ 2147483647 h 63"/>
              <a:gd name="T8" fmla="*/ 2147483647 w 63"/>
              <a:gd name="T9" fmla="*/ 2147483647 h 63"/>
              <a:gd name="T10" fmla="*/ 2147483647 w 63"/>
              <a:gd name="T11" fmla="*/ 2147483647 h 63"/>
              <a:gd name="T12" fmla="*/ 2147483647 w 63"/>
              <a:gd name="T13" fmla="*/ 2147483647 h 63"/>
              <a:gd name="T14" fmla="*/ 2147483647 w 63"/>
              <a:gd name="T15" fmla="*/ 2147483647 h 63"/>
              <a:gd name="T16" fmla="*/ 2147483647 w 63"/>
              <a:gd name="T17" fmla="*/ 2147483647 h 63"/>
              <a:gd name="T18" fmla="*/ 2147483647 w 63"/>
              <a:gd name="T19" fmla="*/ 2147483647 h 63"/>
              <a:gd name="T20" fmla="*/ 2147483647 w 63"/>
              <a:gd name="T21" fmla="*/ 0 h 63"/>
              <a:gd name="T22" fmla="*/ 2147483647 w 63"/>
              <a:gd name="T23" fmla="*/ 0 h 63"/>
              <a:gd name="T24" fmla="*/ 2147483647 w 63"/>
              <a:gd name="T25" fmla="*/ 2147483647 h 63"/>
              <a:gd name="T26" fmla="*/ 2147483647 w 63"/>
              <a:gd name="T27" fmla="*/ 2147483647 h 63"/>
              <a:gd name="T28" fmla="*/ 2147483647 w 63"/>
              <a:gd name="T29" fmla="*/ 2147483647 h 63"/>
              <a:gd name="T30" fmla="*/ 0 w 63"/>
              <a:gd name="T31" fmla="*/ 2147483647 h 63"/>
              <a:gd name="T32" fmla="*/ 0 w 63"/>
              <a:gd name="T33" fmla="*/ 2147483647 h 63"/>
              <a:gd name="T34" fmla="*/ 2147483647 w 63"/>
              <a:gd name="T35" fmla="*/ 2147483647 h 63"/>
              <a:gd name="T36" fmla="*/ 2147483647 w 63"/>
              <a:gd name="T37" fmla="*/ 2147483647 h 63"/>
              <a:gd name="T38" fmla="*/ 2147483647 w 63"/>
              <a:gd name="T39" fmla="*/ 2147483647 h 63"/>
              <a:gd name="T40" fmla="*/ 2147483647 w 63"/>
              <a:gd name="T41" fmla="*/ 2147483647 h 63"/>
              <a:gd name="T42" fmla="*/ 2147483647 w 63"/>
              <a:gd name="T43" fmla="*/ 2147483647 h 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3"/>
              <a:gd name="T67" fmla="*/ 0 h 63"/>
              <a:gd name="T68" fmla="*/ 63 w 63"/>
              <a:gd name="T69" fmla="*/ 63 h 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3" h="63">
                <a:moveTo>
                  <a:pt x="30" y="63"/>
                </a:moveTo>
                <a:lnTo>
                  <a:pt x="30" y="63"/>
                </a:lnTo>
                <a:lnTo>
                  <a:pt x="43" y="59"/>
                </a:lnTo>
                <a:lnTo>
                  <a:pt x="53" y="53"/>
                </a:lnTo>
                <a:lnTo>
                  <a:pt x="60" y="43"/>
                </a:lnTo>
                <a:lnTo>
                  <a:pt x="63" y="29"/>
                </a:lnTo>
                <a:lnTo>
                  <a:pt x="60" y="19"/>
                </a:lnTo>
                <a:lnTo>
                  <a:pt x="53" y="10"/>
                </a:lnTo>
                <a:lnTo>
                  <a:pt x="43" y="3"/>
                </a:lnTo>
                <a:lnTo>
                  <a:pt x="30" y="0"/>
                </a:lnTo>
                <a:lnTo>
                  <a:pt x="20" y="3"/>
                </a:lnTo>
                <a:lnTo>
                  <a:pt x="10" y="10"/>
                </a:lnTo>
                <a:lnTo>
                  <a:pt x="4" y="19"/>
                </a:lnTo>
                <a:lnTo>
                  <a:pt x="0" y="29"/>
                </a:lnTo>
                <a:lnTo>
                  <a:pt x="4" y="43"/>
                </a:lnTo>
                <a:lnTo>
                  <a:pt x="10" y="53"/>
                </a:lnTo>
                <a:lnTo>
                  <a:pt x="20" y="59"/>
                </a:lnTo>
                <a:lnTo>
                  <a:pt x="3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3051" name="Rectangle 459"/>
          <p:cNvSpPr>
            <a:spLocks noChangeArrowheads="1"/>
          </p:cNvSpPr>
          <p:nvPr/>
        </p:nvSpPr>
        <p:spPr bwMode="auto">
          <a:xfrm>
            <a:off x="4764088" y="377666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a</a:t>
            </a:r>
            <a:endParaRPr lang="en-US" b="0">
              <a:latin typeface="Times" panose="02020603050405020304" pitchFamily="18" charset="0"/>
              <a:cs typeface="Times New Roman" panose="02020603050405020304" pitchFamily="18" charset="0"/>
            </a:endParaRPr>
          </a:p>
        </p:txBody>
      </p:sp>
      <p:sp>
        <p:nvSpPr>
          <p:cNvPr id="18625" name="Rectangle 2"/>
          <p:cNvSpPr>
            <a:spLocks noChangeArrowheads="1"/>
          </p:cNvSpPr>
          <p:nvPr/>
        </p:nvSpPr>
        <p:spPr bwMode="auto">
          <a:xfrm>
            <a:off x="1295400" y="0"/>
            <a:ext cx="778668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3200" dirty="0">
                <a:solidFill>
                  <a:srgbClr val="000000"/>
                </a:solidFill>
                <a:latin typeface="+mj-lt"/>
              </a:rPr>
              <a:t>Relationship Between Average and Marginal Cost Curves</a:t>
            </a: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2307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2307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623075"/>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623076"/>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623077"/>
                                        </p:tgtEl>
                                        <p:attrNameLst>
                                          <p:attrName>style.visibility</p:attrName>
                                        </p:attrNameLst>
                                      </p:cBhvr>
                                      <p:to>
                                        <p:strVal val="visible"/>
                                      </p:to>
                                    </p:set>
                                  </p:childTnLst>
                                </p:cTn>
                              </p:par>
                            </p:childTnLst>
                          </p:cTn>
                        </p:par>
                        <p:par>
                          <p:cTn id="20" fill="hold" nodeType="afterGroup">
                            <p:stCondLst>
                              <p:cond delay="1500"/>
                            </p:stCondLst>
                            <p:childTnLst>
                              <p:par>
                                <p:cTn id="21" presetID="18" presetClass="entr" presetSubtype="12" fill="hold" grpId="0" nodeType="afterEffect">
                                  <p:stCondLst>
                                    <p:cond delay="0"/>
                                  </p:stCondLst>
                                  <p:childTnLst>
                                    <p:set>
                                      <p:cBhvr>
                                        <p:cTn id="22" dur="1" fill="hold">
                                          <p:stCondLst>
                                            <p:cond delay="0"/>
                                          </p:stCondLst>
                                        </p:cTn>
                                        <p:tgtEl>
                                          <p:spTgt spid="623078"/>
                                        </p:tgtEl>
                                        <p:attrNameLst>
                                          <p:attrName>style.visibility</p:attrName>
                                        </p:attrNameLst>
                                      </p:cBhvr>
                                      <p:to>
                                        <p:strVal val="visible"/>
                                      </p:to>
                                    </p:set>
                                    <p:animEffect transition="in" filter="strips(downLeft)">
                                      <p:cBhvr>
                                        <p:cTn id="23" dur="500"/>
                                        <p:tgtEl>
                                          <p:spTgt spid="623078"/>
                                        </p:tgtEl>
                                      </p:cBhvr>
                                    </p:animEffect>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623000"/>
                                        </p:tgtEl>
                                        <p:attrNameLst>
                                          <p:attrName>style.visibility</p:attrName>
                                        </p:attrNameLst>
                                      </p:cBhvr>
                                      <p:to>
                                        <p:strVal val="visible"/>
                                      </p:to>
                                    </p:set>
                                    <p:anim calcmode="lin" valueType="num">
                                      <p:cBhvr>
                                        <p:cTn id="27" dur="500" fill="hold"/>
                                        <p:tgtEl>
                                          <p:spTgt spid="623000"/>
                                        </p:tgtEl>
                                        <p:attrNameLst>
                                          <p:attrName>ppt_w</p:attrName>
                                        </p:attrNameLst>
                                      </p:cBhvr>
                                      <p:tavLst>
                                        <p:tav tm="0">
                                          <p:val>
                                            <p:fltVal val="0"/>
                                          </p:val>
                                        </p:tav>
                                        <p:tav tm="100000">
                                          <p:val>
                                            <p:strVal val="#ppt_w"/>
                                          </p:val>
                                        </p:tav>
                                      </p:tavLst>
                                    </p:anim>
                                    <p:anim calcmode="lin" valueType="num">
                                      <p:cBhvr>
                                        <p:cTn id="28" dur="500" fill="hold"/>
                                        <p:tgtEl>
                                          <p:spTgt spid="623000"/>
                                        </p:tgtEl>
                                        <p:attrNameLst>
                                          <p:attrName>ppt_h</p:attrName>
                                        </p:attrNameLst>
                                      </p:cBhvr>
                                      <p:tavLst>
                                        <p:tav tm="0">
                                          <p:val>
                                            <p:fltVal val="0"/>
                                          </p:val>
                                        </p:tav>
                                        <p:tav tm="100000">
                                          <p:val>
                                            <p:strVal val="#ppt_h"/>
                                          </p:val>
                                        </p:tav>
                                      </p:tavLst>
                                    </p:anim>
                                  </p:childTnLst>
                                </p:cTn>
                              </p:par>
                            </p:childTnLst>
                          </p:cTn>
                        </p:par>
                        <p:par>
                          <p:cTn id="29" fill="hold" nodeType="afterGroup">
                            <p:stCondLst>
                              <p:cond delay="2500"/>
                            </p:stCondLst>
                            <p:childTnLst>
                              <p:par>
                                <p:cTn id="30" presetID="23" presetClass="entr" presetSubtype="16" fill="hold" grpId="0" nodeType="afterEffect">
                                  <p:stCondLst>
                                    <p:cond delay="0"/>
                                  </p:stCondLst>
                                  <p:childTnLst>
                                    <p:set>
                                      <p:cBhvr>
                                        <p:cTn id="31" dur="1" fill="hold">
                                          <p:stCondLst>
                                            <p:cond delay="0"/>
                                          </p:stCondLst>
                                        </p:cTn>
                                        <p:tgtEl>
                                          <p:spTgt spid="623050"/>
                                        </p:tgtEl>
                                        <p:attrNameLst>
                                          <p:attrName>style.visibility</p:attrName>
                                        </p:attrNameLst>
                                      </p:cBhvr>
                                      <p:to>
                                        <p:strVal val="visible"/>
                                      </p:to>
                                    </p:set>
                                    <p:anim calcmode="lin" valueType="num">
                                      <p:cBhvr>
                                        <p:cTn id="32" dur="500" fill="hold"/>
                                        <p:tgtEl>
                                          <p:spTgt spid="623050"/>
                                        </p:tgtEl>
                                        <p:attrNameLst>
                                          <p:attrName>ppt_w</p:attrName>
                                        </p:attrNameLst>
                                      </p:cBhvr>
                                      <p:tavLst>
                                        <p:tav tm="0">
                                          <p:val>
                                            <p:fltVal val="0"/>
                                          </p:val>
                                        </p:tav>
                                        <p:tav tm="100000">
                                          <p:val>
                                            <p:strVal val="#ppt_w"/>
                                          </p:val>
                                        </p:tav>
                                      </p:tavLst>
                                    </p:anim>
                                    <p:anim calcmode="lin" valueType="num">
                                      <p:cBhvr>
                                        <p:cTn id="33" dur="500" fill="hold"/>
                                        <p:tgtEl>
                                          <p:spTgt spid="623050"/>
                                        </p:tgtEl>
                                        <p:attrNameLst>
                                          <p:attrName>ppt_h</p:attrName>
                                        </p:attrNameLst>
                                      </p:cBhvr>
                                      <p:tavLst>
                                        <p:tav tm="0">
                                          <p:val>
                                            <p:fltVal val="0"/>
                                          </p:val>
                                        </p:tav>
                                        <p:tav tm="100000">
                                          <p:val>
                                            <p:strVal val="#ppt_h"/>
                                          </p:val>
                                        </p:tav>
                                      </p:tavLst>
                                    </p:anim>
                                  </p:childTnLst>
                                </p:cTn>
                              </p:par>
                            </p:childTnLst>
                          </p:cTn>
                        </p:par>
                        <p:par>
                          <p:cTn id="34" fill="hold" nodeType="afterGroup">
                            <p:stCondLst>
                              <p:cond delay="3000"/>
                            </p:stCondLst>
                            <p:childTnLst>
                              <p:par>
                                <p:cTn id="35" presetID="23" presetClass="entr" presetSubtype="16" fill="hold" grpId="0" nodeType="afterEffect">
                                  <p:stCondLst>
                                    <p:cond delay="0"/>
                                  </p:stCondLst>
                                  <p:childTnLst>
                                    <p:set>
                                      <p:cBhvr>
                                        <p:cTn id="36" dur="1" fill="hold">
                                          <p:stCondLst>
                                            <p:cond delay="0"/>
                                          </p:stCondLst>
                                        </p:cTn>
                                        <p:tgtEl>
                                          <p:spTgt spid="623069"/>
                                        </p:tgtEl>
                                        <p:attrNameLst>
                                          <p:attrName>style.visibility</p:attrName>
                                        </p:attrNameLst>
                                      </p:cBhvr>
                                      <p:to>
                                        <p:strVal val="visible"/>
                                      </p:to>
                                    </p:set>
                                    <p:anim calcmode="lin" valueType="num">
                                      <p:cBhvr>
                                        <p:cTn id="37" dur="500" fill="hold"/>
                                        <p:tgtEl>
                                          <p:spTgt spid="623069"/>
                                        </p:tgtEl>
                                        <p:attrNameLst>
                                          <p:attrName>ppt_w</p:attrName>
                                        </p:attrNameLst>
                                      </p:cBhvr>
                                      <p:tavLst>
                                        <p:tav tm="0">
                                          <p:val>
                                            <p:fltVal val="0"/>
                                          </p:val>
                                        </p:tav>
                                        <p:tav tm="100000">
                                          <p:val>
                                            <p:strVal val="#ppt_w"/>
                                          </p:val>
                                        </p:tav>
                                      </p:tavLst>
                                    </p:anim>
                                    <p:anim calcmode="lin" valueType="num">
                                      <p:cBhvr>
                                        <p:cTn id="38" dur="500" fill="hold"/>
                                        <p:tgtEl>
                                          <p:spTgt spid="623069"/>
                                        </p:tgtEl>
                                        <p:attrNameLst>
                                          <p:attrName>ppt_h</p:attrName>
                                        </p:attrNameLst>
                                      </p:cBhvr>
                                      <p:tavLst>
                                        <p:tav tm="0">
                                          <p:val>
                                            <p:fltVal val="0"/>
                                          </p:val>
                                        </p:tav>
                                        <p:tav tm="100000">
                                          <p:val>
                                            <p:strVal val="#ppt_h"/>
                                          </p:val>
                                        </p:tav>
                                      </p:tavLst>
                                    </p:anim>
                                  </p:childTnLst>
                                </p:cTn>
                              </p:par>
                            </p:childTnLst>
                          </p:cTn>
                        </p:par>
                        <p:par>
                          <p:cTn id="39" fill="hold" nodeType="afterGroup">
                            <p:stCondLst>
                              <p:cond delay="3500"/>
                            </p:stCondLst>
                            <p:childTnLst>
                              <p:par>
                                <p:cTn id="40" presetID="23" presetClass="entr" presetSubtype="16" fill="hold" grpId="0" nodeType="afterEffect">
                                  <p:stCondLst>
                                    <p:cond delay="0"/>
                                  </p:stCondLst>
                                  <p:childTnLst>
                                    <p:set>
                                      <p:cBhvr>
                                        <p:cTn id="41" dur="1" fill="hold">
                                          <p:stCondLst>
                                            <p:cond delay="0"/>
                                          </p:stCondLst>
                                        </p:cTn>
                                        <p:tgtEl>
                                          <p:spTgt spid="623070"/>
                                        </p:tgtEl>
                                        <p:attrNameLst>
                                          <p:attrName>style.visibility</p:attrName>
                                        </p:attrNameLst>
                                      </p:cBhvr>
                                      <p:to>
                                        <p:strVal val="visible"/>
                                      </p:to>
                                    </p:set>
                                    <p:anim calcmode="lin" valueType="num">
                                      <p:cBhvr>
                                        <p:cTn id="42" dur="500" fill="hold"/>
                                        <p:tgtEl>
                                          <p:spTgt spid="623070"/>
                                        </p:tgtEl>
                                        <p:attrNameLst>
                                          <p:attrName>ppt_w</p:attrName>
                                        </p:attrNameLst>
                                      </p:cBhvr>
                                      <p:tavLst>
                                        <p:tav tm="0">
                                          <p:val>
                                            <p:fltVal val="0"/>
                                          </p:val>
                                        </p:tav>
                                        <p:tav tm="100000">
                                          <p:val>
                                            <p:strVal val="#ppt_w"/>
                                          </p:val>
                                        </p:tav>
                                      </p:tavLst>
                                    </p:anim>
                                    <p:anim calcmode="lin" valueType="num">
                                      <p:cBhvr>
                                        <p:cTn id="43" dur="500" fill="hold"/>
                                        <p:tgtEl>
                                          <p:spTgt spid="623070"/>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9" presetClass="exit" presetSubtype="0" fill="hold" grpId="1" nodeType="clickEffect">
                                  <p:stCondLst>
                                    <p:cond delay="0"/>
                                  </p:stCondLst>
                                  <p:childTnLst>
                                    <p:animEffect transition="out" filter="dissolve">
                                      <p:cBhvr>
                                        <p:cTn id="47" dur="500"/>
                                        <p:tgtEl>
                                          <p:spTgt spid="623074"/>
                                        </p:tgtEl>
                                      </p:cBhvr>
                                    </p:animEffect>
                                    <p:set>
                                      <p:cBhvr>
                                        <p:cTn id="48" dur="1" fill="hold">
                                          <p:stCondLst>
                                            <p:cond delay="499"/>
                                          </p:stCondLst>
                                        </p:cTn>
                                        <p:tgtEl>
                                          <p:spTgt spid="623074"/>
                                        </p:tgtEl>
                                        <p:attrNameLst>
                                          <p:attrName>style.visibility</p:attrName>
                                        </p:attrNameLst>
                                      </p:cBhvr>
                                      <p:to>
                                        <p:strVal val="hidden"/>
                                      </p:to>
                                    </p:set>
                                  </p:childTnLst>
                                </p:cTn>
                              </p:par>
                              <p:par>
                                <p:cTn id="49" presetID="9" presetClass="exit" presetSubtype="0" fill="hold" grpId="1" nodeType="withEffect">
                                  <p:stCondLst>
                                    <p:cond delay="0"/>
                                  </p:stCondLst>
                                  <p:childTnLst>
                                    <p:animEffect transition="out" filter="dissolve">
                                      <p:cBhvr>
                                        <p:cTn id="50" dur="500"/>
                                        <p:tgtEl>
                                          <p:spTgt spid="623073"/>
                                        </p:tgtEl>
                                      </p:cBhvr>
                                    </p:animEffect>
                                    <p:set>
                                      <p:cBhvr>
                                        <p:cTn id="51" dur="1" fill="hold">
                                          <p:stCondLst>
                                            <p:cond delay="499"/>
                                          </p:stCondLst>
                                        </p:cTn>
                                        <p:tgtEl>
                                          <p:spTgt spid="623073"/>
                                        </p:tgtEl>
                                        <p:attrNameLst>
                                          <p:attrName>style.visibility</p:attrName>
                                        </p:attrNameLst>
                                      </p:cBhvr>
                                      <p:to>
                                        <p:strVal val="hidden"/>
                                      </p:to>
                                    </p:set>
                                  </p:childTnLst>
                                </p:cTn>
                              </p:par>
                              <p:par>
                                <p:cTn id="52" presetID="9" presetClass="exit" presetSubtype="0" fill="hold" grpId="1" nodeType="withEffect">
                                  <p:stCondLst>
                                    <p:cond delay="0"/>
                                  </p:stCondLst>
                                  <p:childTnLst>
                                    <p:animEffect transition="out" filter="dissolve">
                                      <p:cBhvr>
                                        <p:cTn id="53" dur="500"/>
                                        <p:tgtEl>
                                          <p:spTgt spid="623076"/>
                                        </p:tgtEl>
                                      </p:cBhvr>
                                    </p:animEffect>
                                    <p:set>
                                      <p:cBhvr>
                                        <p:cTn id="54" dur="1" fill="hold">
                                          <p:stCondLst>
                                            <p:cond delay="499"/>
                                          </p:stCondLst>
                                        </p:cTn>
                                        <p:tgtEl>
                                          <p:spTgt spid="623076"/>
                                        </p:tgtEl>
                                        <p:attrNameLst>
                                          <p:attrName>style.visibility</p:attrName>
                                        </p:attrNameLst>
                                      </p:cBhvr>
                                      <p:to>
                                        <p:strVal val="hidden"/>
                                      </p:to>
                                    </p:set>
                                  </p:childTnLst>
                                </p:cTn>
                              </p:par>
                              <p:par>
                                <p:cTn id="55" presetID="9" presetClass="exit" presetSubtype="0" fill="hold" grpId="1" nodeType="withEffect">
                                  <p:stCondLst>
                                    <p:cond delay="0"/>
                                  </p:stCondLst>
                                  <p:childTnLst>
                                    <p:animEffect transition="out" filter="dissolve">
                                      <p:cBhvr>
                                        <p:cTn id="56" dur="500"/>
                                        <p:tgtEl>
                                          <p:spTgt spid="623075"/>
                                        </p:tgtEl>
                                      </p:cBhvr>
                                    </p:animEffect>
                                    <p:set>
                                      <p:cBhvr>
                                        <p:cTn id="57" dur="1" fill="hold">
                                          <p:stCondLst>
                                            <p:cond delay="499"/>
                                          </p:stCondLst>
                                        </p:cTn>
                                        <p:tgtEl>
                                          <p:spTgt spid="623075"/>
                                        </p:tgtEl>
                                        <p:attrNameLst>
                                          <p:attrName>style.visibility</p:attrName>
                                        </p:attrNameLst>
                                      </p:cBhvr>
                                      <p:to>
                                        <p:strVal val="hidden"/>
                                      </p:to>
                                    </p:set>
                                  </p:childTnLst>
                                </p:cTn>
                              </p:par>
                              <p:par>
                                <p:cTn id="58" presetID="9" presetClass="exit" presetSubtype="0" fill="hold" grpId="1" nodeType="withEffect">
                                  <p:stCondLst>
                                    <p:cond delay="0"/>
                                  </p:stCondLst>
                                  <p:childTnLst>
                                    <p:animEffect transition="out" filter="dissolve">
                                      <p:cBhvr>
                                        <p:cTn id="59" dur="500"/>
                                        <p:tgtEl>
                                          <p:spTgt spid="623078"/>
                                        </p:tgtEl>
                                      </p:cBhvr>
                                    </p:animEffect>
                                    <p:set>
                                      <p:cBhvr>
                                        <p:cTn id="60" dur="1" fill="hold">
                                          <p:stCondLst>
                                            <p:cond delay="499"/>
                                          </p:stCondLst>
                                        </p:cTn>
                                        <p:tgtEl>
                                          <p:spTgt spid="623078"/>
                                        </p:tgtEl>
                                        <p:attrNameLst>
                                          <p:attrName>style.visibility</p:attrName>
                                        </p:attrNameLst>
                                      </p:cBhvr>
                                      <p:to>
                                        <p:strVal val="hidden"/>
                                      </p:to>
                                    </p:set>
                                  </p:childTnLst>
                                </p:cTn>
                              </p:par>
                              <p:par>
                                <p:cTn id="61" presetID="9" presetClass="exit" presetSubtype="0" fill="hold" grpId="1" nodeType="withEffect">
                                  <p:stCondLst>
                                    <p:cond delay="0"/>
                                  </p:stCondLst>
                                  <p:childTnLst>
                                    <p:animEffect transition="out" filter="dissolve">
                                      <p:cBhvr>
                                        <p:cTn id="62" dur="500"/>
                                        <p:tgtEl>
                                          <p:spTgt spid="623077"/>
                                        </p:tgtEl>
                                      </p:cBhvr>
                                    </p:animEffect>
                                    <p:set>
                                      <p:cBhvr>
                                        <p:cTn id="63" dur="1" fill="hold">
                                          <p:stCondLst>
                                            <p:cond delay="499"/>
                                          </p:stCondLst>
                                        </p:cTn>
                                        <p:tgtEl>
                                          <p:spTgt spid="623077"/>
                                        </p:tgtEl>
                                        <p:attrNameLst>
                                          <p:attrName>style.visibility</p:attrName>
                                        </p:attrNameLst>
                                      </p:cBhvr>
                                      <p:to>
                                        <p:strVal val="hidden"/>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8" presetClass="entr" presetSubtype="6" fill="hold" grpId="0" nodeType="clickEffect">
                                  <p:stCondLst>
                                    <p:cond delay="0"/>
                                  </p:stCondLst>
                                  <p:childTnLst>
                                    <p:set>
                                      <p:cBhvr>
                                        <p:cTn id="67" dur="1" fill="hold">
                                          <p:stCondLst>
                                            <p:cond delay="0"/>
                                          </p:stCondLst>
                                        </p:cTn>
                                        <p:tgtEl>
                                          <p:spTgt spid="622599"/>
                                        </p:tgtEl>
                                        <p:attrNameLst>
                                          <p:attrName>style.visibility</p:attrName>
                                        </p:attrNameLst>
                                      </p:cBhvr>
                                      <p:to>
                                        <p:strVal val="visible"/>
                                      </p:to>
                                    </p:set>
                                    <p:animEffect transition="in" filter="strips(downRight)">
                                      <p:cBhvr>
                                        <p:cTn id="68" dur="500"/>
                                        <p:tgtEl>
                                          <p:spTgt spid="622599"/>
                                        </p:tgtEl>
                                      </p:cBhvr>
                                    </p:animEffect>
                                  </p:childTnLst>
                                </p:cTn>
                              </p:par>
                            </p:childTnLst>
                          </p:cTn>
                        </p:par>
                        <p:par>
                          <p:cTn id="69" fill="hold" nodeType="afterGroup">
                            <p:stCondLst>
                              <p:cond delay="500"/>
                            </p:stCondLst>
                            <p:childTnLst>
                              <p:par>
                                <p:cTn id="70" presetID="18" presetClass="entr" presetSubtype="6" fill="hold" nodeType="after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strips(downRight)">
                                      <p:cBhvr>
                                        <p:cTn id="72" dur="500"/>
                                        <p:tgtEl>
                                          <p:spTgt spid="2"/>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499"/>
                                          </p:stCondLst>
                                        </p:cTn>
                                        <p:tgtEl>
                                          <p:spTgt spid="623079"/>
                                        </p:tgtEl>
                                        <p:attrNameLst>
                                          <p:attrName>style.visibility</p:attrName>
                                        </p:attrNameLst>
                                      </p:cBhvr>
                                      <p:to>
                                        <p:strVal val="visible"/>
                                      </p:to>
                                    </p:set>
                                  </p:childTnLst>
                                </p:cTn>
                              </p:par>
                            </p:childTnLst>
                          </p:cTn>
                        </p:par>
                        <p:par>
                          <p:cTn id="77" fill="hold" nodeType="afterGroup">
                            <p:stCondLst>
                              <p:cond delay="500"/>
                            </p:stCondLst>
                            <p:childTnLst>
                              <p:par>
                                <p:cTn id="78" presetID="1" presetClass="entr" presetSubtype="0" fill="hold" grpId="0" nodeType="afterEffect">
                                  <p:stCondLst>
                                    <p:cond delay="0"/>
                                  </p:stCondLst>
                                  <p:childTnLst>
                                    <p:set>
                                      <p:cBhvr>
                                        <p:cTn id="79" dur="1" fill="hold">
                                          <p:stCondLst>
                                            <p:cond delay="499"/>
                                          </p:stCondLst>
                                        </p:cTn>
                                        <p:tgtEl>
                                          <p:spTgt spid="623080"/>
                                        </p:tgtEl>
                                        <p:attrNameLst>
                                          <p:attrName>style.visibility</p:attrName>
                                        </p:attrNameLst>
                                      </p:cBhvr>
                                      <p:to>
                                        <p:strVal val="visible"/>
                                      </p:to>
                                    </p:set>
                                  </p:childTnLst>
                                </p:cTn>
                              </p:par>
                            </p:childTnLst>
                          </p:cTn>
                        </p:par>
                      </p:childTnLst>
                    </p:cTn>
                  </p:par>
                  <p:par>
                    <p:cTn id="80" fill="hold" nodeType="clickPar">
                      <p:stCondLst>
                        <p:cond delay="indefinite"/>
                      </p:stCondLst>
                      <p:childTnLst>
                        <p:par>
                          <p:cTn id="81" fill="hold" nodeType="withGroup">
                            <p:stCondLst>
                              <p:cond delay="0"/>
                            </p:stCondLst>
                            <p:childTnLst>
                              <p:par>
                                <p:cTn id="82" presetID="1" presetClass="entr" presetSubtype="0" fill="hold" grpId="0" nodeType="clickEffect">
                                  <p:stCondLst>
                                    <p:cond delay="0"/>
                                  </p:stCondLst>
                                  <p:childTnLst>
                                    <p:set>
                                      <p:cBhvr>
                                        <p:cTn id="83" dur="1" fill="hold">
                                          <p:stCondLst>
                                            <p:cond delay="499"/>
                                          </p:stCondLst>
                                        </p:cTn>
                                        <p:tgtEl>
                                          <p:spTgt spid="623081"/>
                                        </p:tgtEl>
                                        <p:attrNameLst>
                                          <p:attrName>style.visibility</p:attrName>
                                        </p:attrNameLst>
                                      </p:cBhvr>
                                      <p:to>
                                        <p:strVal val="visible"/>
                                      </p:to>
                                    </p:set>
                                  </p:childTnLst>
                                </p:cTn>
                              </p:par>
                            </p:childTnLst>
                          </p:cTn>
                        </p:par>
                        <p:par>
                          <p:cTn id="84" fill="hold" nodeType="afterGroup">
                            <p:stCondLst>
                              <p:cond delay="500"/>
                            </p:stCondLst>
                            <p:childTnLst>
                              <p:par>
                                <p:cTn id="85" presetID="1" presetClass="entr" presetSubtype="0" fill="hold" grpId="0" nodeType="afterEffect">
                                  <p:stCondLst>
                                    <p:cond delay="0"/>
                                  </p:stCondLst>
                                  <p:childTnLst>
                                    <p:set>
                                      <p:cBhvr>
                                        <p:cTn id="86" dur="1" fill="hold">
                                          <p:stCondLst>
                                            <p:cond delay="499"/>
                                          </p:stCondLst>
                                        </p:cTn>
                                        <p:tgtEl>
                                          <p:spTgt spid="623082"/>
                                        </p:tgtEl>
                                        <p:attrNameLst>
                                          <p:attrName>style.visibility</p:attrName>
                                        </p:attrNameLst>
                                      </p:cBhvr>
                                      <p:to>
                                        <p:strVal val="visible"/>
                                      </p:to>
                                    </p:set>
                                  </p:childTnLst>
                                </p:cTn>
                              </p:par>
                            </p:childTnLst>
                          </p:cTn>
                        </p:par>
                        <p:par>
                          <p:cTn id="87" fill="hold" nodeType="afterGroup">
                            <p:stCondLst>
                              <p:cond delay="1000"/>
                            </p:stCondLst>
                            <p:childTnLst>
                              <p:par>
                                <p:cTn id="88" presetID="1" presetClass="entr" presetSubtype="0" fill="hold" grpId="0" nodeType="afterEffect">
                                  <p:stCondLst>
                                    <p:cond delay="0"/>
                                  </p:stCondLst>
                                  <p:childTnLst>
                                    <p:set>
                                      <p:cBhvr>
                                        <p:cTn id="89" dur="1" fill="hold">
                                          <p:stCondLst>
                                            <p:cond delay="499"/>
                                          </p:stCondLst>
                                        </p:cTn>
                                        <p:tgtEl>
                                          <p:spTgt spid="623083"/>
                                        </p:tgtEl>
                                        <p:attrNameLst>
                                          <p:attrName>style.visibility</p:attrName>
                                        </p:attrNameLst>
                                      </p:cBhvr>
                                      <p:to>
                                        <p:strVal val="visible"/>
                                      </p:to>
                                    </p:set>
                                  </p:childTnLst>
                                </p:cTn>
                              </p:par>
                            </p:childTnLst>
                          </p:cTn>
                        </p:par>
                        <p:par>
                          <p:cTn id="90" fill="hold" nodeType="afterGroup">
                            <p:stCondLst>
                              <p:cond delay="1500"/>
                            </p:stCondLst>
                            <p:childTnLst>
                              <p:par>
                                <p:cTn id="91" presetID="18" presetClass="entr" presetSubtype="12" fill="hold" grpId="0" nodeType="afterEffect">
                                  <p:stCondLst>
                                    <p:cond delay="0"/>
                                  </p:stCondLst>
                                  <p:childTnLst>
                                    <p:set>
                                      <p:cBhvr>
                                        <p:cTn id="92" dur="1" fill="hold">
                                          <p:stCondLst>
                                            <p:cond delay="0"/>
                                          </p:stCondLst>
                                        </p:cTn>
                                        <p:tgtEl>
                                          <p:spTgt spid="623084"/>
                                        </p:tgtEl>
                                        <p:attrNameLst>
                                          <p:attrName>style.visibility</p:attrName>
                                        </p:attrNameLst>
                                      </p:cBhvr>
                                      <p:to>
                                        <p:strVal val="visible"/>
                                      </p:to>
                                    </p:set>
                                    <p:animEffect transition="in" filter="strips(downLeft)">
                                      <p:cBhvr>
                                        <p:cTn id="93" dur="500"/>
                                        <p:tgtEl>
                                          <p:spTgt spid="623084"/>
                                        </p:tgtEl>
                                      </p:cBhvr>
                                    </p:animEffect>
                                  </p:childTnLst>
                                </p:cTn>
                              </p:par>
                            </p:childTnLst>
                          </p:cTn>
                        </p:par>
                        <p:par>
                          <p:cTn id="94" fill="hold" nodeType="afterGroup">
                            <p:stCondLst>
                              <p:cond delay="2000"/>
                            </p:stCondLst>
                            <p:childTnLst>
                              <p:par>
                                <p:cTn id="95" presetID="23" presetClass="entr" presetSubtype="16" fill="hold" grpId="0" nodeType="afterEffect">
                                  <p:stCondLst>
                                    <p:cond delay="0"/>
                                  </p:stCondLst>
                                  <p:childTnLst>
                                    <p:set>
                                      <p:cBhvr>
                                        <p:cTn id="96" dur="1" fill="hold">
                                          <p:stCondLst>
                                            <p:cond delay="0"/>
                                          </p:stCondLst>
                                        </p:cTn>
                                        <p:tgtEl>
                                          <p:spTgt spid="623051"/>
                                        </p:tgtEl>
                                        <p:attrNameLst>
                                          <p:attrName>style.visibility</p:attrName>
                                        </p:attrNameLst>
                                      </p:cBhvr>
                                      <p:to>
                                        <p:strVal val="visible"/>
                                      </p:to>
                                    </p:set>
                                    <p:anim calcmode="lin" valueType="num">
                                      <p:cBhvr>
                                        <p:cTn id="97" dur="500" fill="hold"/>
                                        <p:tgtEl>
                                          <p:spTgt spid="623051"/>
                                        </p:tgtEl>
                                        <p:attrNameLst>
                                          <p:attrName>ppt_w</p:attrName>
                                        </p:attrNameLst>
                                      </p:cBhvr>
                                      <p:tavLst>
                                        <p:tav tm="0">
                                          <p:val>
                                            <p:fltVal val="0"/>
                                          </p:val>
                                        </p:tav>
                                        <p:tav tm="100000">
                                          <p:val>
                                            <p:strVal val="#ppt_w"/>
                                          </p:val>
                                        </p:tav>
                                      </p:tavLst>
                                    </p:anim>
                                    <p:anim calcmode="lin" valueType="num">
                                      <p:cBhvr>
                                        <p:cTn id="98" dur="500" fill="hold"/>
                                        <p:tgtEl>
                                          <p:spTgt spid="623051"/>
                                        </p:tgtEl>
                                        <p:attrNameLst>
                                          <p:attrName>ppt_h</p:attrName>
                                        </p:attrNameLst>
                                      </p:cBhvr>
                                      <p:tavLst>
                                        <p:tav tm="0">
                                          <p:val>
                                            <p:fltVal val="0"/>
                                          </p:val>
                                        </p:tav>
                                        <p:tav tm="100000">
                                          <p:val>
                                            <p:strVal val="#ppt_h"/>
                                          </p:val>
                                        </p:tav>
                                      </p:tavLst>
                                    </p:anim>
                                  </p:childTnLst>
                                </p:cTn>
                              </p:par>
                            </p:childTnLst>
                          </p:cTn>
                        </p:par>
                        <p:par>
                          <p:cTn id="99" fill="hold" nodeType="afterGroup">
                            <p:stCondLst>
                              <p:cond delay="2500"/>
                            </p:stCondLst>
                            <p:childTnLst>
                              <p:par>
                                <p:cTn id="100" presetID="23" presetClass="entr" presetSubtype="16" fill="hold" grpId="0" nodeType="afterEffect">
                                  <p:stCondLst>
                                    <p:cond delay="0"/>
                                  </p:stCondLst>
                                  <p:childTnLst>
                                    <p:set>
                                      <p:cBhvr>
                                        <p:cTn id="101" dur="1" fill="hold">
                                          <p:stCondLst>
                                            <p:cond delay="0"/>
                                          </p:stCondLst>
                                        </p:cTn>
                                        <p:tgtEl>
                                          <p:spTgt spid="622999"/>
                                        </p:tgtEl>
                                        <p:attrNameLst>
                                          <p:attrName>style.visibility</p:attrName>
                                        </p:attrNameLst>
                                      </p:cBhvr>
                                      <p:to>
                                        <p:strVal val="visible"/>
                                      </p:to>
                                    </p:set>
                                    <p:anim calcmode="lin" valueType="num">
                                      <p:cBhvr>
                                        <p:cTn id="102" dur="500" fill="hold"/>
                                        <p:tgtEl>
                                          <p:spTgt spid="622999"/>
                                        </p:tgtEl>
                                        <p:attrNameLst>
                                          <p:attrName>ppt_w</p:attrName>
                                        </p:attrNameLst>
                                      </p:cBhvr>
                                      <p:tavLst>
                                        <p:tav tm="0">
                                          <p:val>
                                            <p:fltVal val="0"/>
                                          </p:val>
                                        </p:tav>
                                        <p:tav tm="100000">
                                          <p:val>
                                            <p:strVal val="#ppt_w"/>
                                          </p:val>
                                        </p:tav>
                                      </p:tavLst>
                                    </p:anim>
                                    <p:anim calcmode="lin" valueType="num">
                                      <p:cBhvr>
                                        <p:cTn id="103" dur="500" fill="hold"/>
                                        <p:tgtEl>
                                          <p:spTgt spid="622999"/>
                                        </p:tgtEl>
                                        <p:attrNameLst>
                                          <p:attrName>ppt_h</p:attrName>
                                        </p:attrNameLst>
                                      </p:cBhvr>
                                      <p:tavLst>
                                        <p:tav tm="0">
                                          <p:val>
                                            <p:fltVal val="0"/>
                                          </p:val>
                                        </p:tav>
                                        <p:tav tm="100000">
                                          <p:val>
                                            <p:strVal val="#ppt_h"/>
                                          </p:val>
                                        </p:tav>
                                      </p:tavLst>
                                    </p:anim>
                                  </p:childTnLst>
                                </p:cTn>
                              </p:par>
                            </p:childTnLst>
                          </p:cTn>
                        </p:par>
                        <p:par>
                          <p:cTn id="104" fill="hold" nodeType="afterGroup">
                            <p:stCondLst>
                              <p:cond delay="3000"/>
                            </p:stCondLst>
                            <p:childTnLst>
                              <p:par>
                                <p:cTn id="105" presetID="23" presetClass="entr" presetSubtype="16" fill="hold" grpId="0" nodeType="afterEffect">
                                  <p:stCondLst>
                                    <p:cond delay="0"/>
                                  </p:stCondLst>
                                  <p:childTnLst>
                                    <p:set>
                                      <p:cBhvr>
                                        <p:cTn id="106" dur="1" fill="hold">
                                          <p:stCondLst>
                                            <p:cond delay="0"/>
                                          </p:stCondLst>
                                        </p:cTn>
                                        <p:tgtEl>
                                          <p:spTgt spid="623071"/>
                                        </p:tgtEl>
                                        <p:attrNameLst>
                                          <p:attrName>style.visibility</p:attrName>
                                        </p:attrNameLst>
                                      </p:cBhvr>
                                      <p:to>
                                        <p:strVal val="visible"/>
                                      </p:to>
                                    </p:set>
                                    <p:anim calcmode="lin" valueType="num">
                                      <p:cBhvr>
                                        <p:cTn id="107" dur="500" fill="hold"/>
                                        <p:tgtEl>
                                          <p:spTgt spid="623071"/>
                                        </p:tgtEl>
                                        <p:attrNameLst>
                                          <p:attrName>ppt_w</p:attrName>
                                        </p:attrNameLst>
                                      </p:cBhvr>
                                      <p:tavLst>
                                        <p:tav tm="0">
                                          <p:val>
                                            <p:fltVal val="0"/>
                                          </p:val>
                                        </p:tav>
                                        <p:tav tm="100000">
                                          <p:val>
                                            <p:strVal val="#ppt_w"/>
                                          </p:val>
                                        </p:tav>
                                      </p:tavLst>
                                    </p:anim>
                                    <p:anim calcmode="lin" valueType="num">
                                      <p:cBhvr>
                                        <p:cTn id="108" dur="500" fill="hold"/>
                                        <p:tgtEl>
                                          <p:spTgt spid="623071"/>
                                        </p:tgtEl>
                                        <p:attrNameLst>
                                          <p:attrName>ppt_h</p:attrName>
                                        </p:attrNameLst>
                                      </p:cBhvr>
                                      <p:tavLst>
                                        <p:tav tm="0">
                                          <p:val>
                                            <p:fltVal val="0"/>
                                          </p:val>
                                        </p:tav>
                                        <p:tav tm="100000">
                                          <p:val>
                                            <p:strVal val="#ppt_h"/>
                                          </p:val>
                                        </p:tav>
                                      </p:tavLst>
                                    </p:anim>
                                  </p:childTnLst>
                                </p:cTn>
                              </p:par>
                            </p:childTnLst>
                          </p:cTn>
                        </p:par>
                        <p:par>
                          <p:cTn id="109" fill="hold" nodeType="afterGroup">
                            <p:stCondLst>
                              <p:cond delay="3500"/>
                            </p:stCondLst>
                            <p:childTnLst>
                              <p:par>
                                <p:cTn id="110" presetID="23" presetClass="entr" presetSubtype="16" fill="hold" grpId="0" nodeType="afterEffect">
                                  <p:stCondLst>
                                    <p:cond delay="0"/>
                                  </p:stCondLst>
                                  <p:childTnLst>
                                    <p:set>
                                      <p:cBhvr>
                                        <p:cTn id="111" dur="1" fill="hold">
                                          <p:stCondLst>
                                            <p:cond delay="0"/>
                                          </p:stCondLst>
                                        </p:cTn>
                                        <p:tgtEl>
                                          <p:spTgt spid="623072"/>
                                        </p:tgtEl>
                                        <p:attrNameLst>
                                          <p:attrName>style.visibility</p:attrName>
                                        </p:attrNameLst>
                                      </p:cBhvr>
                                      <p:to>
                                        <p:strVal val="visible"/>
                                      </p:to>
                                    </p:set>
                                    <p:anim calcmode="lin" valueType="num">
                                      <p:cBhvr>
                                        <p:cTn id="112" dur="500" fill="hold"/>
                                        <p:tgtEl>
                                          <p:spTgt spid="623072"/>
                                        </p:tgtEl>
                                        <p:attrNameLst>
                                          <p:attrName>ppt_w</p:attrName>
                                        </p:attrNameLst>
                                      </p:cBhvr>
                                      <p:tavLst>
                                        <p:tav tm="0">
                                          <p:val>
                                            <p:fltVal val="0"/>
                                          </p:val>
                                        </p:tav>
                                        <p:tav tm="100000">
                                          <p:val>
                                            <p:strVal val="#ppt_w"/>
                                          </p:val>
                                        </p:tav>
                                      </p:tavLst>
                                    </p:anim>
                                    <p:anim calcmode="lin" valueType="num">
                                      <p:cBhvr>
                                        <p:cTn id="113" dur="500" fill="hold"/>
                                        <p:tgtEl>
                                          <p:spTgt spid="62307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2599" grpId="0" animBg="1"/>
      <p:bldP spid="623073" grpId="0" animBg="1"/>
      <p:bldP spid="623073" grpId="1" animBg="1"/>
      <p:bldP spid="623074" grpId="0" animBg="1" autoUpdateAnimBg="0"/>
      <p:bldP spid="623074" grpId="1" animBg="1"/>
      <p:bldP spid="623075" grpId="0" animBg="1"/>
      <p:bldP spid="623075" grpId="1" animBg="1"/>
      <p:bldP spid="623076" grpId="0" animBg="1" autoUpdateAnimBg="0"/>
      <p:bldP spid="623076" grpId="1" animBg="1"/>
      <p:bldP spid="623077" grpId="0" animBg="1" autoUpdateAnimBg="0"/>
      <p:bldP spid="623077" grpId="1" animBg="1"/>
      <p:bldP spid="623078" grpId="0" animBg="1"/>
      <p:bldP spid="623078" grpId="1" animBg="1"/>
      <p:bldP spid="623079" grpId="0" animBg="1"/>
      <p:bldP spid="623080" grpId="0" animBg="1" autoUpdateAnimBg="0"/>
      <p:bldP spid="623081" grpId="0" animBg="1"/>
      <p:bldP spid="623082" grpId="0" animBg="1" autoUpdateAnimBg="0"/>
      <p:bldP spid="623083" grpId="0" animBg="1" autoUpdateAnimBg="0"/>
      <p:bldP spid="623084" grpId="0" animBg="1"/>
      <p:bldP spid="623069" grpId="0" animBg="1"/>
      <p:bldP spid="623070" grpId="0" animBg="1"/>
      <p:bldP spid="623072" grpId="0" animBg="1"/>
      <p:bldP spid="623071" grpId="0" animBg="1"/>
      <p:bldP spid="623000" grpId="0" animBg="1"/>
      <p:bldP spid="623050" grpId="0" autoUpdateAnimBg="0"/>
      <p:bldP spid="622999" grpId="0" animBg="1"/>
      <p:bldP spid="62305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1" name="Straight Connector 360"/>
          <p:cNvCxnSpPr/>
          <p:nvPr/>
        </p:nvCxnSpPr>
        <p:spPr>
          <a:xfrm flipV="1">
            <a:off x="4330460" y="3187460"/>
            <a:ext cx="0" cy="243840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65" name="Straight Connector 364"/>
          <p:cNvCxnSpPr/>
          <p:nvPr/>
        </p:nvCxnSpPr>
        <p:spPr>
          <a:xfrm flipV="1">
            <a:off x="2708694" y="4563374"/>
            <a:ext cx="0" cy="106680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68" name="Straight Connector 367"/>
          <p:cNvCxnSpPr/>
          <p:nvPr/>
        </p:nvCxnSpPr>
        <p:spPr>
          <a:xfrm flipV="1">
            <a:off x="1893498" y="5410200"/>
            <a:ext cx="0" cy="22860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70" name="Straight Connector 369"/>
          <p:cNvCxnSpPr/>
          <p:nvPr/>
        </p:nvCxnSpPr>
        <p:spPr>
          <a:xfrm flipH="1">
            <a:off x="1588699" y="2458670"/>
            <a:ext cx="4589499" cy="14236"/>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74" name="Straight Connector 373"/>
          <p:cNvCxnSpPr>
            <a:endCxn id="49488" idx="3"/>
          </p:cNvCxnSpPr>
          <p:nvPr/>
        </p:nvCxnSpPr>
        <p:spPr>
          <a:xfrm flipH="1">
            <a:off x="1601788" y="3186024"/>
            <a:ext cx="2722922" cy="20727"/>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79" name="Straight Connector 378"/>
          <p:cNvCxnSpPr/>
          <p:nvPr/>
        </p:nvCxnSpPr>
        <p:spPr>
          <a:xfrm flipH="1">
            <a:off x="1588698" y="4524008"/>
            <a:ext cx="1057313" cy="629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p:nvCxnSpPr>
        <p:spPr>
          <a:xfrm flipH="1" flipV="1">
            <a:off x="1604513" y="5411638"/>
            <a:ext cx="281796" cy="5751"/>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9457" name="Rectangle 2"/>
          <p:cNvSpPr>
            <a:spLocks noGrp="1" noChangeArrowheads="1"/>
          </p:cNvSpPr>
          <p:nvPr>
            <p:ph type="title" idx="4294967295"/>
          </p:nvPr>
        </p:nvSpPr>
        <p:spPr/>
        <p:txBody>
          <a:bodyPr/>
          <a:lstStyle/>
          <a:p>
            <a:pPr eaLnBrk="1" hangingPunct="1"/>
            <a:r>
              <a:rPr lang="en-US" b="1" smtClean="0"/>
              <a:t>Figure 7.2 </a:t>
            </a:r>
            <a:r>
              <a:rPr lang="en-US" smtClean="0"/>
              <a:t>Variable Cost and Total Product of Labor</a:t>
            </a:r>
          </a:p>
        </p:txBody>
      </p:sp>
      <p:sp>
        <p:nvSpPr>
          <p:cNvPr id="49156" name="Freeform 4"/>
          <p:cNvSpPr>
            <a:spLocks/>
          </p:cNvSpPr>
          <p:nvPr/>
        </p:nvSpPr>
        <p:spPr bwMode="auto">
          <a:xfrm>
            <a:off x="1600200" y="2362200"/>
            <a:ext cx="4886325" cy="3290888"/>
          </a:xfrm>
          <a:custGeom>
            <a:avLst/>
            <a:gdLst/>
            <a:ahLst/>
            <a:cxnLst>
              <a:cxn ang="0">
                <a:pos x="0" y="2073"/>
              </a:cxn>
              <a:cxn ang="0">
                <a:pos x="31" y="2053"/>
              </a:cxn>
              <a:cxn ang="0">
                <a:pos x="66" y="2028"/>
              </a:cxn>
              <a:cxn ang="0">
                <a:pos x="103" y="1999"/>
              </a:cxn>
              <a:cxn ang="0">
                <a:pos x="140" y="1964"/>
              </a:cxn>
              <a:cxn ang="0">
                <a:pos x="220" y="1887"/>
              </a:cxn>
              <a:cxn ang="0">
                <a:pos x="301" y="1801"/>
              </a:cxn>
              <a:cxn ang="0">
                <a:pos x="381" y="1715"/>
              </a:cxn>
              <a:cxn ang="0">
                <a:pos x="453" y="1635"/>
              </a:cxn>
              <a:cxn ang="0">
                <a:pos x="567" y="1503"/>
              </a:cxn>
              <a:cxn ang="0">
                <a:pos x="662" y="1400"/>
              </a:cxn>
              <a:cxn ang="0">
                <a:pos x="739" y="1319"/>
              </a:cxn>
              <a:cxn ang="0">
                <a:pos x="834" y="1222"/>
              </a:cxn>
              <a:cxn ang="0">
                <a:pos x="940" y="1116"/>
              </a:cxn>
              <a:cxn ang="0">
                <a:pos x="1057" y="1004"/>
              </a:cxn>
              <a:cxn ang="0">
                <a:pos x="1186" y="892"/>
              </a:cxn>
              <a:cxn ang="0">
                <a:pos x="1252" y="838"/>
              </a:cxn>
              <a:cxn ang="0">
                <a:pos x="1318" y="783"/>
              </a:cxn>
              <a:cxn ang="0">
                <a:pos x="1427" y="700"/>
              </a:cxn>
              <a:cxn ang="0">
                <a:pos x="1481" y="663"/>
              </a:cxn>
              <a:cxn ang="0">
                <a:pos x="1536" y="625"/>
              </a:cxn>
              <a:cxn ang="0">
                <a:pos x="1593" y="591"/>
              </a:cxn>
              <a:cxn ang="0">
                <a:pos x="1653" y="557"/>
              </a:cxn>
              <a:cxn ang="0">
                <a:pos x="1719" y="519"/>
              </a:cxn>
              <a:cxn ang="0">
                <a:pos x="1788" y="485"/>
              </a:cxn>
              <a:cxn ang="0">
                <a:pos x="1863" y="450"/>
              </a:cxn>
              <a:cxn ang="0">
                <a:pos x="1946" y="413"/>
              </a:cxn>
              <a:cxn ang="0">
                <a:pos x="2129" y="339"/>
              </a:cxn>
              <a:cxn ang="0">
                <a:pos x="2350" y="255"/>
              </a:cxn>
              <a:cxn ang="0">
                <a:pos x="2614" y="161"/>
              </a:cxn>
              <a:cxn ang="0">
                <a:pos x="3078" y="0"/>
              </a:cxn>
            </a:cxnLst>
            <a:rect l="0" t="0" r="r" b="b"/>
            <a:pathLst>
              <a:path w="3078" h="2073">
                <a:moveTo>
                  <a:pt x="0" y="2073"/>
                </a:moveTo>
                <a:lnTo>
                  <a:pt x="31" y="2053"/>
                </a:lnTo>
                <a:lnTo>
                  <a:pt x="66" y="2028"/>
                </a:lnTo>
                <a:lnTo>
                  <a:pt x="103" y="1999"/>
                </a:lnTo>
                <a:lnTo>
                  <a:pt x="140" y="1964"/>
                </a:lnTo>
                <a:lnTo>
                  <a:pt x="220" y="1887"/>
                </a:lnTo>
                <a:lnTo>
                  <a:pt x="301" y="1801"/>
                </a:lnTo>
                <a:lnTo>
                  <a:pt x="381" y="1715"/>
                </a:lnTo>
                <a:lnTo>
                  <a:pt x="453" y="1635"/>
                </a:lnTo>
                <a:lnTo>
                  <a:pt x="567" y="1503"/>
                </a:lnTo>
                <a:lnTo>
                  <a:pt x="662" y="1400"/>
                </a:lnTo>
                <a:lnTo>
                  <a:pt x="739" y="1319"/>
                </a:lnTo>
                <a:lnTo>
                  <a:pt x="834" y="1222"/>
                </a:lnTo>
                <a:lnTo>
                  <a:pt x="940" y="1116"/>
                </a:lnTo>
                <a:lnTo>
                  <a:pt x="1057" y="1004"/>
                </a:lnTo>
                <a:lnTo>
                  <a:pt x="1186" y="892"/>
                </a:lnTo>
                <a:lnTo>
                  <a:pt x="1252" y="838"/>
                </a:lnTo>
                <a:lnTo>
                  <a:pt x="1318" y="783"/>
                </a:lnTo>
                <a:lnTo>
                  <a:pt x="1427" y="700"/>
                </a:lnTo>
                <a:lnTo>
                  <a:pt x="1481" y="663"/>
                </a:lnTo>
                <a:lnTo>
                  <a:pt x="1536" y="625"/>
                </a:lnTo>
                <a:lnTo>
                  <a:pt x="1593" y="591"/>
                </a:lnTo>
                <a:lnTo>
                  <a:pt x="1653" y="557"/>
                </a:lnTo>
                <a:lnTo>
                  <a:pt x="1719" y="519"/>
                </a:lnTo>
                <a:lnTo>
                  <a:pt x="1788" y="485"/>
                </a:lnTo>
                <a:lnTo>
                  <a:pt x="1863" y="450"/>
                </a:lnTo>
                <a:lnTo>
                  <a:pt x="1946" y="413"/>
                </a:lnTo>
                <a:lnTo>
                  <a:pt x="2129" y="339"/>
                </a:lnTo>
                <a:lnTo>
                  <a:pt x="2350" y="255"/>
                </a:lnTo>
                <a:lnTo>
                  <a:pt x="2614" y="161"/>
                </a:lnTo>
                <a:lnTo>
                  <a:pt x="3078" y="0"/>
                </a:lnTo>
              </a:path>
            </a:pathLst>
          </a:custGeom>
          <a:noFill/>
          <a:ln w="53975">
            <a:solidFill>
              <a:srgbClr val="A154A1"/>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389" name="Line 237"/>
          <p:cNvSpPr>
            <a:spLocks noChangeShapeType="1"/>
          </p:cNvSpPr>
          <p:nvPr/>
        </p:nvSpPr>
        <p:spPr bwMode="auto">
          <a:xfrm>
            <a:off x="6153150" y="2460625"/>
            <a:ext cx="1588" cy="1588"/>
          </a:xfrm>
          <a:prstGeom prst="line">
            <a:avLst/>
          </a:prstGeom>
          <a:noFill/>
          <a:ln w="174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390" name="Line 238"/>
          <p:cNvSpPr>
            <a:spLocks noChangeShapeType="1"/>
          </p:cNvSpPr>
          <p:nvPr/>
        </p:nvSpPr>
        <p:spPr bwMode="auto">
          <a:xfrm>
            <a:off x="6207125" y="2460625"/>
            <a:ext cx="1588" cy="1588"/>
          </a:xfrm>
          <a:prstGeom prst="line">
            <a:avLst/>
          </a:prstGeom>
          <a:noFill/>
          <a:ln w="174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391" name="Line 239"/>
          <p:cNvSpPr>
            <a:spLocks noChangeShapeType="1"/>
          </p:cNvSpPr>
          <p:nvPr/>
        </p:nvSpPr>
        <p:spPr bwMode="auto">
          <a:xfrm>
            <a:off x="6253163" y="2468563"/>
            <a:ext cx="1588" cy="1588"/>
          </a:xfrm>
          <a:prstGeom prst="line">
            <a:avLst/>
          </a:prstGeom>
          <a:noFill/>
          <a:ln w="174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450" name="Rectangle 298"/>
          <p:cNvSpPr>
            <a:spLocks noChangeArrowheads="1"/>
          </p:cNvSpPr>
          <p:nvPr/>
        </p:nvSpPr>
        <p:spPr bwMode="auto">
          <a:xfrm>
            <a:off x="1574800" y="5619750"/>
            <a:ext cx="28575" cy="714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451" name="Rectangle 299"/>
          <p:cNvSpPr>
            <a:spLocks noChangeArrowheads="1"/>
          </p:cNvSpPr>
          <p:nvPr/>
        </p:nvSpPr>
        <p:spPr bwMode="auto">
          <a:xfrm>
            <a:off x="1589088" y="5664200"/>
            <a:ext cx="63500" cy="317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9452" name="Freeform 300"/>
          <p:cNvSpPr>
            <a:spLocks/>
          </p:cNvSpPr>
          <p:nvPr/>
        </p:nvSpPr>
        <p:spPr bwMode="auto">
          <a:xfrm>
            <a:off x="1606550" y="1954213"/>
            <a:ext cx="6597650" cy="3714750"/>
          </a:xfrm>
          <a:custGeom>
            <a:avLst/>
            <a:gdLst/>
            <a:ahLst/>
            <a:cxnLst>
              <a:cxn ang="0">
                <a:pos x="4156" y="2340"/>
              </a:cxn>
              <a:cxn ang="0">
                <a:pos x="0" y="2340"/>
              </a:cxn>
              <a:cxn ang="0">
                <a:pos x="0" y="0"/>
              </a:cxn>
            </a:cxnLst>
            <a:rect l="0" t="0" r="r" b="b"/>
            <a:pathLst>
              <a:path w="4156" h="2340">
                <a:moveTo>
                  <a:pt x="4156" y="2340"/>
                </a:moveTo>
                <a:lnTo>
                  <a:pt x="0" y="2340"/>
                </a:lnTo>
                <a:lnTo>
                  <a:pt x="0" y="0"/>
                </a:lnTo>
              </a:path>
            </a:pathLst>
          </a:custGeom>
          <a:noFill/>
          <a:ln w="1270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475" name="Rectangle 323"/>
          <p:cNvSpPr>
            <a:spLocks noChangeArrowheads="1"/>
          </p:cNvSpPr>
          <p:nvPr/>
        </p:nvSpPr>
        <p:spPr bwMode="auto">
          <a:xfrm>
            <a:off x="4264025" y="5719763"/>
            <a:ext cx="236538"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46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476" name="Rectangle 324"/>
          <p:cNvSpPr>
            <a:spLocks noChangeArrowheads="1"/>
          </p:cNvSpPr>
          <p:nvPr/>
        </p:nvSpPr>
        <p:spPr bwMode="auto">
          <a:xfrm>
            <a:off x="4222750" y="5919788"/>
            <a:ext cx="317500"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460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477" name="Rectangle 325"/>
          <p:cNvSpPr>
            <a:spLocks noChangeArrowheads="1"/>
          </p:cNvSpPr>
          <p:nvPr/>
        </p:nvSpPr>
        <p:spPr bwMode="auto">
          <a:xfrm>
            <a:off x="2625725" y="5719763"/>
            <a:ext cx="236538"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20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478" name="Rectangle 326"/>
          <p:cNvSpPr>
            <a:spLocks noChangeArrowheads="1"/>
          </p:cNvSpPr>
          <p:nvPr/>
        </p:nvSpPr>
        <p:spPr bwMode="auto">
          <a:xfrm>
            <a:off x="2586038" y="5919788"/>
            <a:ext cx="317500"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479" name="Rectangle 327"/>
          <p:cNvSpPr>
            <a:spLocks noChangeArrowheads="1"/>
          </p:cNvSpPr>
          <p:nvPr/>
        </p:nvSpPr>
        <p:spPr bwMode="auto">
          <a:xfrm>
            <a:off x="1847850" y="5719763"/>
            <a:ext cx="149225"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480" name="Rectangle 328"/>
          <p:cNvSpPr>
            <a:spLocks noChangeArrowheads="1"/>
          </p:cNvSpPr>
          <p:nvPr/>
        </p:nvSpPr>
        <p:spPr bwMode="auto">
          <a:xfrm>
            <a:off x="1806575" y="5919788"/>
            <a:ext cx="236538"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481" name="Rectangle 329"/>
          <p:cNvSpPr>
            <a:spLocks noChangeArrowheads="1"/>
          </p:cNvSpPr>
          <p:nvPr/>
        </p:nvSpPr>
        <p:spPr bwMode="auto">
          <a:xfrm>
            <a:off x="6161088" y="5719763"/>
            <a:ext cx="236538"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77</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482" name="Rectangle 330"/>
          <p:cNvSpPr>
            <a:spLocks noChangeArrowheads="1"/>
          </p:cNvSpPr>
          <p:nvPr/>
        </p:nvSpPr>
        <p:spPr bwMode="auto">
          <a:xfrm>
            <a:off x="6121400" y="5919788"/>
            <a:ext cx="317500"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770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92" name="Group 391"/>
          <p:cNvGrpSpPr/>
          <p:nvPr/>
        </p:nvGrpSpPr>
        <p:grpSpPr>
          <a:xfrm>
            <a:off x="6607175" y="2168525"/>
            <a:ext cx="990600" cy="377825"/>
            <a:chOff x="6607175" y="2168525"/>
            <a:chExt cx="990600" cy="377825"/>
          </a:xfrm>
        </p:grpSpPr>
        <p:sp>
          <p:nvSpPr>
            <p:cNvPr id="49483" name="Rectangle 331"/>
            <p:cNvSpPr>
              <a:spLocks noChangeArrowheads="1"/>
            </p:cNvSpPr>
            <p:nvPr/>
          </p:nvSpPr>
          <p:spPr bwMode="auto">
            <a:xfrm>
              <a:off x="6607175" y="2168525"/>
              <a:ext cx="990600"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Total product,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484" name="Rectangle 332"/>
            <p:cNvSpPr>
              <a:spLocks noChangeArrowheads="1"/>
            </p:cNvSpPr>
            <p:nvPr/>
          </p:nvSpPr>
          <p:spPr bwMode="auto">
            <a:xfrm>
              <a:off x="6607175" y="2346325"/>
              <a:ext cx="941388"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Variable cost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49485" name="Rectangle 333"/>
          <p:cNvSpPr>
            <a:spLocks noChangeArrowheads="1"/>
          </p:cNvSpPr>
          <p:nvPr/>
        </p:nvSpPr>
        <p:spPr bwMode="auto">
          <a:xfrm>
            <a:off x="1447800" y="5719763"/>
            <a:ext cx="149225"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486" name="Rectangle 334"/>
          <p:cNvSpPr>
            <a:spLocks noChangeArrowheads="1"/>
          </p:cNvSpPr>
          <p:nvPr/>
        </p:nvSpPr>
        <p:spPr bwMode="auto">
          <a:xfrm>
            <a:off x="1447800" y="4435475"/>
            <a:ext cx="149225"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487" name="Rectangle 335"/>
          <p:cNvSpPr>
            <a:spLocks noChangeArrowheads="1"/>
          </p:cNvSpPr>
          <p:nvPr/>
        </p:nvSpPr>
        <p:spPr bwMode="auto">
          <a:xfrm>
            <a:off x="1447800" y="5341938"/>
            <a:ext cx="149225"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488" name="Rectangle 336"/>
          <p:cNvSpPr>
            <a:spLocks noChangeArrowheads="1"/>
          </p:cNvSpPr>
          <p:nvPr/>
        </p:nvSpPr>
        <p:spPr bwMode="auto">
          <a:xfrm>
            <a:off x="1365250" y="3106738"/>
            <a:ext cx="236538"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489" name="Rectangle 337"/>
          <p:cNvSpPr>
            <a:spLocks noChangeArrowheads="1"/>
          </p:cNvSpPr>
          <p:nvPr/>
        </p:nvSpPr>
        <p:spPr bwMode="auto">
          <a:xfrm>
            <a:off x="1365250" y="2368550"/>
            <a:ext cx="236538"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13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490" name="Rectangle 338"/>
          <p:cNvSpPr>
            <a:spLocks noChangeArrowheads="1"/>
          </p:cNvSpPr>
          <p:nvPr/>
        </p:nvSpPr>
        <p:spPr bwMode="auto">
          <a:xfrm>
            <a:off x="6589713" y="5729288"/>
            <a:ext cx="149225"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Helvetica"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491" name="Rectangle 339"/>
          <p:cNvSpPr>
            <a:spLocks noChangeArrowheads="1"/>
          </p:cNvSpPr>
          <p:nvPr/>
        </p:nvSpPr>
        <p:spPr bwMode="auto">
          <a:xfrm>
            <a:off x="6670675" y="5729288"/>
            <a:ext cx="1641475"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 Hours of labor per day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492" name="Rectangle 340"/>
          <p:cNvSpPr>
            <a:spLocks noChangeArrowheads="1"/>
          </p:cNvSpPr>
          <p:nvPr/>
        </p:nvSpPr>
        <p:spPr bwMode="auto">
          <a:xfrm>
            <a:off x="6570663" y="5929313"/>
            <a:ext cx="276225"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Helvetica" charset="0"/>
                <a:cs typeface="Arial" pitchFamily="34" charset="0"/>
              </a:rPr>
              <a:t>VC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493" name="Rectangle 341"/>
          <p:cNvSpPr>
            <a:spLocks noChangeArrowheads="1"/>
          </p:cNvSpPr>
          <p:nvPr/>
        </p:nvSpPr>
        <p:spPr bwMode="auto">
          <a:xfrm>
            <a:off x="6775450" y="5929313"/>
            <a:ext cx="236538"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 =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494" name="Rectangle 342"/>
          <p:cNvSpPr>
            <a:spLocks noChangeArrowheads="1"/>
          </p:cNvSpPr>
          <p:nvPr/>
        </p:nvSpPr>
        <p:spPr bwMode="auto">
          <a:xfrm>
            <a:off x="6938963" y="5929313"/>
            <a:ext cx="263525"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Helvetica" charset="0"/>
                <a:cs typeface="Arial" pitchFamily="34" charset="0"/>
              </a:rPr>
              <a:t>wL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495" name="Rectangle 343"/>
          <p:cNvSpPr>
            <a:spLocks noChangeArrowheads="1"/>
          </p:cNvSpPr>
          <p:nvPr/>
        </p:nvSpPr>
        <p:spPr bwMode="auto">
          <a:xfrm>
            <a:off x="7126288" y="5929313"/>
            <a:ext cx="1190625"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 Variable cost,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390" name="Group 389"/>
          <p:cNvGrpSpPr/>
          <p:nvPr/>
        </p:nvGrpSpPr>
        <p:grpSpPr>
          <a:xfrm>
            <a:off x="4286250" y="2933700"/>
            <a:ext cx="149226" cy="300038"/>
            <a:chOff x="4286250" y="2933700"/>
            <a:chExt cx="149226" cy="300038"/>
          </a:xfrm>
        </p:grpSpPr>
        <p:sp>
          <p:nvSpPr>
            <p:cNvPr id="49496" name="Rectangle 344"/>
            <p:cNvSpPr>
              <a:spLocks noChangeArrowheads="1"/>
            </p:cNvSpPr>
            <p:nvPr/>
          </p:nvSpPr>
          <p:spPr bwMode="auto">
            <a:xfrm>
              <a:off x="4291013" y="2933700"/>
              <a:ext cx="144463"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Helvetica"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9497" name="Freeform 345"/>
            <p:cNvSpPr>
              <a:spLocks/>
            </p:cNvSpPr>
            <p:nvPr/>
          </p:nvSpPr>
          <p:spPr bwMode="auto">
            <a:xfrm>
              <a:off x="4286250" y="3151188"/>
              <a:ext cx="87313" cy="82550"/>
            </a:xfrm>
            <a:custGeom>
              <a:avLst/>
              <a:gdLst/>
              <a:ahLst/>
              <a:cxnLst>
                <a:cxn ang="0">
                  <a:pos x="29" y="52"/>
                </a:cxn>
                <a:cxn ang="0">
                  <a:pos x="38" y="52"/>
                </a:cxn>
                <a:cxn ang="0">
                  <a:pos x="46" y="46"/>
                </a:cxn>
                <a:cxn ang="0">
                  <a:pos x="52" y="38"/>
                </a:cxn>
                <a:cxn ang="0">
                  <a:pos x="55" y="26"/>
                </a:cxn>
                <a:cxn ang="0">
                  <a:pos x="52" y="15"/>
                </a:cxn>
                <a:cxn ang="0">
                  <a:pos x="46" y="6"/>
                </a:cxn>
                <a:cxn ang="0">
                  <a:pos x="38" y="0"/>
                </a:cxn>
                <a:cxn ang="0">
                  <a:pos x="29" y="0"/>
                </a:cxn>
                <a:cxn ang="0">
                  <a:pos x="18" y="0"/>
                </a:cxn>
                <a:cxn ang="0">
                  <a:pos x="9" y="6"/>
                </a:cxn>
                <a:cxn ang="0">
                  <a:pos x="3" y="15"/>
                </a:cxn>
                <a:cxn ang="0">
                  <a:pos x="0" y="26"/>
                </a:cxn>
                <a:cxn ang="0">
                  <a:pos x="3" y="38"/>
                </a:cxn>
                <a:cxn ang="0">
                  <a:pos x="9" y="46"/>
                </a:cxn>
                <a:cxn ang="0">
                  <a:pos x="18" y="52"/>
                </a:cxn>
                <a:cxn ang="0">
                  <a:pos x="26" y="52"/>
                </a:cxn>
                <a:cxn ang="0">
                  <a:pos x="29" y="52"/>
                </a:cxn>
              </a:cxnLst>
              <a:rect l="0" t="0" r="r" b="b"/>
              <a:pathLst>
                <a:path w="55" h="52">
                  <a:moveTo>
                    <a:pt x="29" y="52"/>
                  </a:moveTo>
                  <a:lnTo>
                    <a:pt x="38" y="52"/>
                  </a:lnTo>
                  <a:lnTo>
                    <a:pt x="46" y="46"/>
                  </a:lnTo>
                  <a:lnTo>
                    <a:pt x="52" y="38"/>
                  </a:lnTo>
                  <a:lnTo>
                    <a:pt x="55" y="26"/>
                  </a:lnTo>
                  <a:lnTo>
                    <a:pt x="52" y="15"/>
                  </a:lnTo>
                  <a:lnTo>
                    <a:pt x="46" y="6"/>
                  </a:lnTo>
                  <a:lnTo>
                    <a:pt x="38" y="0"/>
                  </a:lnTo>
                  <a:lnTo>
                    <a:pt x="29" y="0"/>
                  </a:lnTo>
                  <a:lnTo>
                    <a:pt x="18" y="0"/>
                  </a:lnTo>
                  <a:lnTo>
                    <a:pt x="9" y="6"/>
                  </a:lnTo>
                  <a:lnTo>
                    <a:pt x="3" y="15"/>
                  </a:lnTo>
                  <a:lnTo>
                    <a:pt x="0" y="26"/>
                  </a:lnTo>
                  <a:lnTo>
                    <a:pt x="3" y="38"/>
                  </a:lnTo>
                  <a:lnTo>
                    <a:pt x="9" y="46"/>
                  </a:lnTo>
                  <a:lnTo>
                    <a:pt x="18" y="52"/>
                  </a:lnTo>
                  <a:lnTo>
                    <a:pt x="26" y="52"/>
                  </a:lnTo>
                  <a:lnTo>
                    <a:pt x="29" y="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8" name="Group 387"/>
          <p:cNvGrpSpPr/>
          <p:nvPr/>
        </p:nvGrpSpPr>
        <p:grpSpPr>
          <a:xfrm>
            <a:off x="1820863" y="5218113"/>
            <a:ext cx="149225" cy="255588"/>
            <a:chOff x="1820863" y="5218113"/>
            <a:chExt cx="149225" cy="255588"/>
          </a:xfrm>
        </p:grpSpPr>
        <p:sp>
          <p:nvSpPr>
            <p:cNvPr id="49500" name="Rectangle 348"/>
            <p:cNvSpPr>
              <a:spLocks noChangeArrowheads="1"/>
            </p:cNvSpPr>
            <p:nvPr/>
          </p:nvSpPr>
          <p:spPr bwMode="auto">
            <a:xfrm>
              <a:off x="1820863" y="5218113"/>
              <a:ext cx="149225"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Helvetica" charset="0"/>
                  <a:cs typeface="Arial" pitchFamily="34" charset="0"/>
                </a:rPr>
                <a:t>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501" name="Freeform 349"/>
            <p:cNvSpPr>
              <a:spLocks/>
            </p:cNvSpPr>
            <p:nvPr/>
          </p:nvSpPr>
          <p:spPr bwMode="auto">
            <a:xfrm>
              <a:off x="1839913" y="5386388"/>
              <a:ext cx="85725" cy="87313"/>
            </a:xfrm>
            <a:custGeom>
              <a:avLst/>
              <a:gdLst/>
              <a:ahLst/>
              <a:cxnLst>
                <a:cxn ang="0">
                  <a:pos x="28" y="55"/>
                </a:cxn>
                <a:cxn ang="0">
                  <a:pos x="37" y="52"/>
                </a:cxn>
                <a:cxn ang="0">
                  <a:pos x="45" y="46"/>
                </a:cxn>
                <a:cxn ang="0">
                  <a:pos x="51" y="38"/>
                </a:cxn>
                <a:cxn ang="0">
                  <a:pos x="54" y="26"/>
                </a:cxn>
                <a:cxn ang="0">
                  <a:pos x="51" y="18"/>
                </a:cxn>
                <a:cxn ang="0">
                  <a:pos x="45" y="9"/>
                </a:cxn>
                <a:cxn ang="0">
                  <a:pos x="37" y="3"/>
                </a:cxn>
                <a:cxn ang="0">
                  <a:pos x="28" y="0"/>
                </a:cxn>
                <a:cxn ang="0">
                  <a:pos x="17" y="3"/>
                </a:cxn>
                <a:cxn ang="0">
                  <a:pos x="8" y="9"/>
                </a:cxn>
                <a:cxn ang="0">
                  <a:pos x="2" y="18"/>
                </a:cxn>
                <a:cxn ang="0">
                  <a:pos x="0" y="26"/>
                </a:cxn>
                <a:cxn ang="0">
                  <a:pos x="2" y="38"/>
                </a:cxn>
                <a:cxn ang="0">
                  <a:pos x="8" y="46"/>
                </a:cxn>
                <a:cxn ang="0">
                  <a:pos x="17" y="52"/>
                </a:cxn>
                <a:cxn ang="0">
                  <a:pos x="25" y="55"/>
                </a:cxn>
                <a:cxn ang="0">
                  <a:pos x="28" y="55"/>
                </a:cxn>
              </a:cxnLst>
              <a:rect l="0" t="0" r="r" b="b"/>
              <a:pathLst>
                <a:path w="54" h="55">
                  <a:moveTo>
                    <a:pt x="28" y="55"/>
                  </a:moveTo>
                  <a:lnTo>
                    <a:pt x="37" y="52"/>
                  </a:lnTo>
                  <a:lnTo>
                    <a:pt x="45" y="46"/>
                  </a:lnTo>
                  <a:lnTo>
                    <a:pt x="51" y="38"/>
                  </a:lnTo>
                  <a:lnTo>
                    <a:pt x="54" y="26"/>
                  </a:lnTo>
                  <a:lnTo>
                    <a:pt x="51" y="18"/>
                  </a:lnTo>
                  <a:lnTo>
                    <a:pt x="45" y="9"/>
                  </a:lnTo>
                  <a:lnTo>
                    <a:pt x="37" y="3"/>
                  </a:lnTo>
                  <a:lnTo>
                    <a:pt x="28" y="0"/>
                  </a:lnTo>
                  <a:lnTo>
                    <a:pt x="17" y="3"/>
                  </a:lnTo>
                  <a:lnTo>
                    <a:pt x="8" y="9"/>
                  </a:lnTo>
                  <a:lnTo>
                    <a:pt x="2" y="18"/>
                  </a:lnTo>
                  <a:lnTo>
                    <a:pt x="0" y="26"/>
                  </a:lnTo>
                  <a:lnTo>
                    <a:pt x="2" y="38"/>
                  </a:lnTo>
                  <a:lnTo>
                    <a:pt x="8" y="46"/>
                  </a:lnTo>
                  <a:lnTo>
                    <a:pt x="17" y="52"/>
                  </a:lnTo>
                  <a:lnTo>
                    <a:pt x="25" y="55"/>
                  </a:lnTo>
                  <a:lnTo>
                    <a:pt x="28"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9" name="Group 388"/>
          <p:cNvGrpSpPr/>
          <p:nvPr/>
        </p:nvGrpSpPr>
        <p:grpSpPr>
          <a:xfrm>
            <a:off x="2657475" y="4271963"/>
            <a:ext cx="158750" cy="300037"/>
            <a:chOff x="2657475" y="4271963"/>
            <a:chExt cx="158750" cy="300037"/>
          </a:xfrm>
        </p:grpSpPr>
        <p:sp>
          <p:nvSpPr>
            <p:cNvPr id="49499" name="Rectangle 347"/>
            <p:cNvSpPr>
              <a:spLocks noChangeArrowheads="1"/>
            </p:cNvSpPr>
            <p:nvPr/>
          </p:nvSpPr>
          <p:spPr bwMode="auto">
            <a:xfrm>
              <a:off x="2667000" y="4271963"/>
              <a:ext cx="149225"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Helvetica" charset="0"/>
                  <a:cs typeface="Arial" pitchFamily="34" charset="0"/>
                </a:rPr>
                <a:t>b</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502" name="Freeform 350"/>
            <p:cNvSpPr>
              <a:spLocks/>
            </p:cNvSpPr>
            <p:nvPr/>
          </p:nvSpPr>
          <p:spPr bwMode="auto">
            <a:xfrm>
              <a:off x="2657475" y="4489450"/>
              <a:ext cx="87313" cy="82550"/>
            </a:xfrm>
            <a:custGeom>
              <a:avLst/>
              <a:gdLst/>
              <a:ahLst/>
              <a:cxnLst>
                <a:cxn ang="0">
                  <a:pos x="29" y="52"/>
                </a:cxn>
                <a:cxn ang="0">
                  <a:pos x="38" y="52"/>
                </a:cxn>
                <a:cxn ang="0">
                  <a:pos x="46" y="46"/>
                </a:cxn>
                <a:cxn ang="0">
                  <a:pos x="52" y="38"/>
                </a:cxn>
                <a:cxn ang="0">
                  <a:pos x="55" y="26"/>
                </a:cxn>
                <a:cxn ang="0">
                  <a:pos x="52" y="15"/>
                </a:cxn>
                <a:cxn ang="0">
                  <a:pos x="46" y="6"/>
                </a:cxn>
                <a:cxn ang="0">
                  <a:pos x="38" y="0"/>
                </a:cxn>
                <a:cxn ang="0">
                  <a:pos x="29" y="0"/>
                </a:cxn>
                <a:cxn ang="0">
                  <a:pos x="18" y="0"/>
                </a:cxn>
                <a:cxn ang="0">
                  <a:pos x="9" y="6"/>
                </a:cxn>
                <a:cxn ang="0">
                  <a:pos x="3" y="15"/>
                </a:cxn>
                <a:cxn ang="0">
                  <a:pos x="0" y="26"/>
                </a:cxn>
                <a:cxn ang="0">
                  <a:pos x="3" y="38"/>
                </a:cxn>
                <a:cxn ang="0">
                  <a:pos x="9" y="46"/>
                </a:cxn>
                <a:cxn ang="0">
                  <a:pos x="18" y="52"/>
                </a:cxn>
                <a:cxn ang="0">
                  <a:pos x="26" y="52"/>
                </a:cxn>
                <a:cxn ang="0">
                  <a:pos x="29" y="52"/>
                </a:cxn>
              </a:cxnLst>
              <a:rect l="0" t="0" r="r" b="b"/>
              <a:pathLst>
                <a:path w="55" h="52">
                  <a:moveTo>
                    <a:pt x="29" y="52"/>
                  </a:moveTo>
                  <a:lnTo>
                    <a:pt x="38" y="52"/>
                  </a:lnTo>
                  <a:lnTo>
                    <a:pt x="46" y="46"/>
                  </a:lnTo>
                  <a:lnTo>
                    <a:pt x="52" y="38"/>
                  </a:lnTo>
                  <a:lnTo>
                    <a:pt x="55" y="26"/>
                  </a:lnTo>
                  <a:lnTo>
                    <a:pt x="52" y="15"/>
                  </a:lnTo>
                  <a:lnTo>
                    <a:pt x="46" y="6"/>
                  </a:lnTo>
                  <a:lnTo>
                    <a:pt x="38" y="0"/>
                  </a:lnTo>
                  <a:lnTo>
                    <a:pt x="29" y="0"/>
                  </a:lnTo>
                  <a:lnTo>
                    <a:pt x="18" y="0"/>
                  </a:lnTo>
                  <a:lnTo>
                    <a:pt x="9" y="6"/>
                  </a:lnTo>
                  <a:lnTo>
                    <a:pt x="3" y="15"/>
                  </a:lnTo>
                  <a:lnTo>
                    <a:pt x="0" y="26"/>
                  </a:lnTo>
                  <a:lnTo>
                    <a:pt x="3" y="38"/>
                  </a:lnTo>
                  <a:lnTo>
                    <a:pt x="9" y="46"/>
                  </a:lnTo>
                  <a:lnTo>
                    <a:pt x="18" y="52"/>
                  </a:lnTo>
                  <a:lnTo>
                    <a:pt x="26" y="52"/>
                  </a:lnTo>
                  <a:lnTo>
                    <a:pt x="29" y="5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91" name="Group 390"/>
          <p:cNvGrpSpPr/>
          <p:nvPr/>
        </p:nvGrpSpPr>
        <p:grpSpPr>
          <a:xfrm>
            <a:off x="6189663" y="2251075"/>
            <a:ext cx="149225" cy="254001"/>
            <a:chOff x="6189663" y="2251075"/>
            <a:chExt cx="149225" cy="254001"/>
          </a:xfrm>
        </p:grpSpPr>
        <p:sp>
          <p:nvSpPr>
            <p:cNvPr id="49498" name="Rectangle 346"/>
            <p:cNvSpPr>
              <a:spLocks noChangeArrowheads="1"/>
            </p:cNvSpPr>
            <p:nvPr/>
          </p:nvSpPr>
          <p:spPr bwMode="auto">
            <a:xfrm>
              <a:off x="6189663" y="2251075"/>
              <a:ext cx="149225" cy="200025"/>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Helvetica" charset="0"/>
                  <a:cs typeface="Arial" pitchFamily="34" charset="0"/>
                </a:rPr>
                <a:t>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503" name="Freeform 351"/>
            <p:cNvSpPr>
              <a:spLocks/>
            </p:cNvSpPr>
            <p:nvPr/>
          </p:nvSpPr>
          <p:spPr bwMode="auto">
            <a:xfrm>
              <a:off x="6189663" y="2424113"/>
              <a:ext cx="85725" cy="80963"/>
            </a:xfrm>
            <a:custGeom>
              <a:avLst/>
              <a:gdLst/>
              <a:ahLst/>
              <a:cxnLst>
                <a:cxn ang="0">
                  <a:pos x="28" y="51"/>
                </a:cxn>
                <a:cxn ang="0">
                  <a:pos x="37" y="51"/>
                </a:cxn>
                <a:cxn ang="0">
                  <a:pos x="45" y="45"/>
                </a:cxn>
                <a:cxn ang="0">
                  <a:pos x="51" y="37"/>
                </a:cxn>
                <a:cxn ang="0">
                  <a:pos x="54" y="25"/>
                </a:cxn>
                <a:cxn ang="0">
                  <a:pos x="51" y="14"/>
                </a:cxn>
                <a:cxn ang="0">
                  <a:pos x="45" y="5"/>
                </a:cxn>
                <a:cxn ang="0">
                  <a:pos x="37" y="0"/>
                </a:cxn>
                <a:cxn ang="0">
                  <a:pos x="28" y="0"/>
                </a:cxn>
                <a:cxn ang="0">
                  <a:pos x="17" y="0"/>
                </a:cxn>
                <a:cxn ang="0">
                  <a:pos x="8" y="5"/>
                </a:cxn>
                <a:cxn ang="0">
                  <a:pos x="2" y="14"/>
                </a:cxn>
                <a:cxn ang="0">
                  <a:pos x="0" y="25"/>
                </a:cxn>
                <a:cxn ang="0">
                  <a:pos x="2" y="37"/>
                </a:cxn>
                <a:cxn ang="0">
                  <a:pos x="8" y="45"/>
                </a:cxn>
                <a:cxn ang="0">
                  <a:pos x="17" y="51"/>
                </a:cxn>
                <a:cxn ang="0">
                  <a:pos x="25" y="51"/>
                </a:cxn>
                <a:cxn ang="0">
                  <a:pos x="28" y="51"/>
                </a:cxn>
              </a:cxnLst>
              <a:rect l="0" t="0" r="r" b="b"/>
              <a:pathLst>
                <a:path w="54" h="51">
                  <a:moveTo>
                    <a:pt x="28" y="51"/>
                  </a:moveTo>
                  <a:lnTo>
                    <a:pt x="37" y="51"/>
                  </a:lnTo>
                  <a:lnTo>
                    <a:pt x="45" y="45"/>
                  </a:lnTo>
                  <a:lnTo>
                    <a:pt x="51" y="37"/>
                  </a:lnTo>
                  <a:lnTo>
                    <a:pt x="54" y="25"/>
                  </a:lnTo>
                  <a:lnTo>
                    <a:pt x="51" y="14"/>
                  </a:lnTo>
                  <a:lnTo>
                    <a:pt x="45" y="5"/>
                  </a:lnTo>
                  <a:lnTo>
                    <a:pt x="37" y="0"/>
                  </a:lnTo>
                  <a:lnTo>
                    <a:pt x="28" y="0"/>
                  </a:lnTo>
                  <a:lnTo>
                    <a:pt x="17" y="0"/>
                  </a:lnTo>
                  <a:lnTo>
                    <a:pt x="8" y="5"/>
                  </a:lnTo>
                  <a:lnTo>
                    <a:pt x="2" y="14"/>
                  </a:lnTo>
                  <a:lnTo>
                    <a:pt x="0" y="25"/>
                  </a:lnTo>
                  <a:lnTo>
                    <a:pt x="2" y="37"/>
                  </a:lnTo>
                  <a:lnTo>
                    <a:pt x="8" y="45"/>
                  </a:lnTo>
                  <a:lnTo>
                    <a:pt x="17" y="51"/>
                  </a:lnTo>
                  <a:lnTo>
                    <a:pt x="25" y="51"/>
                  </a:lnTo>
                  <a:lnTo>
                    <a:pt x="28"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359" name="Straight Connector 358"/>
          <p:cNvCxnSpPr/>
          <p:nvPr/>
        </p:nvCxnSpPr>
        <p:spPr>
          <a:xfrm flipV="1">
            <a:off x="6225397" y="2451100"/>
            <a:ext cx="15876" cy="318770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387" name="Rectangle 339"/>
          <p:cNvSpPr>
            <a:spLocks noChangeArrowheads="1"/>
          </p:cNvSpPr>
          <p:nvPr/>
        </p:nvSpPr>
        <p:spPr bwMode="auto">
          <a:xfrm rot="16200000">
            <a:off x="297615" y="2750385"/>
            <a:ext cx="1723036"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Quantity, </a:t>
            </a:r>
            <a:r>
              <a:rPr kumimoji="0" lang="en-US" sz="1200" b="0" i="1" u="none" strike="noStrike" cap="none" normalizeH="0" baseline="0" dirty="0" smtClean="0">
                <a:ln>
                  <a:noFill/>
                </a:ln>
                <a:solidFill>
                  <a:srgbClr val="000000"/>
                </a:solidFill>
                <a:effectLst/>
                <a:latin typeface="Helvetica" charset="0"/>
                <a:cs typeface="Arial" pitchFamily="34" charset="0"/>
              </a:rPr>
              <a:t>q,</a:t>
            </a:r>
            <a:r>
              <a:rPr kumimoji="0" lang="en-US" sz="1200" b="0" i="0" u="none" strike="noStrike" cap="none" normalizeH="0" baseline="0" dirty="0" smtClean="0">
                <a:ln>
                  <a:noFill/>
                </a:ln>
                <a:solidFill>
                  <a:srgbClr val="000000"/>
                </a:solidFill>
                <a:effectLst/>
                <a:latin typeface="Helvetica" charset="0"/>
                <a:cs typeface="Arial" pitchFamily="34" charset="0"/>
              </a:rPr>
              <a:t> Units per day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68"/>
                                        </p:tgtEl>
                                        <p:attrNameLst>
                                          <p:attrName>style.visibility</p:attrName>
                                        </p:attrNameLst>
                                      </p:cBhvr>
                                      <p:to>
                                        <p:strVal val="visible"/>
                                      </p:to>
                                    </p:set>
                                    <p:animEffect transition="in" filter="wipe(down)">
                                      <p:cBhvr>
                                        <p:cTn id="7" dur="500"/>
                                        <p:tgtEl>
                                          <p:spTgt spid="368"/>
                                        </p:tgtEl>
                                      </p:cBhvr>
                                    </p:animEffect>
                                  </p:childTnLst>
                                </p:cTn>
                              </p:par>
                              <p:par>
                                <p:cTn id="8" presetID="22" presetClass="entr" presetSubtype="8" fill="hold" nodeType="withEffect">
                                  <p:stCondLst>
                                    <p:cond delay="0"/>
                                  </p:stCondLst>
                                  <p:childTnLst>
                                    <p:set>
                                      <p:cBhvr>
                                        <p:cTn id="9" dur="1" fill="hold">
                                          <p:stCondLst>
                                            <p:cond delay="0"/>
                                          </p:stCondLst>
                                        </p:cTn>
                                        <p:tgtEl>
                                          <p:spTgt spid="381"/>
                                        </p:tgtEl>
                                        <p:attrNameLst>
                                          <p:attrName>style.visibility</p:attrName>
                                        </p:attrNameLst>
                                      </p:cBhvr>
                                      <p:to>
                                        <p:strVal val="visible"/>
                                      </p:to>
                                    </p:set>
                                    <p:animEffect transition="in" filter="wipe(left)">
                                      <p:cBhvr>
                                        <p:cTn id="10" dur="500"/>
                                        <p:tgtEl>
                                          <p:spTgt spid="381"/>
                                        </p:tgtEl>
                                      </p:cBhvr>
                                    </p:animEffec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38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79"/>
                                        </p:tgtEl>
                                        <p:attrNameLst>
                                          <p:attrName>style.visibility</p:attrName>
                                        </p:attrNameLst>
                                      </p:cBhvr>
                                      <p:to>
                                        <p:strVal val="visible"/>
                                      </p:to>
                                    </p:set>
                                    <p:animEffect transition="in" filter="wipe(left)">
                                      <p:cBhvr>
                                        <p:cTn id="18" dur="500"/>
                                        <p:tgtEl>
                                          <p:spTgt spid="379"/>
                                        </p:tgtEl>
                                      </p:cBhvr>
                                    </p:animEffect>
                                  </p:childTnLst>
                                </p:cTn>
                              </p:par>
                              <p:par>
                                <p:cTn id="19" presetID="22" presetClass="entr" presetSubtype="4" fill="hold" nodeType="withEffect">
                                  <p:stCondLst>
                                    <p:cond delay="0"/>
                                  </p:stCondLst>
                                  <p:childTnLst>
                                    <p:set>
                                      <p:cBhvr>
                                        <p:cTn id="20" dur="1" fill="hold">
                                          <p:stCondLst>
                                            <p:cond delay="0"/>
                                          </p:stCondLst>
                                        </p:cTn>
                                        <p:tgtEl>
                                          <p:spTgt spid="365"/>
                                        </p:tgtEl>
                                        <p:attrNameLst>
                                          <p:attrName>style.visibility</p:attrName>
                                        </p:attrNameLst>
                                      </p:cBhvr>
                                      <p:to>
                                        <p:strVal val="visible"/>
                                      </p:to>
                                    </p:set>
                                    <p:animEffect transition="in" filter="wipe(down)">
                                      <p:cBhvr>
                                        <p:cTn id="21" dur="500"/>
                                        <p:tgtEl>
                                          <p:spTgt spid="365"/>
                                        </p:tgtEl>
                                      </p:cBhvr>
                                    </p:animEffect>
                                  </p:childTnLst>
                                </p:cTn>
                              </p:par>
                            </p:childTnLst>
                          </p:cTn>
                        </p:par>
                        <p:par>
                          <p:cTn id="22" fill="hold">
                            <p:stCondLst>
                              <p:cond delay="500"/>
                            </p:stCondLst>
                            <p:childTnLst>
                              <p:par>
                                <p:cTn id="23" presetID="1" presetClass="entr" presetSubtype="0" fill="hold" nodeType="afterEffect">
                                  <p:stCondLst>
                                    <p:cond delay="0"/>
                                  </p:stCondLst>
                                  <p:childTnLst>
                                    <p:set>
                                      <p:cBhvr>
                                        <p:cTn id="24" dur="1" fill="hold">
                                          <p:stCondLst>
                                            <p:cond delay="0"/>
                                          </p:stCondLst>
                                        </p:cTn>
                                        <p:tgtEl>
                                          <p:spTgt spid="38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74"/>
                                        </p:tgtEl>
                                        <p:attrNameLst>
                                          <p:attrName>style.visibility</p:attrName>
                                        </p:attrNameLst>
                                      </p:cBhvr>
                                      <p:to>
                                        <p:strVal val="visible"/>
                                      </p:to>
                                    </p:set>
                                    <p:animEffect transition="in" filter="wipe(left)">
                                      <p:cBhvr>
                                        <p:cTn id="29" dur="500"/>
                                        <p:tgtEl>
                                          <p:spTgt spid="374"/>
                                        </p:tgtEl>
                                      </p:cBhvr>
                                    </p:animEffect>
                                  </p:childTnLst>
                                </p:cTn>
                              </p:par>
                              <p:par>
                                <p:cTn id="30" presetID="22" presetClass="entr" presetSubtype="4" fill="hold" nodeType="withEffect">
                                  <p:stCondLst>
                                    <p:cond delay="0"/>
                                  </p:stCondLst>
                                  <p:childTnLst>
                                    <p:set>
                                      <p:cBhvr>
                                        <p:cTn id="31" dur="1" fill="hold">
                                          <p:stCondLst>
                                            <p:cond delay="0"/>
                                          </p:stCondLst>
                                        </p:cTn>
                                        <p:tgtEl>
                                          <p:spTgt spid="361"/>
                                        </p:tgtEl>
                                        <p:attrNameLst>
                                          <p:attrName>style.visibility</p:attrName>
                                        </p:attrNameLst>
                                      </p:cBhvr>
                                      <p:to>
                                        <p:strVal val="visible"/>
                                      </p:to>
                                    </p:set>
                                    <p:animEffect transition="in" filter="wipe(down)">
                                      <p:cBhvr>
                                        <p:cTn id="32" dur="500"/>
                                        <p:tgtEl>
                                          <p:spTgt spid="361"/>
                                        </p:tgtEl>
                                      </p:cBhvr>
                                    </p:animEffect>
                                  </p:childTnLst>
                                </p:cTn>
                              </p:par>
                              <p:par>
                                <p:cTn id="33" presetID="1" presetClass="entr" presetSubtype="0" fill="hold" nodeType="withEffect">
                                  <p:stCondLst>
                                    <p:cond delay="0"/>
                                  </p:stCondLst>
                                  <p:childTnLst>
                                    <p:set>
                                      <p:cBhvr>
                                        <p:cTn id="34" dur="1" fill="hold">
                                          <p:stCondLst>
                                            <p:cond delay="0"/>
                                          </p:stCondLst>
                                        </p:cTn>
                                        <p:tgtEl>
                                          <p:spTgt spid="39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370"/>
                                        </p:tgtEl>
                                        <p:attrNameLst>
                                          <p:attrName>style.visibility</p:attrName>
                                        </p:attrNameLst>
                                      </p:cBhvr>
                                      <p:to>
                                        <p:strVal val="visible"/>
                                      </p:to>
                                    </p:set>
                                    <p:animEffect transition="in" filter="wipe(left)">
                                      <p:cBhvr>
                                        <p:cTn id="39" dur="500"/>
                                        <p:tgtEl>
                                          <p:spTgt spid="370"/>
                                        </p:tgtEl>
                                      </p:cBhvr>
                                    </p:animEffect>
                                  </p:childTnLst>
                                </p:cTn>
                              </p:par>
                              <p:par>
                                <p:cTn id="40" presetID="22" presetClass="entr" presetSubtype="8" fill="hold" nodeType="withEffect">
                                  <p:stCondLst>
                                    <p:cond delay="0"/>
                                  </p:stCondLst>
                                  <p:childTnLst>
                                    <p:set>
                                      <p:cBhvr>
                                        <p:cTn id="41" dur="1" fill="hold">
                                          <p:stCondLst>
                                            <p:cond delay="0"/>
                                          </p:stCondLst>
                                        </p:cTn>
                                        <p:tgtEl>
                                          <p:spTgt spid="359"/>
                                        </p:tgtEl>
                                        <p:attrNameLst>
                                          <p:attrName>style.visibility</p:attrName>
                                        </p:attrNameLst>
                                      </p:cBhvr>
                                      <p:to>
                                        <p:strVal val="visible"/>
                                      </p:to>
                                    </p:set>
                                    <p:animEffect transition="in" filter="wipe(left)">
                                      <p:cBhvr>
                                        <p:cTn id="42" dur="500"/>
                                        <p:tgtEl>
                                          <p:spTgt spid="359"/>
                                        </p:tgtEl>
                                      </p:cBhvr>
                                    </p:animEffect>
                                  </p:childTnLst>
                                </p:cTn>
                              </p:par>
                            </p:childTnLst>
                          </p:cTn>
                        </p:par>
                        <p:par>
                          <p:cTn id="43" fill="hold">
                            <p:stCondLst>
                              <p:cond delay="500"/>
                            </p:stCondLst>
                            <p:childTnLst>
                              <p:par>
                                <p:cTn id="44" presetID="1" presetClass="entr" presetSubtype="0" fill="hold" nodeType="afterEffect">
                                  <p:stCondLst>
                                    <p:cond delay="0"/>
                                  </p:stCondLst>
                                  <p:childTnLst>
                                    <p:set>
                                      <p:cBhvr>
                                        <p:cTn id="45" dur="1" fill="hold">
                                          <p:stCondLst>
                                            <p:cond delay="0"/>
                                          </p:stCondLst>
                                        </p:cTn>
                                        <p:tgtEl>
                                          <p:spTgt spid="39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9156"/>
                                        </p:tgtEl>
                                        <p:attrNameLst>
                                          <p:attrName>style.visibility</p:attrName>
                                        </p:attrNameLst>
                                      </p:cBhvr>
                                      <p:to>
                                        <p:strVal val="visible"/>
                                      </p:to>
                                    </p:set>
                                    <p:animEffect transition="in" filter="wipe(left)">
                                      <p:cBhvr>
                                        <p:cTn id="50" dur="500"/>
                                        <p:tgtEl>
                                          <p:spTgt spid="49156"/>
                                        </p:tgtEl>
                                      </p:cBhvr>
                                    </p:animEffect>
                                  </p:childTnLst>
                                </p:cTn>
                              </p:par>
                            </p:childTnLst>
                          </p:cTn>
                        </p:par>
                        <p:par>
                          <p:cTn id="51" fill="hold">
                            <p:stCondLst>
                              <p:cond delay="500"/>
                            </p:stCondLst>
                            <p:childTnLst>
                              <p:par>
                                <p:cTn id="52" presetID="1" presetClass="entr" presetSubtype="0" fill="hold" nodeType="afterEffect">
                                  <p:stCondLst>
                                    <p:cond delay="0"/>
                                  </p:stCondLst>
                                  <p:childTnLst>
                                    <p:set>
                                      <p:cBhvr>
                                        <p:cTn id="53" dur="1" fill="hold">
                                          <p:stCondLst>
                                            <p:cond delay="0"/>
                                          </p:stCondLst>
                                        </p:cTn>
                                        <p:tgtEl>
                                          <p:spTgt spid="3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1" name="Rectangle 2"/>
          <p:cNvSpPr>
            <a:spLocks noGrp="1" noChangeArrowheads="1"/>
          </p:cNvSpPr>
          <p:nvPr>
            <p:ph type="title" idx="4294967295"/>
          </p:nvPr>
        </p:nvSpPr>
        <p:spPr/>
        <p:txBody>
          <a:bodyPr/>
          <a:lstStyle/>
          <a:p>
            <a:pPr eaLnBrk="1" hangingPunct="1"/>
            <a:r>
              <a:rPr lang="en-US" smtClean="0"/>
              <a:t>Shape of the Marginal Cost Curve</a:t>
            </a:r>
          </a:p>
        </p:txBody>
      </p:sp>
      <p:sp>
        <p:nvSpPr>
          <p:cNvPr id="624643" name="Rectangle 3"/>
          <p:cNvSpPr>
            <a:spLocks noGrp="1" noChangeArrowheads="1"/>
          </p:cNvSpPr>
          <p:nvPr>
            <p:ph type="body" idx="4294967295"/>
          </p:nvPr>
        </p:nvSpPr>
        <p:spPr>
          <a:xfrm>
            <a:off x="849313" y="1447800"/>
            <a:ext cx="7989887" cy="4953000"/>
          </a:xfrm>
        </p:spPr>
        <p:txBody>
          <a:bodyPr/>
          <a:lstStyle/>
          <a:p>
            <a:pPr algn="ctr" eaLnBrk="1" hangingPunct="1">
              <a:lnSpc>
                <a:spcPct val="80000"/>
              </a:lnSpc>
              <a:buFontTx/>
              <a:buNone/>
            </a:pPr>
            <a:r>
              <a:rPr lang="en-US" sz="2000" i="1" dirty="0" smtClean="0">
                <a:latin typeface="Times New Roman" panose="02020603050405020304" pitchFamily="18" charset="0"/>
              </a:rPr>
              <a:t>MC</a:t>
            </a:r>
            <a:r>
              <a:rPr lang="en-US" sz="2400" i="1" dirty="0" smtClean="0"/>
              <a:t> </a:t>
            </a:r>
            <a:r>
              <a:rPr lang="en-US" sz="2400" dirty="0" smtClean="0"/>
              <a:t>= </a:t>
            </a:r>
            <a:r>
              <a:rPr lang="en-US" sz="2400" dirty="0" smtClean="0">
                <a:latin typeface="Symbol" panose="05050102010706020507" pitchFamily="18" charset="2"/>
              </a:rPr>
              <a:t>D</a:t>
            </a:r>
            <a:r>
              <a:rPr lang="en-US" sz="2000" i="1" dirty="0" smtClean="0">
                <a:latin typeface="Times New Roman" panose="02020603050405020304" pitchFamily="18" charset="0"/>
              </a:rPr>
              <a:t>VC</a:t>
            </a:r>
            <a:r>
              <a:rPr lang="en-US" sz="2400" dirty="0" smtClean="0"/>
              <a:t>/</a:t>
            </a:r>
            <a:r>
              <a:rPr lang="en-US" sz="2400" dirty="0" err="1" smtClean="0">
                <a:latin typeface="Symbol" panose="05050102010706020507" pitchFamily="18" charset="2"/>
              </a:rPr>
              <a:t>D</a:t>
            </a:r>
            <a:r>
              <a:rPr lang="en-US" sz="2000" i="1" dirty="0" err="1" smtClean="0">
                <a:latin typeface="Times New Roman" panose="02020603050405020304" pitchFamily="18" charset="0"/>
              </a:rPr>
              <a:t>q</a:t>
            </a:r>
            <a:r>
              <a:rPr lang="en-US" sz="2400" dirty="0" smtClean="0"/>
              <a:t>.</a:t>
            </a:r>
          </a:p>
          <a:p>
            <a:pPr eaLnBrk="1" hangingPunct="1">
              <a:lnSpc>
                <a:spcPct val="80000"/>
              </a:lnSpc>
            </a:pPr>
            <a:r>
              <a:rPr lang="en-US" sz="2400" dirty="0" smtClean="0"/>
              <a:t>But in the short run, </a:t>
            </a:r>
          </a:p>
          <a:p>
            <a:pPr eaLnBrk="1" hangingPunct="1">
              <a:lnSpc>
                <a:spcPct val="80000"/>
              </a:lnSpc>
            </a:pPr>
            <a:endParaRPr lang="en-US" sz="2400" dirty="0" smtClean="0"/>
          </a:p>
          <a:p>
            <a:pPr lvl="1" algn="ctr" eaLnBrk="1" hangingPunct="1">
              <a:lnSpc>
                <a:spcPct val="80000"/>
              </a:lnSpc>
              <a:buFont typeface="Wingdings" panose="05000000000000000000" pitchFamily="2" charset="2"/>
              <a:buNone/>
            </a:pPr>
            <a:r>
              <a:rPr lang="en-US" sz="2000" dirty="0" smtClean="0"/>
              <a:t> </a:t>
            </a:r>
            <a:r>
              <a:rPr lang="en-US" sz="2000" dirty="0" smtClean="0">
                <a:latin typeface="Symbol" panose="05050102010706020507" pitchFamily="18" charset="2"/>
              </a:rPr>
              <a:t>D</a:t>
            </a:r>
            <a:r>
              <a:rPr lang="en-US" sz="2000" i="1" dirty="0" smtClean="0">
                <a:latin typeface="Times New Roman" panose="02020603050405020304" pitchFamily="18" charset="0"/>
              </a:rPr>
              <a:t>VC</a:t>
            </a:r>
            <a:r>
              <a:rPr lang="en-US" sz="2000" dirty="0" smtClean="0"/>
              <a:t> = </a:t>
            </a:r>
            <a:r>
              <a:rPr lang="en-US" sz="2000" i="1" dirty="0" err="1" smtClean="0">
                <a:latin typeface="Times New Roman" panose="02020603050405020304" pitchFamily="18" charset="0"/>
              </a:rPr>
              <a:t>w</a:t>
            </a:r>
            <a:r>
              <a:rPr lang="en-US" sz="2000" dirty="0" err="1" smtClean="0">
                <a:latin typeface="Symbol" panose="05050102010706020507" pitchFamily="18" charset="2"/>
              </a:rPr>
              <a:t>D</a:t>
            </a:r>
            <a:r>
              <a:rPr lang="en-US" sz="2000" i="1" dirty="0" err="1" smtClean="0">
                <a:latin typeface="Times New Roman" panose="02020603050405020304" pitchFamily="18" charset="0"/>
              </a:rPr>
              <a:t>L</a:t>
            </a:r>
            <a:endParaRPr lang="en-US" sz="2000" dirty="0" smtClean="0">
              <a:solidFill>
                <a:srgbClr val="000066"/>
              </a:solidFill>
            </a:endParaRPr>
          </a:p>
          <a:p>
            <a:pPr lvl="1" algn="ctr" eaLnBrk="1" hangingPunct="1">
              <a:lnSpc>
                <a:spcPct val="80000"/>
              </a:lnSpc>
              <a:buFont typeface="Wingdings" panose="05000000000000000000" pitchFamily="2" charset="2"/>
              <a:buNone/>
            </a:pPr>
            <a:endParaRPr lang="en-US" sz="2000" dirty="0" smtClean="0">
              <a:solidFill>
                <a:schemeClr val="hlink"/>
              </a:solidFill>
            </a:endParaRPr>
          </a:p>
          <a:p>
            <a:pPr lvl="1" eaLnBrk="1" hangingPunct="1">
              <a:lnSpc>
                <a:spcPct val="80000"/>
              </a:lnSpc>
            </a:pPr>
            <a:r>
              <a:rPr lang="en-US" sz="2000" dirty="0" smtClean="0"/>
              <a:t>Therefore, </a:t>
            </a:r>
          </a:p>
          <a:p>
            <a:pPr algn="ctr" eaLnBrk="1" hangingPunct="1">
              <a:lnSpc>
                <a:spcPct val="80000"/>
              </a:lnSpc>
              <a:buFontTx/>
              <a:buNone/>
            </a:pPr>
            <a:r>
              <a:rPr lang="en-US" sz="2000" i="1" dirty="0" smtClean="0">
                <a:latin typeface="Times New Roman" panose="02020603050405020304" pitchFamily="18" charset="0"/>
              </a:rPr>
              <a:t>MC</a:t>
            </a:r>
            <a:r>
              <a:rPr lang="en-US" sz="2400" i="1" dirty="0" smtClean="0"/>
              <a:t> </a:t>
            </a:r>
            <a:r>
              <a:rPr lang="en-US" sz="2400" dirty="0" smtClean="0"/>
              <a:t>= </a:t>
            </a:r>
            <a:r>
              <a:rPr lang="en-US" sz="2400" i="1" dirty="0" err="1" smtClean="0">
                <a:latin typeface="Times New Roman" panose="02020603050405020304" pitchFamily="18" charset="0"/>
              </a:rPr>
              <a:t>w</a:t>
            </a:r>
            <a:r>
              <a:rPr lang="en-US" sz="2400" dirty="0" err="1" smtClean="0">
                <a:latin typeface="Symbol" panose="05050102010706020507" pitchFamily="18" charset="2"/>
              </a:rPr>
              <a:t>D</a:t>
            </a:r>
            <a:r>
              <a:rPr lang="en-US" sz="2400" i="1" dirty="0" err="1" smtClean="0">
                <a:latin typeface="Times New Roman" panose="02020603050405020304" pitchFamily="18" charset="0"/>
              </a:rPr>
              <a:t>L</a:t>
            </a:r>
            <a:r>
              <a:rPr lang="en-US" sz="2400" dirty="0" smtClean="0"/>
              <a:t>/</a:t>
            </a:r>
            <a:r>
              <a:rPr lang="en-US" sz="2400" dirty="0" err="1" smtClean="0">
                <a:latin typeface="Symbol" panose="05050102010706020507" pitchFamily="18" charset="2"/>
              </a:rPr>
              <a:t>D</a:t>
            </a:r>
            <a:r>
              <a:rPr lang="en-US" sz="2000" i="1" dirty="0" err="1" smtClean="0">
                <a:latin typeface="Times New Roman" panose="02020603050405020304" pitchFamily="18" charset="0"/>
              </a:rPr>
              <a:t>q</a:t>
            </a:r>
            <a:endParaRPr lang="en-US" sz="2000" i="1" dirty="0" smtClean="0">
              <a:latin typeface="Times New Roman" panose="02020603050405020304" pitchFamily="18" charset="0"/>
            </a:endParaRPr>
          </a:p>
          <a:p>
            <a:pPr lvl="1" algn="ctr" eaLnBrk="1" hangingPunct="1">
              <a:lnSpc>
                <a:spcPct val="80000"/>
              </a:lnSpc>
              <a:buFont typeface="Wingdings" panose="05000000000000000000" pitchFamily="2" charset="2"/>
              <a:buNone/>
            </a:pPr>
            <a:endParaRPr lang="en-US" sz="2000" dirty="0" smtClean="0"/>
          </a:p>
          <a:p>
            <a:pPr eaLnBrk="1" hangingPunct="1">
              <a:lnSpc>
                <a:spcPct val="80000"/>
              </a:lnSpc>
            </a:pPr>
            <a:r>
              <a:rPr lang="en-US" sz="2400" dirty="0" smtClean="0"/>
              <a:t>The additional output created by every additional unit of labor is:</a:t>
            </a:r>
          </a:p>
          <a:p>
            <a:pPr lvl="1" algn="ctr" eaLnBrk="1" hangingPunct="1">
              <a:lnSpc>
                <a:spcPct val="80000"/>
              </a:lnSpc>
              <a:buFont typeface="Wingdings" panose="05000000000000000000" pitchFamily="2" charset="2"/>
              <a:buNone/>
            </a:pPr>
            <a:r>
              <a:rPr lang="en-US" sz="2000" dirty="0" smtClean="0"/>
              <a:t> </a:t>
            </a:r>
            <a:r>
              <a:rPr lang="en-US" sz="2000" dirty="0" err="1" smtClean="0">
                <a:latin typeface="Symbol" panose="05050102010706020507" pitchFamily="18" charset="2"/>
              </a:rPr>
              <a:t>D</a:t>
            </a:r>
            <a:r>
              <a:rPr lang="en-US" sz="2000" i="1" dirty="0" err="1" smtClean="0">
                <a:latin typeface="Times New Roman" panose="02020603050405020304" pitchFamily="18" charset="0"/>
              </a:rPr>
              <a:t>q</a:t>
            </a:r>
            <a:r>
              <a:rPr lang="en-US" sz="2000" i="1" dirty="0" smtClean="0">
                <a:latin typeface="Times New Roman" panose="02020603050405020304" pitchFamily="18" charset="0"/>
              </a:rPr>
              <a:t>/ </a:t>
            </a:r>
            <a:r>
              <a:rPr lang="en-US" sz="2000" dirty="0" smtClean="0">
                <a:latin typeface="Symbol" panose="05050102010706020507" pitchFamily="18" charset="2"/>
              </a:rPr>
              <a:t>D</a:t>
            </a:r>
            <a:r>
              <a:rPr lang="en-US" sz="2000" i="1" dirty="0" smtClean="0">
                <a:latin typeface="Times New Roman" panose="02020603050405020304" pitchFamily="18" charset="0"/>
              </a:rPr>
              <a:t>L = MP</a:t>
            </a:r>
            <a:r>
              <a:rPr lang="en-US" sz="2000" i="1" baseline="-25000" dirty="0" smtClean="0">
                <a:latin typeface="Times New Roman" panose="02020603050405020304" pitchFamily="18" charset="0"/>
              </a:rPr>
              <a:t>L</a:t>
            </a:r>
          </a:p>
          <a:p>
            <a:pPr lvl="1" eaLnBrk="1" hangingPunct="1">
              <a:lnSpc>
                <a:spcPct val="80000"/>
              </a:lnSpc>
            </a:pPr>
            <a:r>
              <a:rPr lang="en-US" sz="2000" dirty="0" smtClean="0">
                <a:latin typeface="Times New Roman" panose="02020603050405020304" pitchFamily="18" charset="0"/>
              </a:rPr>
              <a:t>Therefore,</a:t>
            </a:r>
          </a:p>
          <a:p>
            <a:pPr lvl="1" algn="ctr" eaLnBrk="1" hangingPunct="1">
              <a:lnSpc>
                <a:spcPct val="80000"/>
              </a:lnSpc>
              <a:buFont typeface="Wingdings" panose="05000000000000000000" pitchFamily="2" charset="2"/>
              <a:buNone/>
            </a:pPr>
            <a:r>
              <a:rPr lang="en-US" sz="1800" i="1" dirty="0" smtClean="0">
                <a:latin typeface="Times New Roman" panose="02020603050405020304" pitchFamily="18" charset="0"/>
              </a:rPr>
              <a:t>MC</a:t>
            </a:r>
            <a:r>
              <a:rPr lang="en-US" sz="2000" i="1" dirty="0" smtClean="0"/>
              <a:t> </a:t>
            </a:r>
            <a:r>
              <a:rPr lang="en-US" sz="2000" dirty="0" smtClean="0"/>
              <a:t>= </a:t>
            </a:r>
            <a:r>
              <a:rPr lang="en-US" sz="2000" i="1" dirty="0" smtClean="0">
                <a:latin typeface="Times New Roman" panose="02020603050405020304" pitchFamily="18" charset="0"/>
              </a:rPr>
              <a:t>w</a:t>
            </a:r>
            <a:r>
              <a:rPr lang="en-US" sz="2000" dirty="0" smtClean="0"/>
              <a:t>/ </a:t>
            </a:r>
            <a:r>
              <a:rPr lang="en-US" sz="2000" i="1" dirty="0" smtClean="0">
                <a:latin typeface="Times New Roman" panose="02020603050405020304" pitchFamily="18" charset="0"/>
              </a:rPr>
              <a:t>MP</a:t>
            </a:r>
            <a:r>
              <a:rPr lang="en-US" sz="2000" i="1" baseline="-25000" dirty="0" smtClean="0">
                <a:latin typeface="Times New Roman" panose="02020603050405020304" pitchFamily="18" charset="0"/>
              </a:rPr>
              <a:t>L</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24643">
                                            <p:txEl>
                                              <p:pRg st="0" end="0"/>
                                            </p:txEl>
                                          </p:spTgt>
                                        </p:tgtEl>
                                        <p:attrNameLst>
                                          <p:attrName>style.visibility</p:attrName>
                                        </p:attrNameLst>
                                      </p:cBhvr>
                                      <p:to>
                                        <p:strVal val="visible"/>
                                      </p:to>
                                    </p:set>
                                    <p:anim calcmode="lin" valueType="num">
                                      <p:cBhvr>
                                        <p:cTn id="7" dur="500" fill="hold"/>
                                        <p:tgtEl>
                                          <p:spTgt spid="6246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2464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24643">
                                            <p:txEl>
                                              <p:pRg st="1" end="1"/>
                                            </p:txEl>
                                          </p:spTgt>
                                        </p:tgtEl>
                                        <p:attrNameLst>
                                          <p:attrName>style.visibility</p:attrName>
                                        </p:attrNameLst>
                                      </p:cBhvr>
                                      <p:to>
                                        <p:strVal val="visible"/>
                                      </p:to>
                                    </p:set>
                                    <p:anim calcmode="lin" valueType="num">
                                      <p:cBhvr>
                                        <p:cTn id="13" dur="500" fill="hold"/>
                                        <p:tgtEl>
                                          <p:spTgt spid="62464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24643">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624643">
                                            <p:txEl>
                                              <p:pRg st="3" end="3"/>
                                            </p:txEl>
                                          </p:spTgt>
                                        </p:tgtEl>
                                        <p:attrNameLst>
                                          <p:attrName>style.visibility</p:attrName>
                                        </p:attrNameLst>
                                      </p:cBhvr>
                                      <p:to>
                                        <p:strVal val="visible"/>
                                      </p:to>
                                    </p:set>
                                    <p:anim calcmode="lin" valueType="num">
                                      <p:cBhvr>
                                        <p:cTn id="17" dur="500" fill="hold"/>
                                        <p:tgtEl>
                                          <p:spTgt spid="62464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624643">
                                            <p:txEl>
                                              <p:pRg st="3" end="3"/>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624643">
                                            <p:txEl>
                                              <p:pRg st="5" end="5"/>
                                            </p:txEl>
                                          </p:spTgt>
                                        </p:tgtEl>
                                        <p:attrNameLst>
                                          <p:attrName>style.visibility</p:attrName>
                                        </p:attrNameLst>
                                      </p:cBhvr>
                                      <p:to>
                                        <p:strVal val="visible"/>
                                      </p:to>
                                    </p:set>
                                    <p:anim calcmode="lin" valueType="num">
                                      <p:cBhvr>
                                        <p:cTn id="21" dur="500" fill="hold"/>
                                        <p:tgtEl>
                                          <p:spTgt spid="62464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62464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624643">
                                            <p:txEl>
                                              <p:pRg st="6" end="6"/>
                                            </p:txEl>
                                          </p:spTgt>
                                        </p:tgtEl>
                                        <p:attrNameLst>
                                          <p:attrName>style.visibility</p:attrName>
                                        </p:attrNameLst>
                                      </p:cBhvr>
                                      <p:to>
                                        <p:strVal val="visible"/>
                                      </p:to>
                                    </p:set>
                                    <p:anim calcmode="lin" valueType="num">
                                      <p:cBhvr>
                                        <p:cTn id="27" dur="500" fill="hold"/>
                                        <p:tgtEl>
                                          <p:spTgt spid="624643">
                                            <p:txEl>
                                              <p:pRg st="6" end="6"/>
                                            </p:txEl>
                                          </p:spTgt>
                                        </p:tgtEl>
                                        <p:attrNameLst>
                                          <p:attrName>ppt_w</p:attrName>
                                        </p:attrNameLst>
                                      </p:cBhvr>
                                      <p:tavLst>
                                        <p:tav tm="0">
                                          <p:val>
                                            <p:fltVal val="0"/>
                                          </p:val>
                                        </p:tav>
                                        <p:tav tm="100000">
                                          <p:val>
                                            <p:strVal val="#ppt_w"/>
                                          </p:val>
                                        </p:tav>
                                      </p:tavLst>
                                    </p:anim>
                                    <p:anim calcmode="lin" valueType="num">
                                      <p:cBhvr>
                                        <p:cTn id="28" dur="500" fill="hold"/>
                                        <p:tgtEl>
                                          <p:spTgt spid="62464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624643">
                                            <p:txEl>
                                              <p:pRg st="8" end="8"/>
                                            </p:txEl>
                                          </p:spTgt>
                                        </p:tgtEl>
                                        <p:attrNameLst>
                                          <p:attrName>style.visibility</p:attrName>
                                        </p:attrNameLst>
                                      </p:cBhvr>
                                      <p:to>
                                        <p:strVal val="visible"/>
                                      </p:to>
                                    </p:set>
                                    <p:anim calcmode="lin" valueType="num">
                                      <p:cBhvr>
                                        <p:cTn id="33" dur="500" fill="hold"/>
                                        <p:tgtEl>
                                          <p:spTgt spid="624643">
                                            <p:txEl>
                                              <p:pRg st="8" end="8"/>
                                            </p:txEl>
                                          </p:spTgt>
                                        </p:tgtEl>
                                        <p:attrNameLst>
                                          <p:attrName>ppt_w</p:attrName>
                                        </p:attrNameLst>
                                      </p:cBhvr>
                                      <p:tavLst>
                                        <p:tav tm="0">
                                          <p:val>
                                            <p:fltVal val="0"/>
                                          </p:val>
                                        </p:tav>
                                        <p:tav tm="100000">
                                          <p:val>
                                            <p:strVal val="#ppt_w"/>
                                          </p:val>
                                        </p:tav>
                                      </p:tavLst>
                                    </p:anim>
                                    <p:anim calcmode="lin" valueType="num">
                                      <p:cBhvr>
                                        <p:cTn id="34" dur="500" fill="hold"/>
                                        <p:tgtEl>
                                          <p:spTgt spid="624643">
                                            <p:txEl>
                                              <p:pRg st="8" end="8"/>
                                            </p:txEl>
                                          </p:spTgt>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624643">
                                            <p:txEl>
                                              <p:pRg st="9" end="9"/>
                                            </p:txEl>
                                          </p:spTgt>
                                        </p:tgtEl>
                                        <p:attrNameLst>
                                          <p:attrName>style.visibility</p:attrName>
                                        </p:attrNameLst>
                                      </p:cBhvr>
                                      <p:to>
                                        <p:strVal val="visible"/>
                                      </p:to>
                                    </p:set>
                                    <p:anim calcmode="lin" valueType="num">
                                      <p:cBhvr>
                                        <p:cTn id="37" dur="500" fill="hold"/>
                                        <p:tgtEl>
                                          <p:spTgt spid="624643">
                                            <p:txEl>
                                              <p:pRg st="9" end="9"/>
                                            </p:txEl>
                                          </p:spTgt>
                                        </p:tgtEl>
                                        <p:attrNameLst>
                                          <p:attrName>ppt_w</p:attrName>
                                        </p:attrNameLst>
                                      </p:cBhvr>
                                      <p:tavLst>
                                        <p:tav tm="0">
                                          <p:val>
                                            <p:fltVal val="0"/>
                                          </p:val>
                                        </p:tav>
                                        <p:tav tm="100000">
                                          <p:val>
                                            <p:strVal val="#ppt_w"/>
                                          </p:val>
                                        </p:tav>
                                      </p:tavLst>
                                    </p:anim>
                                    <p:anim calcmode="lin" valueType="num">
                                      <p:cBhvr>
                                        <p:cTn id="38" dur="500" fill="hold"/>
                                        <p:tgtEl>
                                          <p:spTgt spid="624643">
                                            <p:txEl>
                                              <p:pRg st="9" end="9"/>
                                            </p:txEl>
                                          </p:spTgt>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624643">
                                            <p:txEl>
                                              <p:pRg st="10" end="10"/>
                                            </p:txEl>
                                          </p:spTgt>
                                        </p:tgtEl>
                                        <p:attrNameLst>
                                          <p:attrName>style.visibility</p:attrName>
                                        </p:attrNameLst>
                                      </p:cBhvr>
                                      <p:to>
                                        <p:strVal val="visible"/>
                                      </p:to>
                                    </p:set>
                                    <p:anim calcmode="lin" valueType="num">
                                      <p:cBhvr>
                                        <p:cTn id="41" dur="500" fill="hold"/>
                                        <p:tgtEl>
                                          <p:spTgt spid="624643">
                                            <p:txEl>
                                              <p:pRg st="10" end="10"/>
                                            </p:txEl>
                                          </p:spTgt>
                                        </p:tgtEl>
                                        <p:attrNameLst>
                                          <p:attrName>ppt_w</p:attrName>
                                        </p:attrNameLst>
                                      </p:cBhvr>
                                      <p:tavLst>
                                        <p:tav tm="0">
                                          <p:val>
                                            <p:fltVal val="0"/>
                                          </p:val>
                                        </p:tav>
                                        <p:tav tm="100000">
                                          <p:val>
                                            <p:strVal val="#ppt_w"/>
                                          </p:val>
                                        </p:tav>
                                      </p:tavLst>
                                    </p:anim>
                                    <p:anim calcmode="lin" valueType="num">
                                      <p:cBhvr>
                                        <p:cTn id="42" dur="500" fill="hold"/>
                                        <p:tgtEl>
                                          <p:spTgt spid="624643">
                                            <p:txEl>
                                              <p:pRg st="10" end="10"/>
                                            </p:txEl>
                                          </p:spTgt>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624643">
                                            <p:txEl>
                                              <p:pRg st="11" end="11"/>
                                            </p:txEl>
                                          </p:spTgt>
                                        </p:tgtEl>
                                        <p:attrNameLst>
                                          <p:attrName>style.visibility</p:attrName>
                                        </p:attrNameLst>
                                      </p:cBhvr>
                                      <p:to>
                                        <p:strVal val="visible"/>
                                      </p:to>
                                    </p:set>
                                    <p:anim calcmode="lin" valueType="num">
                                      <p:cBhvr>
                                        <p:cTn id="45" dur="500" fill="hold"/>
                                        <p:tgtEl>
                                          <p:spTgt spid="624643">
                                            <p:txEl>
                                              <p:pRg st="11" end="11"/>
                                            </p:txEl>
                                          </p:spTgt>
                                        </p:tgtEl>
                                        <p:attrNameLst>
                                          <p:attrName>ppt_w</p:attrName>
                                        </p:attrNameLst>
                                      </p:cBhvr>
                                      <p:tavLst>
                                        <p:tav tm="0">
                                          <p:val>
                                            <p:fltVal val="0"/>
                                          </p:val>
                                        </p:tav>
                                        <p:tav tm="100000">
                                          <p:val>
                                            <p:strVal val="#ppt_w"/>
                                          </p:val>
                                        </p:tav>
                                      </p:tavLst>
                                    </p:anim>
                                    <p:anim calcmode="lin" valueType="num">
                                      <p:cBhvr>
                                        <p:cTn id="46" dur="500" fill="hold"/>
                                        <p:tgtEl>
                                          <p:spTgt spid="624643">
                                            <p:txEl>
                                              <p:pRg st="11" end="1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4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pPr eaLnBrk="1" hangingPunct="1"/>
            <a:r>
              <a:rPr lang="en-US" smtClean="0"/>
              <a:t>Shape of the Average Cost Curves</a:t>
            </a:r>
          </a:p>
        </p:txBody>
      </p:sp>
      <p:sp>
        <p:nvSpPr>
          <p:cNvPr id="625667" name="Rectangle 3"/>
          <p:cNvSpPr>
            <a:spLocks noGrp="1" noChangeArrowheads="1"/>
          </p:cNvSpPr>
          <p:nvPr>
            <p:ph type="body" idx="4294967295"/>
          </p:nvPr>
        </p:nvSpPr>
        <p:spPr/>
        <p:txBody>
          <a:bodyPr/>
          <a:lstStyle/>
          <a:p>
            <a:pPr algn="ctr" eaLnBrk="1" hangingPunct="1">
              <a:buFontTx/>
              <a:buNone/>
            </a:pPr>
            <a:r>
              <a:rPr lang="en-US" smtClean="0">
                <a:latin typeface="Times New Roman" panose="02020603050405020304" pitchFamily="18" charset="0"/>
              </a:rPr>
              <a:t>AVC = VC/q</a:t>
            </a:r>
            <a:r>
              <a:rPr lang="en-US" smtClean="0"/>
              <a:t>.</a:t>
            </a:r>
          </a:p>
          <a:p>
            <a:pPr lvl="1" eaLnBrk="1" hangingPunct="1"/>
            <a:r>
              <a:rPr lang="en-US" smtClean="0"/>
              <a:t>But in the short-run, with only labor as an input:</a:t>
            </a:r>
          </a:p>
          <a:p>
            <a:pPr algn="ctr" eaLnBrk="1" hangingPunct="1">
              <a:buFontTx/>
              <a:buNone/>
            </a:pPr>
            <a:r>
              <a:rPr lang="en-US" smtClean="0">
                <a:latin typeface="Times New Roman" panose="02020603050405020304" pitchFamily="18" charset="0"/>
              </a:rPr>
              <a:t>AVC = VC/q = wL/q</a:t>
            </a:r>
          </a:p>
          <a:p>
            <a:pPr algn="ctr" eaLnBrk="1" hangingPunct="1">
              <a:buFontTx/>
              <a:buNone/>
            </a:pPr>
            <a:endParaRPr lang="en-US" smtClean="0"/>
          </a:p>
          <a:p>
            <a:pPr lvl="1" eaLnBrk="1" hangingPunct="1"/>
            <a:r>
              <a:rPr lang="en-US" smtClean="0"/>
              <a:t>And since </a:t>
            </a:r>
            <a:r>
              <a:rPr lang="en-US" smtClean="0">
                <a:latin typeface="Times New Roman" panose="02020603050405020304" pitchFamily="18" charset="0"/>
              </a:rPr>
              <a:t>q/L</a:t>
            </a:r>
            <a:r>
              <a:rPr lang="en-US" smtClean="0"/>
              <a:t> = </a:t>
            </a:r>
            <a:r>
              <a:rPr lang="en-US" smtClean="0">
                <a:latin typeface="Times New Roman" panose="02020603050405020304" pitchFamily="18" charset="0"/>
              </a:rPr>
              <a:t>AP</a:t>
            </a:r>
            <a:r>
              <a:rPr lang="en-US" baseline="-25000" smtClean="0">
                <a:latin typeface="Times New Roman" panose="02020603050405020304" pitchFamily="18" charset="0"/>
              </a:rPr>
              <a:t>L</a:t>
            </a:r>
            <a:r>
              <a:rPr lang="en-US" smtClean="0"/>
              <a:t>, then</a:t>
            </a:r>
          </a:p>
          <a:p>
            <a:pPr lvl="1" eaLnBrk="1" hangingPunct="1"/>
            <a:endParaRPr lang="en-US" smtClean="0"/>
          </a:p>
          <a:p>
            <a:pPr algn="ctr" eaLnBrk="1" hangingPunct="1">
              <a:buFontTx/>
              <a:buNone/>
            </a:pPr>
            <a:r>
              <a:rPr lang="en-US" smtClean="0">
                <a:latin typeface="Times New Roman" panose="02020603050405020304" pitchFamily="18" charset="0"/>
              </a:rPr>
              <a:t>AVC = VC/q = w/AP</a:t>
            </a:r>
            <a:r>
              <a:rPr lang="en-US" baseline="-25000" smtClean="0">
                <a:latin typeface="Times New Roman" panose="02020603050405020304" pitchFamily="18" charset="0"/>
              </a:rPr>
              <a:t>L</a:t>
            </a:r>
            <a:endParaRPr lang="en-US" smtClean="0">
              <a:latin typeface="Times New Roman" panose="02020603050405020304" pitchFamily="18" charset="0"/>
            </a:endParaRPr>
          </a:p>
          <a:p>
            <a:pPr lvl="1" eaLnBrk="1" hangingPunct="1"/>
            <a:endParaRPr lang="en-US" smtClean="0"/>
          </a:p>
          <a:p>
            <a:pPr lvl="1" algn="ctr" eaLnBrk="1" hangingPunct="1">
              <a:buFont typeface="Wingdings" panose="05000000000000000000" pitchFamily="2" charset="2"/>
              <a:buNone/>
            </a:pPr>
            <a:endParaRPr lang="en-US" baseline="-25000" smtClean="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25667">
                                            <p:txEl>
                                              <p:pRg st="0" end="0"/>
                                            </p:txEl>
                                          </p:spTgt>
                                        </p:tgtEl>
                                        <p:attrNameLst>
                                          <p:attrName>style.visibility</p:attrName>
                                        </p:attrNameLst>
                                      </p:cBhvr>
                                      <p:to>
                                        <p:strVal val="visible"/>
                                      </p:to>
                                    </p:set>
                                    <p:anim to="" calcmode="lin" valueType="num">
                                      <p:cBhvr>
                                        <p:cTn id="7" dur="1" fill="hold"/>
                                        <p:tgtEl>
                                          <p:spTgt spid="62566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25667">
                                            <p:txEl>
                                              <p:pRg st="1" end="1"/>
                                            </p:txEl>
                                          </p:spTgt>
                                        </p:tgtEl>
                                        <p:attrNameLst>
                                          <p:attrName>style.visibility</p:attrName>
                                        </p:attrNameLst>
                                      </p:cBhvr>
                                      <p:to>
                                        <p:strVal val="visible"/>
                                      </p:to>
                                    </p:set>
                                    <p:anim to="" calcmode="lin" valueType="num">
                                      <p:cBhvr>
                                        <p:cTn id="12" dur="1" fill="hold"/>
                                        <p:tgtEl>
                                          <p:spTgt spid="625667">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25667">
                                            <p:txEl>
                                              <p:pRg st="2" end="2"/>
                                            </p:txEl>
                                          </p:spTgt>
                                        </p:tgtEl>
                                        <p:attrNameLst>
                                          <p:attrName>style.visibility</p:attrName>
                                        </p:attrNameLst>
                                      </p:cBhvr>
                                      <p:to>
                                        <p:strVal val="visible"/>
                                      </p:to>
                                    </p:set>
                                    <p:anim to="" calcmode="lin" valueType="num">
                                      <p:cBhvr>
                                        <p:cTn id="17" dur="1" fill="hold"/>
                                        <p:tgtEl>
                                          <p:spTgt spid="625667">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625667">
                                            <p:txEl>
                                              <p:pRg st="4" end="4"/>
                                            </p:txEl>
                                          </p:spTgt>
                                        </p:tgtEl>
                                        <p:attrNameLst>
                                          <p:attrName>style.visibility</p:attrName>
                                        </p:attrNameLst>
                                      </p:cBhvr>
                                      <p:to>
                                        <p:strVal val="visible"/>
                                      </p:to>
                                    </p:set>
                                    <p:anim to="" calcmode="lin" valueType="num">
                                      <p:cBhvr>
                                        <p:cTn id="22" dur="1" fill="hold"/>
                                        <p:tgtEl>
                                          <p:spTgt spid="625667">
                                            <p:txEl>
                                              <p:pRg st="4" end="4"/>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625667">
                                            <p:txEl>
                                              <p:pRg st="6" end="6"/>
                                            </p:txEl>
                                          </p:spTgt>
                                        </p:tgtEl>
                                        <p:attrNameLst>
                                          <p:attrName>style.visibility</p:attrName>
                                        </p:attrNameLst>
                                      </p:cBhvr>
                                      <p:to>
                                        <p:strVal val="visible"/>
                                      </p:to>
                                    </p:set>
                                    <p:anim to="" calcmode="lin" valueType="num">
                                      <p:cBhvr>
                                        <p:cTn id="27" dur="1" fill="hold"/>
                                        <p:tgtEl>
                                          <p:spTgt spid="625667">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p:txBody>
          <a:bodyPr/>
          <a:lstStyle/>
          <a:p>
            <a:pPr eaLnBrk="1" hangingPunct="1"/>
            <a:r>
              <a:rPr lang="en-US" sz="3200" smtClean="0"/>
              <a:t>Application: Short-Run Cost Curves for a Beer Manufacturer</a:t>
            </a:r>
          </a:p>
        </p:txBody>
      </p:sp>
      <p:pic>
        <p:nvPicPr>
          <p:cNvPr id="2" name="Picture 1" descr="Screen Shot 2014-05-07 at 11.14.46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14400" y="1219200"/>
            <a:ext cx="6975513" cy="4994328"/>
          </a:xfrm>
          <a:prstGeom prst="rect">
            <a:avLst/>
          </a:prstGeom>
        </p:spPr>
      </p:pic>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3" name="Rectangle 2"/>
          <p:cNvSpPr>
            <a:spLocks noGrp="1" noChangeArrowheads="1"/>
          </p:cNvSpPr>
          <p:nvPr>
            <p:ph type="title" idx="4294967295"/>
          </p:nvPr>
        </p:nvSpPr>
        <p:spPr/>
        <p:txBody>
          <a:bodyPr/>
          <a:lstStyle/>
          <a:p>
            <a:pPr eaLnBrk="1" hangingPunct="1"/>
            <a:r>
              <a:rPr lang="en-US" smtClean="0"/>
              <a:t>Effects of Taxes on Costs</a:t>
            </a:r>
          </a:p>
        </p:txBody>
      </p:sp>
      <p:sp>
        <p:nvSpPr>
          <p:cNvPr id="625667" name="Rectangle 3"/>
          <p:cNvSpPr>
            <a:spLocks noGrp="1" noChangeArrowheads="1"/>
          </p:cNvSpPr>
          <p:nvPr>
            <p:ph type="body" idx="4294967295"/>
          </p:nvPr>
        </p:nvSpPr>
        <p:spPr/>
        <p:txBody>
          <a:bodyPr/>
          <a:lstStyle/>
          <a:p>
            <a:pPr eaLnBrk="1" hangingPunct="1"/>
            <a:r>
              <a:rPr lang="en-US" smtClean="0"/>
              <a:t>Taxes applied to a firm shift some or all of the marginal and average cost curves.</a:t>
            </a:r>
          </a:p>
          <a:p>
            <a:pPr eaLnBrk="1" hangingPunct="1"/>
            <a:endParaRPr lang="en-US" smtClean="0"/>
          </a:p>
          <a:p>
            <a:pPr eaLnBrk="1" hangingPunct="1"/>
            <a:r>
              <a:rPr lang="en-US" smtClean="0"/>
              <a:t>For example, suppose that the government collects a specific tax of $10 per unit of output from the firm.</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25667">
                                            <p:txEl>
                                              <p:pRg st="0" end="0"/>
                                            </p:txEl>
                                          </p:spTgt>
                                        </p:tgtEl>
                                        <p:attrNameLst>
                                          <p:attrName>style.visibility</p:attrName>
                                        </p:attrNameLst>
                                      </p:cBhvr>
                                      <p:to>
                                        <p:strVal val="visible"/>
                                      </p:to>
                                    </p:set>
                                    <p:anim to="" calcmode="lin" valueType="num">
                                      <p:cBhvr>
                                        <p:cTn id="7" dur="1" fill="hold"/>
                                        <p:tgtEl>
                                          <p:spTgt spid="625667">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25667">
                                            <p:txEl>
                                              <p:pRg st="2" end="2"/>
                                            </p:txEl>
                                          </p:spTgt>
                                        </p:tgtEl>
                                        <p:attrNameLst>
                                          <p:attrName>style.visibility</p:attrName>
                                        </p:attrNameLst>
                                      </p:cBhvr>
                                      <p:to>
                                        <p:strVal val="visible"/>
                                      </p:to>
                                    </p:set>
                                    <p:anim to="" calcmode="lin" valueType="num">
                                      <p:cBhvr>
                                        <p:cTn id="12" dur="1" fill="hold"/>
                                        <p:tgtEl>
                                          <p:spTgt spid="62566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7"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idx="4294967295"/>
          </p:nvPr>
        </p:nvSpPr>
        <p:spPr/>
        <p:txBody>
          <a:bodyPr/>
          <a:lstStyle/>
          <a:p>
            <a:pPr eaLnBrk="1" hangingPunct="1"/>
            <a:r>
              <a:rPr lang="en-US" smtClean="0"/>
              <a:t>Topics</a:t>
            </a:r>
          </a:p>
        </p:txBody>
      </p:sp>
      <p:sp>
        <p:nvSpPr>
          <p:cNvPr id="6146" name="Rectangle 3"/>
          <p:cNvSpPr>
            <a:spLocks noGrp="1" noChangeArrowheads="1"/>
          </p:cNvSpPr>
          <p:nvPr>
            <p:ph type="body" idx="4294967295"/>
          </p:nvPr>
        </p:nvSpPr>
        <p:spPr/>
        <p:txBody>
          <a:bodyPr/>
          <a:lstStyle/>
          <a:p>
            <a:pPr marL="514350" indent="-514350" eaLnBrk="1" hangingPunct="1">
              <a:lnSpc>
                <a:spcPct val="90000"/>
              </a:lnSpc>
              <a:buFont typeface="+mj-lt"/>
              <a:buAutoNum type="arabicPeriod"/>
            </a:pPr>
            <a:r>
              <a:rPr lang="en-US" sz="2800" dirty="0" smtClean="0"/>
              <a:t>The Nature of Costs. </a:t>
            </a:r>
          </a:p>
          <a:p>
            <a:pPr marL="514350" indent="-514350" eaLnBrk="1" hangingPunct="1">
              <a:lnSpc>
                <a:spcPct val="90000"/>
              </a:lnSpc>
              <a:buFont typeface="+mj-lt"/>
              <a:buAutoNum type="arabicPeriod"/>
            </a:pPr>
            <a:endParaRPr lang="en-US" sz="2800" dirty="0" smtClean="0"/>
          </a:p>
          <a:p>
            <a:pPr marL="514350" indent="-514350" eaLnBrk="1" hangingPunct="1">
              <a:lnSpc>
                <a:spcPct val="90000"/>
              </a:lnSpc>
              <a:buFont typeface="+mj-lt"/>
              <a:buAutoNum type="arabicPeriod"/>
            </a:pPr>
            <a:r>
              <a:rPr lang="en-US" sz="2800" dirty="0" smtClean="0"/>
              <a:t>Short-Run Costs. </a:t>
            </a:r>
          </a:p>
          <a:p>
            <a:pPr marL="514350" indent="-514350" eaLnBrk="1" hangingPunct="1">
              <a:lnSpc>
                <a:spcPct val="90000"/>
              </a:lnSpc>
              <a:buFont typeface="+mj-lt"/>
              <a:buAutoNum type="arabicPeriod"/>
            </a:pPr>
            <a:endParaRPr lang="en-US" sz="2800" dirty="0" smtClean="0"/>
          </a:p>
          <a:p>
            <a:pPr marL="514350" indent="-514350" eaLnBrk="1" hangingPunct="1">
              <a:lnSpc>
                <a:spcPct val="90000"/>
              </a:lnSpc>
              <a:buFont typeface="+mj-lt"/>
              <a:buAutoNum type="arabicPeriod"/>
            </a:pPr>
            <a:r>
              <a:rPr lang="en-US" sz="2800" dirty="0" smtClean="0"/>
              <a:t>Long-Run Costs. </a:t>
            </a:r>
          </a:p>
          <a:p>
            <a:pPr marL="514350" indent="-514350" eaLnBrk="1" hangingPunct="1">
              <a:lnSpc>
                <a:spcPct val="90000"/>
              </a:lnSpc>
              <a:buFont typeface="+mj-lt"/>
              <a:buAutoNum type="arabicPeriod"/>
            </a:pPr>
            <a:endParaRPr lang="en-US" sz="2800" dirty="0" smtClean="0"/>
          </a:p>
          <a:p>
            <a:pPr marL="514350" indent="-514350" eaLnBrk="1" hangingPunct="1">
              <a:lnSpc>
                <a:spcPct val="90000"/>
              </a:lnSpc>
              <a:buFont typeface="+mj-lt"/>
              <a:buAutoNum type="arabicPeriod"/>
            </a:pPr>
            <a:r>
              <a:rPr lang="en-US" sz="2800" dirty="0" smtClean="0"/>
              <a:t>Lower Costs in the Long Run. </a:t>
            </a:r>
          </a:p>
          <a:p>
            <a:pPr marL="514350" indent="-514350" eaLnBrk="1" hangingPunct="1">
              <a:lnSpc>
                <a:spcPct val="90000"/>
              </a:lnSpc>
              <a:buFont typeface="+mj-lt"/>
              <a:buAutoNum type="arabicPeriod"/>
            </a:pPr>
            <a:endParaRPr lang="en-US" sz="2800" dirty="0" smtClean="0"/>
          </a:p>
          <a:p>
            <a:pPr marL="514350" indent="-514350" eaLnBrk="1" hangingPunct="1">
              <a:lnSpc>
                <a:spcPct val="90000"/>
              </a:lnSpc>
              <a:buFont typeface="+mj-lt"/>
              <a:buAutoNum type="arabicPeriod"/>
            </a:pPr>
            <a:r>
              <a:rPr lang="en-US" sz="2800" dirty="0" smtClean="0"/>
              <a:t>Cost of Producing Multiple Goods. </a:t>
            </a:r>
          </a:p>
        </p:txBody>
      </p:sp>
    </p:spTree>
  </p:cSld>
  <p:clrMapOvr>
    <a:masterClrMapping/>
  </p:clrMapOvr>
  <p:transition>
    <p:blinds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p:txBody>
          <a:bodyPr/>
          <a:lstStyle/>
          <a:p>
            <a:pPr eaLnBrk="1" hangingPunct="1"/>
            <a:r>
              <a:rPr lang="en-US" b="1" smtClean="0"/>
              <a:t>Figure 7.3 </a:t>
            </a:r>
            <a:r>
              <a:rPr lang="en-US" smtClean="0"/>
              <a:t>Effect of a Specific Tax on Cost Curves</a:t>
            </a:r>
          </a:p>
        </p:txBody>
      </p:sp>
      <p:sp>
        <p:nvSpPr>
          <p:cNvPr id="24578" name="Freeform 3"/>
          <p:cNvSpPr>
            <a:spLocks noChangeAspect="1"/>
          </p:cNvSpPr>
          <p:nvPr/>
        </p:nvSpPr>
        <p:spPr bwMode="auto">
          <a:xfrm>
            <a:off x="2132013" y="1474788"/>
            <a:ext cx="5238750" cy="4276725"/>
          </a:xfrm>
          <a:custGeom>
            <a:avLst/>
            <a:gdLst>
              <a:gd name="T0" fmla="*/ 2147483647 w 3542"/>
              <a:gd name="T1" fmla="*/ 2147483647 h 2892"/>
              <a:gd name="T2" fmla="*/ 0 w 3542"/>
              <a:gd name="T3" fmla="*/ 2147483647 h 2892"/>
              <a:gd name="T4" fmla="*/ 0 w 3542"/>
              <a:gd name="T5" fmla="*/ 0 h 2892"/>
              <a:gd name="T6" fmla="*/ 0 60000 65536"/>
              <a:gd name="T7" fmla="*/ 0 60000 65536"/>
              <a:gd name="T8" fmla="*/ 0 60000 65536"/>
              <a:gd name="T9" fmla="*/ 0 w 3542"/>
              <a:gd name="T10" fmla="*/ 0 h 2892"/>
              <a:gd name="T11" fmla="*/ 3542 w 3542"/>
              <a:gd name="T12" fmla="*/ 2892 h 2892"/>
            </a:gdLst>
            <a:ahLst/>
            <a:cxnLst>
              <a:cxn ang="T6">
                <a:pos x="T0" y="T1"/>
              </a:cxn>
              <a:cxn ang="T7">
                <a:pos x="T2" y="T3"/>
              </a:cxn>
              <a:cxn ang="T8">
                <a:pos x="T4" y="T5"/>
              </a:cxn>
            </a:cxnLst>
            <a:rect l="T9" t="T10" r="T11" b="T12"/>
            <a:pathLst>
              <a:path w="3542" h="2892">
                <a:moveTo>
                  <a:pt x="3542" y="2892"/>
                </a:moveTo>
                <a:lnTo>
                  <a:pt x="0" y="2892"/>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1" name="Freeform 6"/>
          <p:cNvSpPr>
            <a:spLocks noChangeAspect="1"/>
          </p:cNvSpPr>
          <p:nvPr/>
        </p:nvSpPr>
        <p:spPr bwMode="auto">
          <a:xfrm>
            <a:off x="2476500" y="1900238"/>
            <a:ext cx="4333875" cy="2519362"/>
          </a:xfrm>
          <a:custGeom>
            <a:avLst/>
            <a:gdLst>
              <a:gd name="T0" fmla="*/ 0 w 2931"/>
              <a:gd name="T1" fmla="*/ 2147483647 h 1704"/>
              <a:gd name="T2" fmla="*/ 0 w 2931"/>
              <a:gd name="T3" fmla="*/ 2147483647 h 1704"/>
              <a:gd name="T4" fmla="*/ 2147483647 w 2931"/>
              <a:gd name="T5" fmla="*/ 2147483647 h 1704"/>
              <a:gd name="T6" fmla="*/ 2147483647 w 2931"/>
              <a:gd name="T7" fmla="*/ 2147483647 h 1704"/>
              <a:gd name="T8" fmla="*/ 2147483647 w 2931"/>
              <a:gd name="T9" fmla="*/ 2147483647 h 1704"/>
              <a:gd name="T10" fmla="*/ 2147483647 w 2931"/>
              <a:gd name="T11" fmla="*/ 2147483647 h 1704"/>
              <a:gd name="T12" fmla="*/ 2147483647 w 2931"/>
              <a:gd name="T13" fmla="*/ 2147483647 h 1704"/>
              <a:gd name="T14" fmla="*/ 2147483647 w 2931"/>
              <a:gd name="T15" fmla="*/ 2147483647 h 1704"/>
              <a:gd name="T16" fmla="*/ 2147483647 w 2931"/>
              <a:gd name="T17" fmla="*/ 2147483647 h 1704"/>
              <a:gd name="T18" fmla="*/ 2147483647 w 2931"/>
              <a:gd name="T19" fmla="*/ 2147483647 h 1704"/>
              <a:gd name="T20" fmla="*/ 2147483647 w 2931"/>
              <a:gd name="T21" fmla="*/ 2147483647 h 1704"/>
              <a:gd name="T22" fmla="*/ 2147483647 w 2931"/>
              <a:gd name="T23" fmla="*/ 2147483647 h 1704"/>
              <a:gd name="T24" fmla="*/ 2147483647 w 2931"/>
              <a:gd name="T25" fmla="*/ 2147483647 h 1704"/>
              <a:gd name="T26" fmla="*/ 2147483647 w 2931"/>
              <a:gd name="T27" fmla="*/ 2147483647 h 1704"/>
              <a:gd name="T28" fmla="*/ 2147483647 w 2931"/>
              <a:gd name="T29" fmla="*/ 2147483647 h 1704"/>
              <a:gd name="T30" fmla="*/ 2147483647 w 2931"/>
              <a:gd name="T31" fmla="*/ 2147483647 h 1704"/>
              <a:gd name="T32" fmla="*/ 2147483647 w 2931"/>
              <a:gd name="T33" fmla="*/ 2147483647 h 1704"/>
              <a:gd name="T34" fmla="*/ 2147483647 w 2931"/>
              <a:gd name="T35" fmla="*/ 2147483647 h 1704"/>
              <a:gd name="T36" fmla="*/ 2147483647 w 2931"/>
              <a:gd name="T37" fmla="*/ 2147483647 h 1704"/>
              <a:gd name="T38" fmla="*/ 2147483647 w 2931"/>
              <a:gd name="T39" fmla="*/ 2147483647 h 1704"/>
              <a:gd name="T40" fmla="*/ 2147483647 w 2931"/>
              <a:gd name="T41" fmla="*/ 2147483647 h 1704"/>
              <a:gd name="T42" fmla="*/ 2147483647 w 2931"/>
              <a:gd name="T43" fmla="*/ 2147483647 h 1704"/>
              <a:gd name="T44" fmla="*/ 2147483647 w 2931"/>
              <a:gd name="T45" fmla="*/ 2147483647 h 1704"/>
              <a:gd name="T46" fmla="*/ 2147483647 w 2931"/>
              <a:gd name="T47" fmla="*/ 2147483647 h 1704"/>
              <a:gd name="T48" fmla="*/ 2147483647 w 2931"/>
              <a:gd name="T49" fmla="*/ 2147483647 h 1704"/>
              <a:gd name="T50" fmla="*/ 2147483647 w 2931"/>
              <a:gd name="T51" fmla="*/ 2147483647 h 1704"/>
              <a:gd name="T52" fmla="*/ 2147483647 w 2931"/>
              <a:gd name="T53" fmla="*/ 2147483647 h 1704"/>
              <a:gd name="T54" fmla="*/ 2147483647 w 2931"/>
              <a:gd name="T55" fmla="*/ 2147483647 h 1704"/>
              <a:gd name="T56" fmla="*/ 2147483647 w 2931"/>
              <a:gd name="T57" fmla="*/ 2147483647 h 1704"/>
              <a:gd name="T58" fmla="*/ 2147483647 w 2931"/>
              <a:gd name="T59" fmla="*/ 2147483647 h 1704"/>
              <a:gd name="T60" fmla="*/ 2147483647 w 2931"/>
              <a:gd name="T61" fmla="*/ 2147483647 h 1704"/>
              <a:gd name="T62" fmla="*/ 2147483647 w 2931"/>
              <a:gd name="T63" fmla="*/ 2147483647 h 1704"/>
              <a:gd name="T64" fmla="*/ 2147483647 w 2931"/>
              <a:gd name="T65" fmla="*/ 2147483647 h 1704"/>
              <a:gd name="T66" fmla="*/ 2147483647 w 2931"/>
              <a:gd name="T67" fmla="*/ 0 h 17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1"/>
              <a:gd name="T103" fmla="*/ 0 h 1704"/>
              <a:gd name="T104" fmla="*/ 2931 w 2931"/>
              <a:gd name="T105" fmla="*/ 1704 h 17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1" h="1704">
                <a:moveTo>
                  <a:pt x="0" y="1532"/>
                </a:moveTo>
                <a:lnTo>
                  <a:pt x="0" y="1532"/>
                </a:lnTo>
                <a:lnTo>
                  <a:pt x="61" y="1565"/>
                </a:lnTo>
                <a:lnTo>
                  <a:pt x="122" y="1591"/>
                </a:lnTo>
                <a:lnTo>
                  <a:pt x="190" y="1616"/>
                </a:lnTo>
                <a:lnTo>
                  <a:pt x="258" y="1639"/>
                </a:lnTo>
                <a:lnTo>
                  <a:pt x="329" y="1658"/>
                </a:lnTo>
                <a:lnTo>
                  <a:pt x="404" y="1678"/>
                </a:lnTo>
                <a:lnTo>
                  <a:pt x="478" y="1687"/>
                </a:lnTo>
                <a:lnTo>
                  <a:pt x="556" y="1697"/>
                </a:lnTo>
                <a:lnTo>
                  <a:pt x="636" y="1704"/>
                </a:lnTo>
                <a:lnTo>
                  <a:pt x="717" y="1704"/>
                </a:lnTo>
                <a:lnTo>
                  <a:pt x="801" y="1700"/>
                </a:lnTo>
                <a:lnTo>
                  <a:pt x="888" y="1691"/>
                </a:lnTo>
                <a:lnTo>
                  <a:pt x="976" y="1675"/>
                </a:lnTo>
                <a:lnTo>
                  <a:pt x="1066" y="1655"/>
                </a:lnTo>
                <a:lnTo>
                  <a:pt x="1160" y="1629"/>
                </a:lnTo>
                <a:lnTo>
                  <a:pt x="1254" y="1597"/>
                </a:lnTo>
                <a:lnTo>
                  <a:pt x="1347" y="1558"/>
                </a:lnTo>
                <a:lnTo>
                  <a:pt x="1444" y="1513"/>
                </a:lnTo>
                <a:lnTo>
                  <a:pt x="1541" y="1458"/>
                </a:lnTo>
                <a:lnTo>
                  <a:pt x="1641" y="1400"/>
                </a:lnTo>
                <a:lnTo>
                  <a:pt x="1745" y="1332"/>
                </a:lnTo>
                <a:lnTo>
                  <a:pt x="1845" y="1254"/>
                </a:lnTo>
                <a:lnTo>
                  <a:pt x="1952" y="1174"/>
                </a:lnTo>
                <a:lnTo>
                  <a:pt x="2055" y="1080"/>
                </a:lnTo>
                <a:lnTo>
                  <a:pt x="2162" y="980"/>
                </a:lnTo>
                <a:lnTo>
                  <a:pt x="2268" y="870"/>
                </a:lnTo>
                <a:lnTo>
                  <a:pt x="2375" y="750"/>
                </a:lnTo>
                <a:lnTo>
                  <a:pt x="2485" y="621"/>
                </a:lnTo>
                <a:lnTo>
                  <a:pt x="2595" y="482"/>
                </a:lnTo>
                <a:lnTo>
                  <a:pt x="2708" y="333"/>
                </a:lnTo>
                <a:lnTo>
                  <a:pt x="2818" y="172"/>
                </a:lnTo>
                <a:lnTo>
                  <a:pt x="2931" y="0"/>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2" name="Freeform 7"/>
          <p:cNvSpPr>
            <a:spLocks noChangeAspect="1"/>
          </p:cNvSpPr>
          <p:nvPr/>
        </p:nvSpPr>
        <p:spPr bwMode="auto">
          <a:xfrm>
            <a:off x="2476500" y="2382838"/>
            <a:ext cx="4333875" cy="2514600"/>
          </a:xfrm>
          <a:custGeom>
            <a:avLst/>
            <a:gdLst>
              <a:gd name="T0" fmla="*/ 0 w 2931"/>
              <a:gd name="T1" fmla="*/ 2147483647 h 1700"/>
              <a:gd name="T2" fmla="*/ 0 w 2931"/>
              <a:gd name="T3" fmla="*/ 2147483647 h 1700"/>
              <a:gd name="T4" fmla="*/ 2147483647 w 2931"/>
              <a:gd name="T5" fmla="*/ 2147483647 h 1700"/>
              <a:gd name="T6" fmla="*/ 2147483647 w 2931"/>
              <a:gd name="T7" fmla="*/ 2147483647 h 1700"/>
              <a:gd name="T8" fmla="*/ 2147483647 w 2931"/>
              <a:gd name="T9" fmla="*/ 2147483647 h 1700"/>
              <a:gd name="T10" fmla="*/ 2147483647 w 2931"/>
              <a:gd name="T11" fmla="*/ 2147483647 h 1700"/>
              <a:gd name="T12" fmla="*/ 2147483647 w 2931"/>
              <a:gd name="T13" fmla="*/ 2147483647 h 1700"/>
              <a:gd name="T14" fmla="*/ 2147483647 w 2931"/>
              <a:gd name="T15" fmla="*/ 2147483647 h 1700"/>
              <a:gd name="T16" fmla="*/ 2147483647 w 2931"/>
              <a:gd name="T17" fmla="*/ 2147483647 h 1700"/>
              <a:gd name="T18" fmla="*/ 2147483647 w 2931"/>
              <a:gd name="T19" fmla="*/ 2147483647 h 1700"/>
              <a:gd name="T20" fmla="*/ 2147483647 w 2931"/>
              <a:gd name="T21" fmla="*/ 2147483647 h 1700"/>
              <a:gd name="T22" fmla="*/ 2147483647 w 2931"/>
              <a:gd name="T23" fmla="*/ 2147483647 h 1700"/>
              <a:gd name="T24" fmla="*/ 2147483647 w 2931"/>
              <a:gd name="T25" fmla="*/ 2147483647 h 1700"/>
              <a:gd name="T26" fmla="*/ 2147483647 w 2931"/>
              <a:gd name="T27" fmla="*/ 2147483647 h 1700"/>
              <a:gd name="T28" fmla="*/ 2147483647 w 2931"/>
              <a:gd name="T29" fmla="*/ 2147483647 h 1700"/>
              <a:gd name="T30" fmla="*/ 2147483647 w 2931"/>
              <a:gd name="T31" fmla="*/ 2147483647 h 1700"/>
              <a:gd name="T32" fmla="*/ 2147483647 w 2931"/>
              <a:gd name="T33" fmla="*/ 2147483647 h 1700"/>
              <a:gd name="T34" fmla="*/ 2147483647 w 2931"/>
              <a:gd name="T35" fmla="*/ 2147483647 h 1700"/>
              <a:gd name="T36" fmla="*/ 2147483647 w 2931"/>
              <a:gd name="T37" fmla="*/ 2147483647 h 1700"/>
              <a:gd name="T38" fmla="*/ 2147483647 w 2931"/>
              <a:gd name="T39" fmla="*/ 2147483647 h 1700"/>
              <a:gd name="T40" fmla="*/ 2147483647 w 2931"/>
              <a:gd name="T41" fmla="*/ 2147483647 h 1700"/>
              <a:gd name="T42" fmla="*/ 2147483647 w 2931"/>
              <a:gd name="T43" fmla="*/ 2147483647 h 1700"/>
              <a:gd name="T44" fmla="*/ 2147483647 w 2931"/>
              <a:gd name="T45" fmla="*/ 2147483647 h 1700"/>
              <a:gd name="T46" fmla="*/ 2147483647 w 2931"/>
              <a:gd name="T47" fmla="*/ 2147483647 h 1700"/>
              <a:gd name="T48" fmla="*/ 2147483647 w 2931"/>
              <a:gd name="T49" fmla="*/ 2147483647 h 1700"/>
              <a:gd name="T50" fmla="*/ 2147483647 w 2931"/>
              <a:gd name="T51" fmla="*/ 2147483647 h 1700"/>
              <a:gd name="T52" fmla="*/ 2147483647 w 2931"/>
              <a:gd name="T53" fmla="*/ 2147483647 h 1700"/>
              <a:gd name="T54" fmla="*/ 2147483647 w 2931"/>
              <a:gd name="T55" fmla="*/ 2147483647 h 1700"/>
              <a:gd name="T56" fmla="*/ 2147483647 w 2931"/>
              <a:gd name="T57" fmla="*/ 2147483647 h 1700"/>
              <a:gd name="T58" fmla="*/ 2147483647 w 2931"/>
              <a:gd name="T59" fmla="*/ 2147483647 h 1700"/>
              <a:gd name="T60" fmla="*/ 2147483647 w 2931"/>
              <a:gd name="T61" fmla="*/ 2147483647 h 1700"/>
              <a:gd name="T62" fmla="*/ 2147483647 w 2931"/>
              <a:gd name="T63" fmla="*/ 2147483647 h 1700"/>
              <a:gd name="T64" fmla="*/ 2147483647 w 2931"/>
              <a:gd name="T65" fmla="*/ 2147483647 h 1700"/>
              <a:gd name="T66" fmla="*/ 2147483647 w 2931"/>
              <a:gd name="T67" fmla="*/ 0 h 17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1"/>
              <a:gd name="T103" fmla="*/ 0 h 1700"/>
              <a:gd name="T104" fmla="*/ 2931 w 2931"/>
              <a:gd name="T105" fmla="*/ 1700 h 17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1" h="1700">
                <a:moveTo>
                  <a:pt x="0" y="1532"/>
                </a:moveTo>
                <a:lnTo>
                  <a:pt x="0" y="1532"/>
                </a:lnTo>
                <a:lnTo>
                  <a:pt x="61" y="1561"/>
                </a:lnTo>
                <a:lnTo>
                  <a:pt x="122" y="1590"/>
                </a:lnTo>
                <a:lnTo>
                  <a:pt x="190" y="1616"/>
                </a:lnTo>
                <a:lnTo>
                  <a:pt x="258" y="1638"/>
                </a:lnTo>
                <a:lnTo>
                  <a:pt x="329" y="1658"/>
                </a:lnTo>
                <a:lnTo>
                  <a:pt x="404" y="1674"/>
                </a:lnTo>
                <a:lnTo>
                  <a:pt x="478" y="1687"/>
                </a:lnTo>
                <a:lnTo>
                  <a:pt x="556" y="1697"/>
                </a:lnTo>
                <a:lnTo>
                  <a:pt x="636" y="1700"/>
                </a:lnTo>
                <a:lnTo>
                  <a:pt x="717" y="1700"/>
                </a:lnTo>
                <a:lnTo>
                  <a:pt x="801" y="1697"/>
                </a:lnTo>
                <a:lnTo>
                  <a:pt x="888" y="1687"/>
                </a:lnTo>
                <a:lnTo>
                  <a:pt x="976" y="1671"/>
                </a:lnTo>
                <a:lnTo>
                  <a:pt x="1066" y="1651"/>
                </a:lnTo>
                <a:lnTo>
                  <a:pt x="1160" y="1625"/>
                </a:lnTo>
                <a:lnTo>
                  <a:pt x="1254" y="1593"/>
                </a:lnTo>
                <a:lnTo>
                  <a:pt x="1347" y="1554"/>
                </a:lnTo>
                <a:lnTo>
                  <a:pt x="1444" y="1509"/>
                </a:lnTo>
                <a:lnTo>
                  <a:pt x="1541" y="1457"/>
                </a:lnTo>
                <a:lnTo>
                  <a:pt x="1641" y="1396"/>
                </a:lnTo>
                <a:lnTo>
                  <a:pt x="1745" y="1328"/>
                </a:lnTo>
                <a:lnTo>
                  <a:pt x="1845" y="1254"/>
                </a:lnTo>
                <a:lnTo>
                  <a:pt x="1952" y="1170"/>
                </a:lnTo>
                <a:lnTo>
                  <a:pt x="2055" y="1076"/>
                </a:lnTo>
                <a:lnTo>
                  <a:pt x="2162" y="976"/>
                </a:lnTo>
                <a:lnTo>
                  <a:pt x="2268" y="866"/>
                </a:lnTo>
                <a:lnTo>
                  <a:pt x="2375" y="746"/>
                </a:lnTo>
                <a:lnTo>
                  <a:pt x="2485" y="617"/>
                </a:lnTo>
                <a:lnTo>
                  <a:pt x="2595" y="478"/>
                </a:lnTo>
                <a:lnTo>
                  <a:pt x="2708" y="330"/>
                </a:lnTo>
                <a:lnTo>
                  <a:pt x="2818" y="171"/>
                </a:lnTo>
                <a:lnTo>
                  <a:pt x="2931" y="0"/>
                </a:lnTo>
              </a:path>
            </a:pathLst>
          </a:custGeom>
          <a:noFill/>
          <a:ln w="25400">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85" name="Line 10"/>
          <p:cNvSpPr>
            <a:spLocks noChangeAspect="1" noChangeShapeType="1"/>
          </p:cNvSpPr>
          <p:nvPr/>
        </p:nvSpPr>
        <p:spPr bwMode="auto">
          <a:xfrm>
            <a:off x="4884738" y="44386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6" name="Line 11"/>
          <p:cNvSpPr>
            <a:spLocks noChangeAspect="1" noChangeShapeType="1"/>
          </p:cNvSpPr>
          <p:nvPr/>
        </p:nvSpPr>
        <p:spPr bwMode="auto">
          <a:xfrm>
            <a:off x="4884738" y="43815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7" name="Line 12"/>
          <p:cNvSpPr>
            <a:spLocks noChangeAspect="1" noChangeShapeType="1"/>
          </p:cNvSpPr>
          <p:nvPr/>
        </p:nvSpPr>
        <p:spPr bwMode="auto">
          <a:xfrm>
            <a:off x="4884738" y="43227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8" name="Line 13"/>
          <p:cNvSpPr>
            <a:spLocks noChangeAspect="1" noChangeShapeType="1"/>
          </p:cNvSpPr>
          <p:nvPr/>
        </p:nvSpPr>
        <p:spPr bwMode="auto">
          <a:xfrm>
            <a:off x="4884738" y="42656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89" name="Line 14"/>
          <p:cNvSpPr>
            <a:spLocks noChangeAspect="1" noChangeShapeType="1"/>
          </p:cNvSpPr>
          <p:nvPr/>
        </p:nvSpPr>
        <p:spPr bwMode="auto">
          <a:xfrm>
            <a:off x="4884738" y="42084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0" name="Line 15"/>
          <p:cNvSpPr>
            <a:spLocks noChangeAspect="1" noChangeShapeType="1"/>
          </p:cNvSpPr>
          <p:nvPr/>
        </p:nvSpPr>
        <p:spPr bwMode="auto">
          <a:xfrm>
            <a:off x="4884738" y="41513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1" name="Line 16"/>
          <p:cNvSpPr>
            <a:spLocks noChangeAspect="1" noChangeShapeType="1"/>
          </p:cNvSpPr>
          <p:nvPr/>
        </p:nvSpPr>
        <p:spPr bwMode="auto">
          <a:xfrm>
            <a:off x="4884738" y="40941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2" name="Line 17"/>
          <p:cNvSpPr>
            <a:spLocks noChangeAspect="1" noChangeShapeType="1"/>
          </p:cNvSpPr>
          <p:nvPr/>
        </p:nvSpPr>
        <p:spPr bwMode="auto">
          <a:xfrm>
            <a:off x="4884738" y="40370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3" name="Line 18"/>
          <p:cNvSpPr>
            <a:spLocks noChangeAspect="1" noChangeShapeType="1"/>
          </p:cNvSpPr>
          <p:nvPr/>
        </p:nvSpPr>
        <p:spPr bwMode="auto">
          <a:xfrm>
            <a:off x="4884738"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4" name="Line 19"/>
          <p:cNvSpPr>
            <a:spLocks noChangeAspect="1" noChangeShapeType="1"/>
          </p:cNvSpPr>
          <p:nvPr/>
        </p:nvSpPr>
        <p:spPr bwMode="auto">
          <a:xfrm>
            <a:off x="4884738" y="45386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5" name="Line 20"/>
          <p:cNvSpPr>
            <a:spLocks noChangeAspect="1" noChangeShapeType="1"/>
          </p:cNvSpPr>
          <p:nvPr/>
        </p:nvSpPr>
        <p:spPr bwMode="auto">
          <a:xfrm>
            <a:off x="4884738" y="45958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6" name="Line 21"/>
          <p:cNvSpPr>
            <a:spLocks noChangeAspect="1" noChangeShapeType="1"/>
          </p:cNvSpPr>
          <p:nvPr/>
        </p:nvSpPr>
        <p:spPr bwMode="auto">
          <a:xfrm>
            <a:off x="4884738" y="465296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7" name="Line 22"/>
          <p:cNvSpPr>
            <a:spLocks noChangeAspect="1" noChangeShapeType="1"/>
          </p:cNvSpPr>
          <p:nvPr/>
        </p:nvSpPr>
        <p:spPr bwMode="auto">
          <a:xfrm>
            <a:off x="4884738" y="47117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8" name="Line 23"/>
          <p:cNvSpPr>
            <a:spLocks noChangeAspect="1" noChangeShapeType="1"/>
          </p:cNvSpPr>
          <p:nvPr/>
        </p:nvSpPr>
        <p:spPr bwMode="auto">
          <a:xfrm>
            <a:off x="4884738" y="47688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599" name="Line 24"/>
          <p:cNvSpPr>
            <a:spLocks noChangeAspect="1" noChangeShapeType="1"/>
          </p:cNvSpPr>
          <p:nvPr/>
        </p:nvSpPr>
        <p:spPr bwMode="auto">
          <a:xfrm>
            <a:off x="4884738" y="48244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0" name="Line 25"/>
          <p:cNvSpPr>
            <a:spLocks noChangeAspect="1" noChangeShapeType="1"/>
          </p:cNvSpPr>
          <p:nvPr/>
        </p:nvSpPr>
        <p:spPr bwMode="auto">
          <a:xfrm>
            <a:off x="4884738" y="4883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1" name="Line 26"/>
          <p:cNvSpPr>
            <a:spLocks noChangeAspect="1" noChangeShapeType="1"/>
          </p:cNvSpPr>
          <p:nvPr/>
        </p:nvSpPr>
        <p:spPr bwMode="auto">
          <a:xfrm>
            <a:off x="4884738" y="49403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2" name="Line 27"/>
          <p:cNvSpPr>
            <a:spLocks noChangeAspect="1" noChangeShapeType="1"/>
          </p:cNvSpPr>
          <p:nvPr/>
        </p:nvSpPr>
        <p:spPr bwMode="auto">
          <a:xfrm>
            <a:off x="4884738" y="49974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3" name="Line 28"/>
          <p:cNvSpPr>
            <a:spLocks noChangeAspect="1" noChangeShapeType="1"/>
          </p:cNvSpPr>
          <p:nvPr/>
        </p:nvSpPr>
        <p:spPr bwMode="auto">
          <a:xfrm>
            <a:off x="4884738" y="50546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4" name="Line 29"/>
          <p:cNvSpPr>
            <a:spLocks noChangeAspect="1" noChangeShapeType="1"/>
          </p:cNvSpPr>
          <p:nvPr/>
        </p:nvSpPr>
        <p:spPr bwMode="auto">
          <a:xfrm>
            <a:off x="4884738" y="51117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5" name="Line 30"/>
          <p:cNvSpPr>
            <a:spLocks noChangeAspect="1" noChangeShapeType="1"/>
          </p:cNvSpPr>
          <p:nvPr/>
        </p:nvSpPr>
        <p:spPr bwMode="auto">
          <a:xfrm>
            <a:off x="4884738" y="51689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6" name="Line 31"/>
          <p:cNvSpPr>
            <a:spLocks noChangeAspect="1" noChangeShapeType="1"/>
          </p:cNvSpPr>
          <p:nvPr/>
        </p:nvSpPr>
        <p:spPr bwMode="auto">
          <a:xfrm>
            <a:off x="4884738" y="522763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7" name="Line 32"/>
          <p:cNvSpPr>
            <a:spLocks noChangeAspect="1" noChangeShapeType="1"/>
          </p:cNvSpPr>
          <p:nvPr/>
        </p:nvSpPr>
        <p:spPr bwMode="auto">
          <a:xfrm>
            <a:off x="4884738" y="528478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8" name="Line 33"/>
          <p:cNvSpPr>
            <a:spLocks noChangeAspect="1" noChangeShapeType="1"/>
          </p:cNvSpPr>
          <p:nvPr/>
        </p:nvSpPr>
        <p:spPr bwMode="auto">
          <a:xfrm>
            <a:off x="4884738" y="53403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09" name="Line 34"/>
          <p:cNvSpPr>
            <a:spLocks noChangeAspect="1" noChangeShapeType="1"/>
          </p:cNvSpPr>
          <p:nvPr/>
        </p:nvSpPr>
        <p:spPr bwMode="auto">
          <a:xfrm>
            <a:off x="4884738" y="539908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0" name="Line 35"/>
          <p:cNvSpPr>
            <a:spLocks noChangeAspect="1" noChangeShapeType="1"/>
          </p:cNvSpPr>
          <p:nvPr/>
        </p:nvSpPr>
        <p:spPr bwMode="auto">
          <a:xfrm>
            <a:off x="4884738" y="545623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1" name="Line 36"/>
          <p:cNvSpPr>
            <a:spLocks noChangeAspect="1" noChangeShapeType="1"/>
          </p:cNvSpPr>
          <p:nvPr/>
        </p:nvSpPr>
        <p:spPr bwMode="auto">
          <a:xfrm>
            <a:off x="4884738" y="551338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2" name="Line 37"/>
          <p:cNvSpPr>
            <a:spLocks noChangeAspect="1" noChangeShapeType="1"/>
          </p:cNvSpPr>
          <p:nvPr/>
        </p:nvSpPr>
        <p:spPr bwMode="auto">
          <a:xfrm>
            <a:off x="4884738" y="55721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3" name="Line 38"/>
          <p:cNvSpPr>
            <a:spLocks noChangeAspect="1" noChangeShapeType="1"/>
          </p:cNvSpPr>
          <p:nvPr/>
        </p:nvSpPr>
        <p:spPr bwMode="auto">
          <a:xfrm>
            <a:off x="4884738" y="5627688"/>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4" name="Line 39"/>
          <p:cNvSpPr>
            <a:spLocks noChangeAspect="1" noChangeShapeType="1"/>
          </p:cNvSpPr>
          <p:nvPr/>
        </p:nvSpPr>
        <p:spPr bwMode="auto">
          <a:xfrm>
            <a:off x="4884738" y="56864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5" name="Line 40"/>
          <p:cNvSpPr>
            <a:spLocks noChangeAspect="1" noChangeShapeType="1"/>
          </p:cNvSpPr>
          <p:nvPr/>
        </p:nvSpPr>
        <p:spPr bwMode="auto">
          <a:xfrm>
            <a:off x="4884738" y="57435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6" name="Line 41"/>
          <p:cNvSpPr>
            <a:spLocks noChangeAspect="1" noChangeShapeType="1"/>
          </p:cNvSpPr>
          <p:nvPr/>
        </p:nvSpPr>
        <p:spPr bwMode="auto">
          <a:xfrm>
            <a:off x="4884738"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7" name="Line 42"/>
          <p:cNvSpPr>
            <a:spLocks noChangeAspect="1" noChangeShapeType="1"/>
          </p:cNvSpPr>
          <p:nvPr/>
        </p:nvSpPr>
        <p:spPr bwMode="auto">
          <a:xfrm>
            <a:off x="4827588"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8" name="Line 43"/>
          <p:cNvSpPr>
            <a:spLocks noChangeAspect="1" noChangeShapeType="1"/>
          </p:cNvSpPr>
          <p:nvPr/>
        </p:nvSpPr>
        <p:spPr bwMode="auto">
          <a:xfrm>
            <a:off x="4770438"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19" name="Line 44"/>
          <p:cNvSpPr>
            <a:spLocks noChangeAspect="1" noChangeShapeType="1"/>
          </p:cNvSpPr>
          <p:nvPr/>
        </p:nvSpPr>
        <p:spPr bwMode="auto">
          <a:xfrm>
            <a:off x="4713288"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0" name="Line 45"/>
          <p:cNvSpPr>
            <a:spLocks noChangeAspect="1" noChangeShapeType="1"/>
          </p:cNvSpPr>
          <p:nvPr/>
        </p:nvSpPr>
        <p:spPr bwMode="auto">
          <a:xfrm>
            <a:off x="4654550"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1" name="Line 46"/>
          <p:cNvSpPr>
            <a:spLocks noChangeAspect="1" noChangeShapeType="1"/>
          </p:cNvSpPr>
          <p:nvPr/>
        </p:nvSpPr>
        <p:spPr bwMode="auto">
          <a:xfrm>
            <a:off x="4598988"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2" name="Line 47"/>
          <p:cNvSpPr>
            <a:spLocks noChangeAspect="1" noChangeShapeType="1"/>
          </p:cNvSpPr>
          <p:nvPr/>
        </p:nvSpPr>
        <p:spPr bwMode="auto">
          <a:xfrm>
            <a:off x="4540250"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3" name="Line 48"/>
          <p:cNvSpPr>
            <a:spLocks noChangeAspect="1" noChangeShapeType="1"/>
          </p:cNvSpPr>
          <p:nvPr/>
        </p:nvSpPr>
        <p:spPr bwMode="auto">
          <a:xfrm>
            <a:off x="4483100"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4" name="Line 49"/>
          <p:cNvSpPr>
            <a:spLocks noChangeAspect="1" noChangeShapeType="1"/>
          </p:cNvSpPr>
          <p:nvPr/>
        </p:nvSpPr>
        <p:spPr bwMode="auto">
          <a:xfrm>
            <a:off x="4425950"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5" name="Line 50"/>
          <p:cNvSpPr>
            <a:spLocks noChangeAspect="1" noChangeShapeType="1"/>
          </p:cNvSpPr>
          <p:nvPr/>
        </p:nvSpPr>
        <p:spPr bwMode="auto">
          <a:xfrm>
            <a:off x="4367213"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6" name="Line 51"/>
          <p:cNvSpPr>
            <a:spLocks noChangeAspect="1" noChangeShapeType="1"/>
          </p:cNvSpPr>
          <p:nvPr/>
        </p:nvSpPr>
        <p:spPr bwMode="auto">
          <a:xfrm>
            <a:off x="4311650"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7" name="Line 52"/>
          <p:cNvSpPr>
            <a:spLocks noChangeAspect="1" noChangeShapeType="1"/>
          </p:cNvSpPr>
          <p:nvPr/>
        </p:nvSpPr>
        <p:spPr bwMode="auto">
          <a:xfrm>
            <a:off x="4254500"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8" name="Line 53"/>
          <p:cNvSpPr>
            <a:spLocks noChangeAspect="1" noChangeShapeType="1"/>
          </p:cNvSpPr>
          <p:nvPr/>
        </p:nvSpPr>
        <p:spPr bwMode="auto">
          <a:xfrm>
            <a:off x="4195763"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29" name="Line 54"/>
          <p:cNvSpPr>
            <a:spLocks noChangeAspect="1" noChangeShapeType="1"/>
          </p:cNvSpPr>
          <p:nvPr/>
        </p:nvSpPr>
        <p:spPr bwMode="auto">
          <a:xfrm>
            <a:off x="4138613"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0" name="Line 55"/>
          <p:cNvSpPr>
            <a:spLocks noChangeAspect="1" noChangeShapeType="1"/>
          </p:cNvSpPr>
          <p:nvPr/>
        </p:nvSpPr>
        <p:spPr bwMode="auto">
          <a:xfrm>
            <a:off x="4083050"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1" name="Line 56"/>
          <p:cNvSpPr>
            <a:spLocks noChangeAspect="1" noChangeShapeType="1"/>
          </p:cNvSpPr>
          <p:nvPr/>
        </p:nvSpPr>
        <p:spPr bwMode="auto">
          <a:xfrm>
            <a:off x="4024313"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2" name="Line 57"/>
          <p:cNvSpPr>
            <a:spLocks noChangeAspect="1" noChangeShapeType="1"/>
          </p:cNvSpPr>
          <p:nvPr/>
        </p:nvSpPr>
        <p:spPr bwMode="auto">
          <a:xfrm>
            <a:off x="3967163"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3" name="Line 58"/>
          <p:cNvSpPr>
            <a:spLocks noChangeAspect="1" noChangeShapeType="1"/>
          </p:cNvSpPr>
          <p:nvPr/>
        </p:nvSpPr>
        <p:spPr bwMode="auto">
          <a:xfrm>
            <a:off x="3910013"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4" name="Line 59"/>
          <p:cNvSpPr>
            <a:spLocks noChangeAspect="1" noChangeShapeType="1"/>
          </p:cNvSpPr>
          <p:nvPr/>
        </p:nvSpPr>
        <p:spPr bwMode="auto">
          <a:xfrm>
            <a:off x="3851275"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5" name="Line 60"/>
          <p:cNvSpPr>
            <a:spLocks noChangeAspect="1" noChangeShapeType="1"/>
          </p:cNvSpPr>
          <p:nvPr/>
        </p:nvSpPr>
        <p:spPr bwMode="auto">
          <a:xfrm>
            <a:off x="3795713"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6" name="Line 61"/>
          <p:cNvSpPr>
            <a:spLocks noChangeAspect="1" noChangeShapeType="1"/>
          </p:cNvSpPr>
          <p:nvPr/>
        </p:nvSpPr>
        <p:spPr bwMode="auto">
          <a:xfrm>
            <a:off x="3738563"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7" name="Line 62"/>
          <p:cNvSpPr>
            <a:spLocks noChangeAspect="1" noChangeShapeType="1"/>
          </p:cNvSpPr>
          <p:nvPr/>
        </p:nvSpPr>
        <p:spPr bwMode="auto">
          <a:xfrm>
            <a:off x="3679825"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8" name="Line 63"/>
          <p:cNvSpPr>
            <a:spLocks noChangeAspect="1" noChangeShapeType="1"/>
          </p:cNvSpPr>
          <p:nvPr/>
        </p:nvSpPr>
        <p:spPr bwMode="auto">
          <a:xfrm>
            <a:off x="3622675"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39" name="Line 64"/>
          <p:cNvSpPr>
            <a:spLocks noChangeAspect="1" noChangeShapeType="1"/>
          </p:cNvSpPr>
          <p:nvPr/>
        </p:nvSpPr>
        <p:spPr bwMode="auto">
          <a:xfrm>
            <a:off x="3565525"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0" name="Line 65"/>
          <p:cNvSpPr>
            <a:spLocks noChangeAspect="1" noChangeShapeType="1"/>
          </p:cNvSpPr>
          <p:nvPr/>
        </p:nvSpPr>
        <p:spPr bwMode="auto">
          <a:xfrm>
            <a:off x="3508375"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1" name="Line 66"/>
          <p:cNvSpPr>
            <a:spLocks noChangeAspect="1" noChangeShapeType="1"/>
          </p:cNvSpPr>
          <p:nvPr/>
        </p:nvSpPr>
        <p:spPr bwMode="auto">
          <a:xfrm>
            <a:off x="3451225"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2" name="Line 67"/>
          <p:cNvSpPr>
            <a:spLocks noChangeAspect="1" noChangeShapeType="1"/>
          </p:cNvSpPr>
          <p:nvPr/>
        </p:nvSpPr>
        <p:spPr bwMode="auto">
          <a:xfrm>
            <a:off x="3394075"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3" name="Line 68"/>
          <p:cNvSpPr>
            <a:spLocks noChangeAspect="1" noChangeShapeType="1"/>
          </p:cNvSpPr>
          <p:nvPr/>
        </p:nvSpPr>
        <p:spPr bwMode="auto">
          <a:xfrm>
            <a:off x="3335338"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4" name="Line 69"/>
          <p:cNvSpPr>
            <a:spLocks noChangeAspect="1" noChangeShapeType="1"/>
          </p:cNvSpPr>
          <p:nvPr/>
        </p:nvSpPr>
        <p:spPr bwMode="auto">
          <a:xfrm>
            <a:off x="3279775"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5" name="Line 70"/>
          <p:cNvSpPr>
            <a:spLocks noChangeAspect="1" noChangeShapeType="1"/>
          </p:cNvSpPr>
          <p:nvPr/>
        </p:nvSpPr>
        <p:spPr bwMode="auto">
          <a:xfrm>
            <a:off x="3221038"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6" name="Line 71"/>
          <p:cNvSpPr>
            <a:spLocks noChangeAspect="1" noChangeShapeType="1"/>
          </p:cNvSpPr>
          <p:nvPr/>
        </p:nvSpPr>
        <p:spPr bwMode="auto">
          <a:xfrm>
            <a:off x="3163888"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7" name="Line 72"/>
          <p:cNvSpPr>
            <a:spLocks noChangeAspect="1" noChangeShapeType="1"/>
          </p:cNvSpPr>
          <p:nvPr/>
        </p:nvSpPr>
        <p:spPr bwMode="auto">
          <a:xfrm>
            <a:off x="3106738"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8" name="Line 73"/>
          <p:cNvSpPr>
            <a:spLocks noChangeAspect="1" noChangeShapeType="1"/>
          </p:cNvSpPr>
          <p:nvPr/>
        </p:nvSpPr>
        <p:spPr bwMode="auto">
          <a:xfrm>
            <a:off x="3049588"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49" name="Line 74"/>
          <p:cNvSpPr>
            <a:spLocks noChangeAspect="1" noChangeShapeType="1"/>
          </p:cNvSpPr>
          <p:nvPr/>
        </p:nvSpPr>
        <p:spPr bwMode="auto">
          <a:xfrm>
            <a:off x="2992438"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0" name="Line 75"/>
          <p:cNvSpPr>
            <a:spLocks noChangeAspect="1" noChangeShapeType="1"/>
          </p:cNvSpPr>
          <p:nvPr/>
        </p:nvSpPr>
        <p:spPr bwMode="auto">
          <a:xfrm>
            <a:off x="2935288"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1" name="Line 76"/>
          <p:cNvSpPr>
            <a:spLocks noChangeAspect="1" noChangeShapeType="1"/>
          </p:cNvSpPr>
          <p:nvPr/>
        </p:nvSpPr>
        <p:spPr bwMode="auto">
          <a:xfrm>
            <a:off x="2876550"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2" name="Line 77"/>
          <p:cNvSpPr>
            <a:spLocks noChangeAspect="1" noChangeShapeType="1"/>
          </p:cNvSpPr>
          <p:nvPr/>
        </p:nvSpPr>
        <p:spPr bwMode="auto">
          <a:xfrm>
            <a:off x="2819400"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3" name="Line 78"/>
          <p:cNvSpPr>
            <a:spLocks noChangeAspect="1" noChangeShapeType="1"/>
          </p:cNvSpPr>
          <p:nvPr/>
        </p:nvSpPr>
        <p:spPr bwMode="auto">
          <a:xfrm>
            <a:off x="2763838"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4" name="Line 79"/>
          <p:cNvSpPr>
            <a:spLocks noChangeAspect="1" noChangeShapeType="1"/>
          </p:cNvSpPr>
          <p:nvPr/>
        </p:nvSpPr>
        <p:spPr bwMode="auto">
          <a:xfrm>
            <a:off x="2705100"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5" name="Line 80"/>
          <p:cNvSpPr>
            <a:spLocks noChangeAspect="1" noChangeShapeType="1"/>
          </p:cNvSpPr>
          <p:nvPr/>
        </p:nvSpPr>
        <p:spPr bwMode="auto">
          <a:xfrm>
            <a:off x="2647950"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6" name="Line 81"/>
          <p:cNvSpPr>
            <a:spLocks noChangeAspect="1" noChangeShapeType="1"/>
          </p:cNvSpPr>
          <p:nvPr/>
        </p:nvSpPr>
        <p:spPr bwMode="auto">
          <a:xfrm>
            <a:off x="2590800"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7" name="Line 82"/>
          <p:cNvSpPr>
            <a:spLocks noChangeAspect="1" noChangeShapeType="1"/>
          </p:cNvSpPr>
          <p:nvPr/>
        </p:nvSpPr>
        <p:spPr bwMode="auto">
          <a:xfrm>
            <a:off x="2532063"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8" name="Line 83"/>
          <p:cNvSpPr>
            <a:spLocks noChangeAspect="1" noChangeShapeType="1"/>
          </p:cNvSpPr>
          <p:nvPr/>
        </p:nvSpPr>
        <p:spPr bwMode="auto">
          <a:xfrm>
            <a:off x="2476500"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59" name="Line 84"/>
          <p:cNvSpPr>
            <a:spLocks noChangeAspect="1" noChangeShapeType="1"/>
          </p:cNvSpPr>
          <p:nvPr/>
        </p:nvSpPr>
        <p:spPr bwMode="auto">
          <a:xfrm>
            <a:off x="2419350"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0" name="Line 85"/>
          <p:cNvSpPr>
            <a:spLocks noChangeAspect="1" noChangeShapeType="1"/>
          </p:cNvSpPr>
          <p:nvPr/>
        </p:nvSpPr>
        <p:spPr bwMode="auto">
          <a:xfrm>
            <a:off x="2360613"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1" name="Line 86"/>
          <p:cNvSpPr>
            <a:spLocks noChangeAspect="1" noChangeShapeType="1"/>
          </p:cNvSpPr>
          <p:nvPr/>
        </p:nvSpPr>
        <p:spPr bwMode="auto">
          <a:xfrm>
            <a:off x="2303463"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2" name="Line 87"/>
          <p:cNvSpPr>
            <a:spLocks noChangeAspect="1" noChangeShapeType="1"/>
          </p:cNvSpPr>
          <p:nvPr/>
        </p:nvSpPr>
        <p:spPr bwMode="auto">
          <a:xfrm>
            <a:off x="2247900"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3" name="Line 88"/>
          <p:cNvSpPr>
            <a:spLocks noChangeAspect="1" noChangeShapeType="1"/>
          </p:cNvSpPr>
          <p:nvPr/>
        </p:nvSpPr>
        <p:spPr bwMode="auto">
          <a:xfrm>
            <a:off x="2189163" y="399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4" name="Line 89"/>
          <p:cNvSpPr>
            <a:spLocks noChangeAspect="1" noChangeShapeType="1"/>
          </p:cNvSpPr>
          <p:nvPr/>
        </p:nvSpPr>
        <p:spPr bwMode="auto">
          <a:xfrm>
            <a:off x="4827588"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5" name="Line 90"/>
          <p:cNvSpPr>
            <a:spLocks noChangeAspect="1" noChangeShapeType="1"/>
          </p:cNvSpPr>
          <p:nvPr/>
        </p:nvSpPr>
        <p:spPr bwMode="auto">
          <a:xfrm>
            <a:off x="4770438"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6" name="Line 91"/>
          <p:cNvSpPr>
            <a:spLocks noChangeAspect="1" noChangeShapeType="1"/>
          </p:cNvSpPr>
          <p:nvPr/>
        </p:nvSpPr>
        <p:spPr bwMode="auto">
          <a:xfrm>
            <a:off x="4713288"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7" name="Line 92"/>
          <p:cNvSpPr>
            <a:spLocks noChangeAspect="1" noChangeShapeType="1"/>
          </p:cNvSpPr>
          <p:nvPr/>
        </p:nvSpPr>
        <p:spPr bwMode="auto">
          <a:xfrm>
            <a:off x="4654550"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8" name="Line 93"/>
          <p:cNvSpPr>
            <a:spLocks noChangeAspect="1" noChangeShapeType="1"/>
          </p:cNvSpPr>
          <p:nvPr/>
        </p:nvSpPr>
        <p:spPr bwMode="auto">
          <a:xfrm>
            <a:off x="4598988"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69" name="Line 94"/>
          <p:cNvSpPr>
            <a:spLocks noChangeAspect="1" noChangeShapeType="1"/>
          </p:cNvSpPr>
          <p:nvPr/>
        </p:nvSpPr>
        <p:spPr bwMode="auto">
          <a:xfrm>
            <a:off x="4540250"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0" name="Line 95"/>
          <p:cNvSpPr>
            <a:spLocks noChangeAspect="1" noChangeShapeType="1"/>
          </p:cNvSpPr>
          <p:nvPr/>
        </p:nvSpPr>
        <p:spPr bwMode="auto">
          <a:xfrm>
            <a:off x="4483100"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1" name="Line 96"/>
          <p:cNvSpPr>
            <a:spLocks noChangeAspect="1" noChangeShapeType="1"/>
          </p:cNvSpPr>
          <p:nvPr/>
        </p:nvSpPr>
        <p:spPr bwMode="auto">
          <a:xfrm>
            <a:off x="4425950"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2" name="Line 97"/>
          <p:cNvSpPr>
            <a:spLocks noChangeAspect="1" noChangeShapeType="1"/>
          </p:cNvSpPr>
          <p:nvPr/>
        </p:nvSpPr>
        <p:spPr bwMode="auto">
          <a:xfrm>
            <a:off x="4367213"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3" name="Line 98"/>
          <p:cNvSpPr>
            <a:spLocks noChangeAspect="1" noChangeShapeType="1"/>
          </p:cNvSpPr>
          <p:nvPr/>
        </p:nvSpPr>
        <p:spPr bwMode="auto">
          <a:xfrm>
            <a:off x="4311650"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4" name="Line 99"/>
          <p:cNvSpPr>
            <a:spLocks noChangeAspect="1" noChangeShapeType="1"/>
          </p:cNvSpPr>
          <p:nvPr/>
        </p:nvSpPr>
        <p:spPr bwMode="auto">
          <a:xfrm>
            <a:off x="4254500"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5" name="Line 100"/>
          <p:cNvSpPr>
            <a:spLocks noChangeAspect="1" noChangeShapeType="1"/>
          </p:cNvSpPr>
          <p:nvPr/>
        </p:nvSpPr>
        <p:spPr bwMode="auto">
          <a:xfrm>
            <a:off x="4195763"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6" name="Line 101"/>
          <p:cNvSpPr>
            <a:spLocks noChangeAspect="1" noChangeShapeType="1"/>
          </p:cNvSpPr>
          <p:nvPr/>
        </p:nvSpPr>
        <p:spPr bwMode="auto">
          <a:xfrm>
            <a:off x="4138613"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7" name="Line 102"/>
          <p:cNvSpPr>
            <a:spLocks noChangeAspect="1" noChangeShapeType="1"/>
          </p:cNvSpPr>
          <p:nvPr/>
        </p:nvSpPr>
        <p:spPr bwMode="auto">
          <a:xfrm>
            <a:off x="4083050"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8" name="Line 103"/>
          <p:cNvSpPr>
            <a:spLocks noChangeAspect="1" noChangeShapeType="1"/>
          </p:cNvSpPr>
          <p:nvPr/>
        </p:nvSpPr>
        <p:spPr bwMode="auto">
          <a:xfrm>
            <a:off x="4024313"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79" name="Line 104"/>
          <p:cNvSpPr>
            <a:spLocks noChangeAspect="1" noChangeShapeType="1"/>
          </p:cNvSpPr>
          <p:nvPr/>
        </p:nvSpPr>
        <p:spPr bwMode="auto">
          <a:xfrm>
            <a:off x="3967163"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0" name="Line 105"/>
          <p:cNvSpPr>
            <a:spLocks noChangeAspect="1" noChangeShapeType="1"/>
          </p:cNvSpPr>
          <p:nvPr/>
        </p:nvSpPr>
        <p:spPr bwMode="auto">
          <a:xfrm>
            <a:off x="3910013"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1" name="Line 106"/>
          <p:cNvSpPr>
            <a:spLocks noChangeAspect="1" noChangeShapeType="1"/>
          </p:cNvSpPr>
          <p:nvPr/>
        </p:nvSpPr>
        <p:spPr bwMode="auto">
          <a:xfrm>
            <a:off x="3851275"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2" name="Line 107"/>
          <p:cNvSpPr>
            <a:spLocks noChangeAspect="1" noChangeShapeType="1"/>
          </p:cNvSpPr>
          <p:nvPr/>
        </p:nvSpPr>
        <p:spPr bwMode="auto">
          <a:xfrm>
            <a:off x="3795713"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3" name="Line 108"/>
          <p:cNvSpPr>
            <a:spLocks noChangeAspect="1" noChangeShapeType="1"/>
          </p:cNvSpPr>
          <p:nvPr/>
        </p:nvSpPr>
        <p:spPr bwMode="auto">
          <a:xfrm>
            <a:off x="3738563"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4" name="Line 109"/>
          <p:cNvSpPr>
            <a:spLocks noChangeAspect="1" noChangeShapeType="1"/>
          </p:cNvSpPr>
          <p:nvPr/>
        </p:nvSpPr>
        <p:spPr bwMode="auto">
          <a:xfrm>
            <a:off x="3679825"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5" name="Line 110"/>
          <p:cNvSpPr>
            <a:spLocks noChangeAspect="1" noChangeShapeType="1"/>
          </p:cNvSpPr>
          <p:nvPr/>
        </p:nvSpPr>
        <p:spPr bwMode="auto">
          <a:xfrm>
            <a:off x="3622675"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6" name="Line 111"/>
          <p:cNvSpPr>
            <a:spLocks noChangeAspect="1" noChangeShapeType="1"/>
          </p:cNvSpPr>
          <p:nvPr/>
        </p:nvSpPr>
        <p:spPr bwMode="auto">
          <a:xfrm>
            <a:off x="3565525"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7" name="Line 112"/>
          <p:cNvSpPr>
            <a:spLocks noChangeAspect="1" noChangeShapeType="1"/>
          </p:cNvSpPr>
          <p:nvPr/>
        </p:nvSpPr>
        <p:spPr bwMode="auto">
          <a:xfrm>
            <a:off x="3508375"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8" name="Line 113"/>
          <p:cNvSpPr>
            <a:spLocks noChangeAspect="1" noChangeShapeType="1"/>
          </p:cNvSpPr>
          <p:nvPr/>
        </p:nvSpPr>
        <p:spPr bwMode="auto">
          <a:xfrm>
            <a:off x="3451225"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89" name="Line 114"/>
          <p:cNvSpPr>
            <a:spLocks noChangeAspect="1" noChangeShapeType="1"/>
          </p:cNvSpPr>
          <p:nvPr/>
        </p:nvSpPr>
        <p:spPr bwMode="auto">
          <a:xfrm>
            <a:off x="3394075"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0" name="Line 115"/>
          <p:cNvSpPr>
            <a:spLocks noChangeAspect="1" noChangeShapeType="1"/>
          </p:cNvSpPr>
          <p:nvPr/>
        </p:nvSpPr>
        <p:spPr bwMode="auto">
          <a:xfrm>
            <a:off x="3335338"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1" name="Line 116"/>
          <p:cNvSpPr>
            <a:spLocks noChangeAspect="1" noChangeShapeType="1"/>
          </p:cNvSpPr>
          <p:nvPr/>
        </p:nvSpPr>
        <p:spPr bwMode="auto">
          <a:xfrm>
            <a:off x="3279775"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2" name="Line 117"/>
          <p:cNvSpPr>
            <a:spLocks noChangeAspect="1" noChangeShapeType="1"/>
          </p:cNvSpPr>
          <p:nvPr/>
        </p:nvSpPr>
        <p:spPr bwMode="auto">
          <a:xfrm>
            <a:off x="3221038"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3" name="Line 118"/>
          <p:cNvSpPr>
            <a:spLocks noChangeAspect="1" noChangeShapeType="1"/>
          </p:cNvSpPr>
          <p:nvPr/>
        </p:nvSpPr>
        <p:spPr bwMode="auto">
          <a:xfrm>
            <a:off x="3163888"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4" name="Line 119"/>
          <p:cNvSpPr>
            <a:spLocks noChangeAspect="1" noChangeShapeType="1"/>
          </p:cNvSpPr>
          <p:nvPr/>
        </p:nvSpPr>
        <p:spPr bwMode="auto">
          <a:xfrm>
            <a:off x="3106738"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5" name="Line 120"/>
          <p:cNvSpPr>
            <a:spLocks noChangeAspect="1" noChangeShapeType="1"/>
          </p:cNvSpPr>
          <p:nvPr/>
        </p:nvSpPr>
        <p:spPr bwMode="auto">
          <a:xfrm>
            <a:off x="3049588"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6" name="Line 121"/>
          <p:cNvSpPr>
            <a:spLocks noChangeAspect="1" noChangeShapeType="1"/>
          </p:cNvSpPr>
          <p:nvPr/>
        </p:nvSpPr>
        <p:spPr bwMode="auto">
          <a:xfrm>
            <a:off x="2992438"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7" name="Line 122"/>
          <p:cNvSpPr>
            <a:spLocks noChangeAspect="1" noChangeShapeType="1"/>
          </p:cNvSpPr>
          <p:nvPr/>
        </p:nvSpPr>
        <p:spPr bwMode="auto">
          <a:xfrm>
            <a:off x="2935288"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8" name="Line 123"/>
          <p:cNvSpPr>
            <a:spLocks noChangeAspect="1" noChangeShapeType="1"/>
          </p:cNvSpPr>
          <p:nvPr/>
        </p:nvSpPr>
        <p:spPr bwMode="auto">
          <a:xfrm>
            <a:off x="2876550"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699" name="Line 124"/>
          <p:cNvSpPr>
            <a:spLocks noChangeAspect="1" noChangeShapeType="1"/>
          </p:cNvSpPr>
          <p:nvPr/>
        </p:nvSpPr>
        <p:spPr bwMode="auto">
          <a:xfrm>
            <a:off x="2819400"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00" name="Line 125"/>
          <p:cNvSpPr>
            <a:spLocks noChangeAspect="1" noChangeShapeType="1"/>
          </p:cNvSpPr>
          <p:nvPr/>
        </p:nvSpPr>
        <p:spPr bwMode="auto">
          <a:xfrm>
            <a:off x="2763838"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01" name="Line 126"/>
          <p:cNvSpPr>
            <a:spLocks noChangeAspect="1" noChangeShapeType="1"/>
          </p:cNvSpPr>
          <p:nvPr/>
        </p:nvSpPr>
        <p:spPr bwMode="auto">
          <a:xfrm>
            <a:off x="2705100"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02" name="Line 127"/>
          <p:cNvSpPr>
            <a:spLocks noChangeAspect="1" noChangeShapeType="1"/>
          </p:cNvSpPr>
          <p:nvPr/>
        </p:nvSpPr>
        <p:spPr bwMode="auto">
          <a:xfrm>
            <a:off x="2647950"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03" name="Line 128"/>
          <p:cNvSpPr>
            <a:spLocks noChangeAspect="1" noChangeShapeType="1"/>
          </p:cNvSpPr>
          <p:nvPr/>
        </p:nvSpPr>
        <p:spPr bwMode="auto">
          <a:xfrm>
            <a:off x="2590800"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04" name="Line 129"/>
          <p:cNvSpPr>
            <a:spLocks noChangeAspect="1" noChangeShapeType="1"/>
          </p:cNvSpPr>
          <p:nvPr/>
        </p:nvSpPr>
        <p:spPr bwMode="auto">
          <a:xfrm>
            <a:off x="2532063"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05" name="Line 130"/>
          <p:cNvSpPr>
            <a:spLocks noChangeAspect="1" noChangeShapeType="1"/>
          </p:cNvSpPr>
          <p:nvPr/>
        </p:nvSpPr>
        <p:spPr bwMode="auto">
          <a:xfrm>
            <a:off x="2476500"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06" name="Line 131"/>
          <p:cNvSpPr>
            <a:spLocks noChangeAspect="1" noChangeShapeType="1"/>
          </p:cNvSpPr>
          <p:nvPr/>
        </p:nvSpPr>
        <p:spPr bwMode="auto">
          <a:xfrm>
            <a:off x="2419350"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07" name="Line 132"/>
          <p:cNvSpPr>
            <a:spLocks noChangeAspect="1" noChangeShapeType="1"/>
          </p:cNvSpPr>
          <p:nvPr/>
        </p:nvSpPr>
        <p:spPr bwMode="auto">
          <a:xfrm>
            <a:off x="2360613"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08" name="Line 133"/>
          <p:cNvSpPr>
            <a:spLocks noChangeAspect="1" noChangeShapeType="1"/>
          </p:cNvSpPr>
          <p:nvPr/>
        </p:nvSpPr>
        <p:spPr bwMode="auto">
          <a:xfrm>
            <a:off x="2303463"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09" name="Line 134"/>
          <p:cNvSpPr>
            <a:spLocks noChangeAspect="1" noChangeShapeType="1"/>
          </p:cNvSpPr>
          <p:nvPr/>
        </p:nvSpPr>
        <p:spPr bwMode="auto">
          <a:xfrm>
            <a:off x="2247900"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10" name="Line 135"/>
          <p:cNvSpPr>
            <a:spLocks noChangeAspect="1" noChangeShapeType="1"/>
          </p:cNvSpPr>
          <p:nvPr/>
        </p:nvSpPr>
        <p:spPr bwMode="auto">
          <a:xfrm>
            <a:off x="2189163" y="4481513"/>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11" name="Rectangle 136"/>
          <p:cNvSpPr>
            <a:spLocks noChangeAspect="1" noChangeArrowheads="1"/>
          </p:cNvSpPr>
          <p:nvPr/>
        </p:nvSpPr>
        <p:spPr bwMode="auto">
          <a:xfrm rot="-5400000">
            <a:off x="1130300" y="1874838"/>
            <a:ext cx="120491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Costs per unit, $</a:t>
            </a:r>
            <a:endParaRPr lang="en-US" b="0">
              <a:latin typeface="Times" panose="02020603050405020304" pitchFamily="18" charset="0"/>
              <a:cs typeface="Times New Roman" panose="02020603050405020304" pitchFamily="18" charset="0"/>
            </a:endParaRPr>
          </a:p>
        </p:txBody>
      </p:sp>
      <p:sp>
        <p:nvSpPr>
          <p:cNvPr id="24712" name="Rectangle 137"/>
          <p:cNvSpPr>
            <a:spLocks noChangeAspect="1" noChangeArrowheads="1"/>
          </p:cNvSpPr>
          <p:nvPr/>
        </p:nvSpPr>
        <p:spPr bwMode="auto">
          <a:xfrm>
            <a:off x="7202488" y="5810250"/>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15</a:t>
            </a:r>
            <a:endParaRPr lang="en-US" b="0">
              <a:latin typeface="Times" panose="02020603050405020304" pitchFamily="18" charset="0"/>
              <a:cs typeface="Times New Roman" panose="02020603050405020304" pitchFamily="18" charset="0"/>
            </a:endParaRPr>
          </a:p>
        </p:txBody>
      </p:sp>
      <p:sp>
        <p:nvSpPr>
          <p:cNvPr id="24713" name="Rectangle 138"/>
          <p:cNvSpPr>
            <a:spLocks noChangeAspect="1" noChangeArrowheads="1"/>
          </p:cNvSpPr>
          <p:nvPr/>
        </p:nvSpPr>
        <p:spPr bwMode="auto">
          <a:xfrm>
            <a:off x="3808413" y="581025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5</a:t>
            </a:r>
            <a:endParaRPr lang="en-US" b="0">
              <a:latin typeface="Times" panose="02020603050405020304" pitchFamily="18" charset="0"/>
              <a:cs typeface="Times New Roman" panose="02020603050405020304" pitchFamily="18" charset="0"/>
            </a:endParaRPr>
          </a:p>
        </p:txBody>
      </p:sp>
      <p:sp>
        <p:nvSpPr>
          <p:cNvPr id="24714" name="Rectangle 139"/>
          <p:cNvSpPr>
            <a:spLocks noChangeAspect="1" noChangeArrowheads="1"/>
          </p:cNvSpPr>
          <p:nvPr/>
        </p:nvSpPr>
        <p:spPr bwMode="auto">
          <a:xfrm>
            <a:off x="4846638" y="581025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8</a:t>
            </a:r>
            <a:endParaRPr lang="en-US" b="0">
              <a:latin typeface="Times" panose="02020603050405020304" pitchFamily="18" charset="0"/>
              <a:cs typeface="Times New Roman" panose="02020603050405020304" pitchFamily="18" charset="0"/>
            </a:endParaRPr>
          </a:p>
        </p:txBody>
      </p:sp>
      <p:sp>
        <p:nvSpPr>
          <p:cNvPr id="24715" name="Rectangle 140"/>
          <p:cNvSpPr>
            <a:spLocks noChangeAspect="1" noChangeArrowheads="1"/>
          </p:cNvSpPr>
          <p:nvPr/>
        </p:nvSpPr>
        <p:spPr bwMode="auto">
          <a:xfrm>
            <a:off x="5487988" y="5810250"/>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10</a:t>
            </a:r>
            <a:endParaRPr lang="en-US" b="0">
              <a:latin typeface="Times" panose="02020603050405020304" pitchFamily="18" charset="0"/>
              <a:cs typeface="Times New Roman" panose="02020603050405020304" pitchFamily="18" charset="0"/>
            </a:endParaRPr>
          </a:p>
        </p:txBody>
      </p:sp>
      <p:sp>
        <p:nvSpPr>
          <p:cNvPr id="24716" name="Rectangle 141"/>
          <p:cNvSpPr>
            <a:spLocks noChangeAspect="1" noChangeArrowheads="1"/>
          </p:cNvSpPr>
          <p:nvPr/>
        </p:nvSpPr>
        <p:spPr bwMode="auto">
          <a:xfrm>
            <a:off x="1968500" y="581025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0</a:t>
            </a:r>
            <a:endParaRPr lang="en-US" b="0">
              <a:latin typeface="Times" panose="02020603050405020304" pitchFamily="18" charset="0"/>
              <a:cs typeface="Times New Roman" panose="02020603050405020304" pitchFamily="18" charset="0"/>
            </a:endParaRPr>
          </a:p>
        </p:txBody>
      </p:sp>
      <p:sp>
        <p:nvSpPr>
          <p:cNvPr id="24717" name="Rectangle 142"/>
          <p:cNvSpPr>
            <a:spLocks noChangeAspect="1" noChangeArrowheads="1"/>
          </p:cNvSpPr>
          <p:nvPr/>
        </p:nvSpPr>
        <p:spPr bwMode="auto">
          <a:xfrm>
            <a:off x="6303963" y="603885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q</a:t>
            </a:r>
            <a:endParaRPr lang="en-US" b="0">
              <a:latin typeface="Times" panose="02020603050405020304" pitchFamily="18" charset="0"/>
              <a:cs typeface="Times New Roman" panose="02020603050405020304" pitchFamily="18" charset="0"/>
            </a:endParaRPr>
          </a:p>
        </p:txBody>
      </p:sp>
      <p:sp>
        <p:nvSpPr>
          <p:cNvPr id="24718" name="Rectangle 143"/>
          <p:cNvSpPr>
            <a:spLocks noChangeAspect="1" noChangeArrowheads="1"/>
          </p:cNvSpPr>
          <p:nvPr/>
        </p:nvSpPr>
        <p:spPr bwMode="auto">
          <a:xfrm>
            <a:off x="6389688" y="6038850"/>
            <a:ext cx="8921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 Units per d</a:t>
            </a:r>
            <a:endParaRPr lang="en-US" b="0">
              <a:latin typeface="Times" panose="02020603050405020304" pitchFamily="18" charset="0"/>
              <a:cs typeface="Times New Roman" panose="02020603050405020304" pitchFamily="18" charset="0"/>
            </a:endParaRPr>
          </a:p>
        </p:txBody>
      </p:sp>
      <p:sp>
        <p:nvSpPr>
          <p:cNvPr id="24719" name="Rectangle 144"/>
          <p:cNvSpPr>
            <a:spLocks noChangeAspect="1" noChangeArrowheads="1"/>
          </p:cNvSpPr>
          <p:nvPr/>
        </p:nvSpPr>
        <p:spPr bwMode="auto">
          <a:xfrm>
            <a:off x="7299325" y="603885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a</a:t>
            </a:r>
            <a:endParaRPr lang="en-US" b="0">
              <a:latin typeface="Times" panose="02020603050405020304" pitchFamily="18" charset="0"/>
              <a:cs typeface="Times New Roman" panose="02020603050405020304" pitchFamily="18" charset="0"/>
            </a:endParaRPr>
          </a:p>
        </p:txBody>
      </p:sp>
      <p:sp>
        <p:nvSpPr>
          <p:cNvPr id="24720" name="Rectangle 145"/>
          <p:cNvSpPr>
            <a:spLocks noChangeAspect="1" noChangeArrowheads="1"/>
          </p:cNvSpPr>
          <p:nvPr/>
        </p:nvSpPr>
        <p:spPr bwMode="auto">
          <a:xfrm>
            <a:off x="7385050" y="603885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y</a:t>
            </a:r>
            <a:endParaRPr lang="en-US" b="0">
              <a:latin typeface="Times" panose="02020603050405020304" pitchFamily="18" charset="0"/>
              <a:cs typeface="Times New Roman" panose="02020603050405020304" pitchFamily="18" charset="0"/>
            </a:endParaRPr>
          </a:p>
        </p:txBody>
      </p:sp>
      <p:sp>
        <p:nvSpPr>
          <p:cNvPr id="24721" name="Rectangle 146"/>
          <p:cNvSpPr>
            <a:spLocks noChangeAspect="1" noChangeArrowheads="1"/>
          </p:cNvSpPr>
          <p:nvPr/>
        </p:nvSpPr>
        <p:spPr bwMode="auto">
          <a:xfrm>
            <a:off x="1887538" y="1836738"/>
            <a:ext cx="1841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80</a:t>
            </a:r>
            <a:endParaRPr lang="en-US" b="0">
              <a:latin typeface="Times" panose="02020603050405020304" pitchFamily="18" charset="0"/>
              <a:cs typeface="Times New Roman" panose="02020603050405020304" pitchFamily="18" charset="0"/>
            </a:endParaRPr>
          </a:p>
        </p:txBody>
      </p:sp>
      <p:sp>
        <p:nvSpPr>
          <p:cNvPr id="24722" name="Rectangle 147"/>
          <p:cNvSpPr>
            <a:spLocks noChangeAspect="1" noChangeArrowheads="1"/>
          </p:cNvSpPr>
          <p:nvPr/>
        </p:nvSpPr>
        <p:spPr bwMode="auto">
          <a:xfrm>
            <a:off x="1887538" y="3908425"/>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37</a:t>
            </a:r>
            <a:endParaRPr lang="en-US" b="0">
              <a:latin typeface="Times" panose="02020603050405020304" pitchFamily="18" charset="0"/>
              <a:cs typeface="Times New Roman" panose="02020603050405020304" pitchFamily="18" charset="0"/>
            </a:endParaRPr>
          </a:p>
        </p:txBody>
      </p:sp>
      <p:sp>
        <p:nvSpPr>
          <p:cNvPr id="24723" name="Rectangle 148"/>
          <p:cNvSpPr>
            <a:spLocks noChangeAspect="1" noChangeArrowheads="1"/>
          </p:cNvSpPr>
          <p:nvPr/>
        </p:nvSpPr>
        <p:spPr bwMode="auto">
          <a:xfrm>
            <a:off x="1887538" y="4394200"/>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27</a:t>
            </a:r>
            <a:endParaRPr lang="en-US" b="0">
              <a:latin typeface="Times" panose="02020603050405020304" pitchFamily="18" charset="0"/>
              <a:cs typeface="Times New Roman" panose="02020603050405020304" pitchFamily="18" charset="0"/>
            </a:endParaRPr>
          </a:p>
        </p:txBody>
      </p:sp>
      <p:grpSp>
        <p:nvGrpSpPr>
          <p:cNvPr id="24724" name="Group 149"/>
          <p:cNvGrpSpPr>
            <a:grpSpLocks noChangeAspect="1"/>
          </p:cNvGrpSpPr>
          <p:nvPr/>
        </p:nvGrpSpPr>
        <p:grpSpPr bwMode="auto">
          <a:xfrm>
            <a:off x="6108700" y="3811588"/>
            <a:ext cx="276225" cy="430212"/>
            <a:chOff x="3621" y="2477"/>
            <a:chExt cx="187" cy="291"/>
          </a:xfrm>
        </p:grpSpPr>
        <p:grpSp>
          <p:nvGrpSpPr>
            <p:cNvPr id="24762" name="Group 150"/>
            <p:cNvGrpSpPr>
              <a:grpSpLocks noChangeAspect="1"/>
            </p:cNvGrpSpPr>
            <p:nvPr/>
          </p:nvGrpSpPr>
          <p:grpSpPr bwMode="auto">
            <a:xfrm>
              <a:off x="3682" y="2477"/>
              <a:ext cx="68" cy="291"/>
              <a:chOff x="3682" y="2477"/>
              <a:chExt cx="68" cy="291"/>
            </a:xfrm>
          </p:grpSpPr>
          <p:sp>
            <p:nvSpPr>
              <p:cNvPr id="24764" name="Freeform 151"/>
              <p:cNvSpPr>
                <a:spLocks noChangeAspect="1"/>
              </p:cNvSpPr>
              <p:nvPr/>
            </p:nvSpPr>
            <p:spPr bwMode="auto">
              <a:xfrm>
                <a:off x="3718" y="2558"/>
                <a:ext cx="0" cy="210"/>
              </a:xfrm>
              <a:custGeom>
                <a:avLst/>
                <a:gdLst>
                  <a:gd name="T0" fmla="*/ 210 h 210"/>
                  <a:gd name="T1" fmla="*/ 0 h 210"/>
                  <a:gd name="T2" fmla="*/ 210 h 210"/>
                  <a:gd name="T3" fmla="*/ 0 60000 65536"/>
                  <a:gd name="T4" fmla="*/ 0 60000 65536"/>
                  <a:gd name="T5" fmla="*/ 0 60000 65536"/>
                  <a:gd name="T6" fmla="*/ 0 h 210"/>
                  <a:gd name="T7" fmla="*/ 210 h 210"/>
                </a:gdLst>
                <a:ahLst/>
                <a:cxnLst>
                  <a:cxn ang="T3">
                    <a:pos x="0" y="T0"/>
                  </a:cxn>
                  <a:cxn ang="T4">
                    <a:pos x="0" y="T1"/>
                  </a:cxn>
                  <a:cxn ang="T5">
                    <a:pos x="0" y="T2"/>
                  </a:cxn>
                </a:cxnLst>
                <a:rect l="0" t="T6" r="0" b="T7"/>
                <a:pathLst>
                  <a:path h="210">
                    <a:moveTo>
                      <a:pt x="0" y="210"/>
                    </a:moveTo>
                    <a:lnTo>
                      <a:pt x="0" y="0"/>
                    </a:lnTo>
                    <a:lnTo>
                      <a:pt x="0" y="2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5" name="Line 152"/>
              <p:cNvSpPr>
                <a:spLocks noChangeAspect="1" noChangeShapeType="1"/>
              </p:cNvSpPr>
              <p:nvPr/>
            </p:nvSpPr>
            <p:spPr bwMode="auto">
              <a:xfrm flipV="1">
                <a:off x="3718" y="2558"/>
                <a:ext cx="0" cy="21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66" name="Freeform 153"/>
              <p:cNvSpPr>
                <a:spLocks noChangeAspect="1"/>
              </p:cNvSpPr>
              <p:nvPr/>
            </p:nvSpPr>
            <p:spPr bwMode="auto">
              <a:xfrm>
                <a:off x="3682" y="2477"/>
                <a:ext cx="68" cy="110"/>
              </a:xfrm>
              <a:custGeom>
                <a:avLst/>
                <a:gdLst>
                  <a:gd name="T0" fmla="*/ 36 w 68"/>
                  <a:gd name="T1" fmla="*/ 91 h 110"/>
                  <a:gd name="T2" fmla="*/ 3 w 68"/>
                  <a:gd name="T3" fmla="*/ 110 h 110"/>
                  <a:gd name="T4" fmla="*/ 0 w 68"/>
                  <a:gd name="T5" fmla="*/ 110 h 110"/>
                  <a:gd name="T6" fmla="*/ 23 w 68"/>
                  <a:gd name="T7" fmla="*/ 58 h 110"/>
                  <a:gd name="T8" fmla="*/ 23 w 68"/>
                  <a:gd name="T9" fmla="*/ 58 h 110"/>
                  <a:gd name="T10" fmla="*/ 36 w 68"/>
                  <a:gd name="T11" fmla="*/ 0 h 110"/>
                  <a:gd name="T12" fmla="*/ 36 w 68"/>
                  <a:gd name="T13" fmla="*/ 0 h 110"/>
                  <a:gd name="T14" fmla="*/ 45 w 68"/>
                  <a:gd name="T15" fmla="*/ 58 h 110"/>
                  <a:gd name="T16" fmla="*/ 68 w 68"/>
                  <a:gd name="T17" fmla="*/ 110 h 110"/>
                  <a:gd name="T18" fmla="*/ 68 w 68"/>
                  <a:gd name="T19" fmla="*/ 110 h 110"/>
                  <a:gd name="T20" fmla="*/ 36 w 68"/>
                  <a:gd name="T21" fmla="*/ 91 h 1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8"/>
                  <a:gd name="T34" fmla="*/ 0 h 110"/>
                  <a:gd name="T35" fmla="*/ 68 w 68"/>
                  <a:gd name="T36" fmla="*/ 110 h 1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8" h="110">
                    <a:moveTo>
                      <a:pt x="36" y="91"/>
                    </a:moveTo>
                    <a:lnTo>
                      <a:pt x="3" y="110"/>
                    </a:lnTo>
                    <a:lnTo>
                      <a:pt x="0" y="110"/>
                    </a:lnTo>
                    <a:lnTo>
                      <a:pt x="23" y="58"/>
                    </a:lnTo>
                    <a:lnTo>
                      <a:pt x="36" y="0"/>
                    </a:lnTo>
                    <a:lnTo>
                      <a:pt x="45" y="58"/>
                    </a:lnTo>
                    <a:lnTo>
                      <a:pt x="68" y="110"/>
                    </a:lnTo>
                    <a:lnTo>
                      <a:pt x="36" y="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7" name="Rectangle 154"/>
              <p:cNvSpPr>
                <a:spLocks noChangeAspect="1" noChangeArrowheads="1"/>
              </p:cNvSpPr>
              <p:nvPr/>
            </p:nvSpPr>
            <p:spPr bwMode="auto">
              <a:xfrm>
                <a:off x="3698" y="2616"/>
                <a:ext cx="36" cy="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grpSp>
        <p:sp>
          <p:nvSpPr>
            <p:cNvPr id="24763" name="Rectangle 155"/>
            <p:cNvSpPr>
              <a:spLocks noChangeAspect="1" noChangeArrowheads="1"/>
            </p:cNvSpPr>
            <p:nvPr/>
          </p:nvSpPr>
          <p:spPr bwMode="auto">
            <a:xfrm>
              <a:off x="3621" y="2606"/>
              <a:ext cx="1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dirty="0">
                  <a:solidFill>
                    <a:srgbClr val="000000"/>
                  </a:solidFill>
                  <a:latin typeface="Helvetica" panose="020B0604020202020204" pitchFamily="34" charset="0"/>
                  <a:cs typeface="Times New Roman" panose="02020603050405020304" pitchFamily="18" charset="0"/>
                </a:rPr>
                <a:t>$10</a:t>
              </a:r>
              <a:endParaRPr lang="en-US" b="0" dirty="0">
                <a:latin typeface="Times" panose="02020603050405020304" pitchFamily="18" charset="0"/>
                <a:cs typeface="Times New Roman" panose="02020603050405020304" pitchFamily="18" charset="0"/>
              </a:endParaRPr>
            </a:p>
          </p:txBody>
        </p:sp>
      </p:grpSp>
      <p:grpSp>
        <p:nvGrpSpPr>
          <p:cNvPr id="24725" name="Group 156"/>
          <p:cNvGrpSpPr>
            <a:grpSpLocks noChangeAspect="1"/>
          </p:cNvGrpSpPr>
          <p:nvPr/>
        </p:nvGrpSpPr>
        <p:grpSpPr bwMode="auto">
          <a:xfrm>
            <a:off x="5965825" y="2889250"/>
            <a:ext cx="276225" cy="401638"/>
            <a:chOff x="3524" y="1853"/>
            <a:chExt cx="187" cy="272"/>
          </a:xfrm>
        </p:grpSpPr>
        <p:sp>
          <p:nvSpPr>
            <p:cNvPr id="24757" name="Freeform 157"/>
            <p:cNvSpPr>
              <a:spLocks noChangeAspect="1"/>
            </p:cNvSpPr>
            <p:nvPr/>
          </p:nvSpPr>
          <p:spPr bwMode="auto">
            <a:xfrm>
              <a:off x="3630" y="1912"/>
              <a:ext cx="0" cy="213"/>
            </a:xfrm>
            <a:custGeom>
              <a:avLst/>
              <a:gdLst>
                <a:gd name="T0" fmla="*/ 213 h 213"/>
                <a:gd name="T1" fmla="*/ 0 h 213"/>
                <a:gd name="T2" fmla="*/ 213 h 213"/>
                <a:gd name="T3" fmla="*/ 0 60000 65536"/>
                <a:gd name="T4" fmla="*/ 0 60000 65536"/>
                <a:gd name="T5" fmla="*/ 0 60000 65536"/>
                <a:gd name="T6" fmla="*/ 0 h 213"/>
                <a:gd name="T7" fmla="*/ 213 h 213"/>
              </a:gdLst>
              <a:ahLst/>
              <a:cxnLst>
                <a:cxn ang="T3">
                  <a:pos x="0" y="T0"/>
                </a:cxn>
                <a:cxn ang="T4">
                  <a:pos x="0" y="T1"/>
                </a:cxn>
                <a:cxn ang="T5">
                  <a:pos x="0" y="T2"/>
                </a:cxn>
              </a:cxnLst>
              <a:rect l="0" t="T6" r="0" b="T7"/>
              <a:pathLst>
                <a:path h="213">
                  <a:moveTo>
                    <a:pt x="0" y="213"/>
                  </a:moveTo>
                  <a:lnTo>
                    <a:pt x="0" y="0"/>
                  </a:lnTo>
                  <a:lnTo>
                    <a:pt x="0" y="2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58" name="Line 158"/>
            <p:cNvSpPr>
              <a:spLocks noChangeAspect="1" noChangeShapeType="1"/>
            </p:cNvSpPr>
            <p:nvPr/>
          </p:nvSpPr>
          <p:spPr bwMode="auto">
            <a:xfrm flipV="1">
              <a:off x="3630" y="1912"/>
              <a:ext cx="0" cy="213"/>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759" name="Freeform 159"/>
            <p:cNvSpPr>
              <a:spLocks noChangeAspect="1"/>
            </p:cNvSpPr>
            <p:nvPr/>
          </p:nvSpPr>
          <p:spPr bwMode="auto">
            <a:xfrm>
              <a:off x="3605" y="1853"/>
              <a:ext cx="48" cy="78"/>
            </a:xfrm>
            <a:custGeom>
              <a:avLst/>
              <a:gdLst>
                <a:gd name="T0" fmla="*/ 25 w 48"/>
                <a:gd name="T1" fmla="*/ 65 h 78"/>
                <a:gd name="T2" fmla="*/ 0 w 48"/>
                <a:gd name="T3" fmla="*/ 78 h 78"/>
                <a:gd name="T4" fmla="*/ 0 w 48"/>
                <a:gd name="T5" fmla="*/ 78 h 78"/>
                <a:gd name="T6" fmla="*/ 16 w 48"/>
                <a:gd name="T7" fmla="*/ 39 h 78"/>
                <a:gd name="T8" fmla="*/ 16 w 48"/>
                <a:gd name="T9" fmla="*/ 39 h 78"/>
                <a:gd name="T10" fmla="*/ 25 w 48"/>
                <a:gd name="T11" fmla="*/ 0 h 78"/>
                <a:gd name="T12" fmla="*/ 25 w 48"/>
                <a:gd name="T13" fmla="*/ 0 h 78"/>
                <a:gd name="T14" fmla="*/ 32 w 48"/>
                <a:gd name="T15" fmla="*/ 39 h 78"/>
                <a:gd name="T16" fmla="*/ 48 w 48"/>
                <a:gd name="T17" fmla="*/ 78 h 78"/>
                <a:gd name="T18" fmla="*/ 48 w 48"/>
                <a:gd name="T19" fmla="*/ 78 h 78"/>
                <a:gd name="T20" fmla="*/ 25 w 48"/>
                <a:gd name="T21" fmla="*/ 65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78"/>
                <a:gd name="T35" fmla="*/ 48 w 48"/>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78">
                  <a:moveTo>
                    <a:pt x="25" y="65"/>
                  </a:moveTo>
                  <a:lnTo>
                    <a:pt x="0" y="78"/>
                  </a:lnTo>
                  <a:lnTo>
                    <a:pt x="16" y="39"/>
                  </a:lnTo>
                  <a:lnTo>
                    <a:pt x="25" y="0"/>
                  </a:lnTo>
                  <a:lnTo>
                    <a:pt x="32" y="39"/>
                  </a:lnTo>
                  <a:lnTo>
                    <a:pt x="48" y="78"/>
                  </a:lnTo>
                  <a:lnTo>
                    <a:pt x="25"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760" name="Rectangle 160"/>
            <p:cNvSpPr>
              <a:spLocks noChangeAspect="1" noChangeArrowheads="1"/>
            </p:cNvSpPr>
            <p:nvPr/>
          </p:nvSpPr>
          <p:spPr bwMode="auto">
            <a:xfrm>
              <a:off x="3608" y="1976"/>
              <a:ext cx="39" cy="9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24761" name="Rectangle 161"/>
            <p:cNvSpPr>
              <a:spLocks noChangeAspect="1" noChangeArrowheads="1"/>
            </p:cNvSpPr>
            <p:nvPr/>
          </p:nvSpPr>
          <p:spPr bwMode="auto">
            <a:xfrm>
              <a:off x="3524" y="1966"/>
              <a:ext cx="1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dirty="0">
                  <a:solidFill>
                    <a:srgbClr val="000000"/>
                  </a:solidFill>
                  <a:latin typeface="Helvetica" panose="020B0604020202020204" pitchFamily="34" charset="0"/>
                  <a:cs typeface="Times New Roman" panose="02020603050405020304" pitchFamily="18" charset="0"/>
                </a:rPr>
                <a:t>$10</a:t>
              </a:r>
              <a:endParaRPr lang="en-US" b="0" dirty="0">
                <a:latin typeface="Times" panose="02020603050405020304" pitchFamily="18" charset="0"/>
                <a:cs typeface="Times New Roman" panose="02020603050405020304" pitchFamily="18" charset="0"/>
              </a:endParaRPr>
            </a:p>
          </p:txBody>
        </p:sp>
      </p:grpSp>
      <p:grpSp>
        <p:nvGrpSpPr>
          <p:cNvPr id="195" name="Group 194"/>
          <p:cNvGrpSpPr/>
          <p:nvPr/>
        </p:nvGrpSpPr>
        <p:grpSpPr>
          <a:xfrm>
            <a:off x="2519363" y="1976438"/>
            <a:ext cx="4937125" cy="2001837"/>
            <a:chOff x="2519363" y="1976438"/>
            <a:chExt cx="4937125" cy="2001837"/>
          </a:xfrm>
        </p:grpSpPr>
        <p:sp>
          <p:nvSpPr>
            <p:cNvPr id="24579" name="Freeform 4"/>
            <p:cNvSpPr>
              <a:spLocks noChangeAspect="1"/>
            </p:cNvSpPr>
            <p:nvPr/>
          </p:nvSpPr>
          <p:spPr bwMode="auto">
            <a:xfrm>
              <a:off x="2519363" y="1976438"/>
              <a:ext cx="4768850" cy="2001837"/>
            </a:xfrm>
            <a:custGeom>
              <a:avLst/>
              <a:gdLst>
                <a:gd name="T0" fmla="*/ 0 w 3225"/>
                <a:gd name="T1" fmla="*/ 0 h 1354"/>
                <a:gd name="T2" fmla="*/ 0 w 3225"/>
                <a:gd name="T3" fmla="*/ 0 h 1354"/>
                <a:gd name="T4" fmla="*/ 2147483647 w 3225"/>
                <a:gd name="T5" fmla="*/ 2147483647 h 1354"/>
                <a:gd name="T6" fmla="*/ 2147483647 w 3225"/>
                <a:gd name="T7" fmla="*/ 2147483647 h 1354"/>
                <a:gd name="T8" fmla="*/ 2147483647 w 3225"/>
                <a:gd name="T9" fmla="*/ 2147483647 h 1354"/>
                <a:gd name="T10" fmla="*/ 2147483647 w 3225"/>
                <a:gd name="T11" fmla="*/ 2147483647 h 1354"/>
                <a:gd name="T12" fmla="*/ 2147483647 w 3225"/>
                <a:gd name="T13" fmla="*/ 2147483647 h 1354"/>
                <a:gd name="T14" fmla="*/ 2147483647 w 3225"/>
                <a:gd name="T15" fmla="*/ 2147483647 h 1354"/>
                <a:gd name="T16" fmla="*/ 2147483647 w 3225"/>
                <a:gd name="T17" fmla="*/ 2147483647 h 1354"/>
                <a:gd name="T18" fmla="*/ 2147483647 w 3225"/>
                <a:gd name="T19" fmla="*/ 2147483647 h 1354"/>
                <a:gd name="T20" fmla="*/ 2147483647 w 3225"/>
                <a:gd name="T21" fmla="*/ 2147483647 h 1354"/>
                <a:gd name="T22" fmla="*/ 2147483647 w 3225"/>
                <a:gd name="T23" fmla="*/ 2147483647 h 1354"/>
                <a:gd name="T24" fmla="*/ 2147483647 w 3225"/>
                <a:gd name="T25" fmla="*/ 2147483647 h 1354"/>
                <a:gd name="T26" fmla="*/ 2147483647 w 3225"/>
                <a:gd name="T27" fmla="*/ 2147483647 h 1354"/>
                <a:gd name="T28" fmla="*/ 2147483647 w 3225"/>
                <a:gd name="T29" fmla="*/ 2147483647 h 1354"/>
                <a:gd name="T30" fmla="*/ 2147483647 w 3225"/>
                <a:gd name="T31" fmla="*/ 2147483647 h 1354"/>
                <a:gd name="T32" fmla="*/ 2147483647 w 3225"/>
                <a:gd name="T33" fmla="*/ 2147483647 h 1354"/>
                <a:gd name="T34" fmla="*/ 2147483647 w 3225"/>
                <a:gd name="T35" fmla="*/ 2147483647 h 1354"/>
                <a:gd name="T36" fmla="*/ 2147483647 w 3225"/>
                <a:gd name="T37" fmla="*/ 2147483647 h 1354"/>
                <a:gd name="T38" fmla="*/ 2147483647 w 3225"/>
                <a:gd name="T39" fmla="*/ 2147483647 h 1354"/>
                <a:gd name="T40" fmla="*/ 2147483647 w 3225"/>
                <a:gd name="T41" fmla="*/ 2147483647 h 1354"/>
                <a:gd name="T42" fmla="*/ 2147483647 w 3225"/>
                <a:gd name="T43" fmla="*/ 2147483647 h 1354"/>
                <a:gd name="T44" fmla="*/ 2147483647 w 3225"/>
                <a:gd name="T45" fmla="*/ 2147483647 h 1354"/>
                <a:gd name="T46" fmla="*/ 2147483647 w 3225"/>
                <a:gd name="T47" fmla="*/ 2147483647 h 1354"/>
                <a:gd name="T48" fmla="*/ 2147483647 w 3225"/>
                <a:gd name="T49" fmla="*/ 2147483647 h 1354"/>
                <a:gd name="T50" fmla="*/ 2147483647 w 3225"/>
                <a:gd name="T51" fmla="*/ 2147483647 h 1354"/>
                <a:gd name="T52" fmla="*/ 2147483647 w 3225"/>
                <a:gd name="T53" fmla="*/ 2147483647 h 1354"/>
                <a:gd name="T54" fmla="*/ 2147483647 w 3225"/>
                <a:gd name="T55" fmla="*/ 2147483647 h 1354"/>
                <a:gd name="T56" fmla="*/ 2147483647 w 3225"/>
                <a:gd name="T57" fmla="*/ 2147483647 h 1354"/>
                <a:gd name="T58" fmla="*/ 2147483647 w 3225"/>
                <a:gd name="T59" fmla="*/ 2147483647 h 1354"/>
                <a:gd name="T60" fmla="*/ 2147483647 w 3225"/>
                <a:gd name="T61" fmla="*/ 2147483647 h 1354"/>
                <a:gd name="T62" fmla="*/ 2147483647 w 3225"/>
                <a:gd name="T63" fmla="*/ 2147483647 h 1354"/>
                <a:gd name="T64" fmla="*/ 2147483647 w 3225"/>
                <a:gd name="T65" fmla="*/ 2147483647 h 1354"/>
                <a:gd name="T66" fmla="*/ 2147483647 w 3225"/>
                <a:gd name="T67" fmla="*/ 2147483647 h 1354"/>
                <a:gd name="T68" fmla="*/ 2147483647 w 3225"/>
                <a:gd name="T69" fmla="*/ 2147483647 h 1354"/>
                <a:gd name="T70" fmla="*/ 2147483647 w 3225"/>
                <a:gd name="T71" fmla="*/ 2147483647 h 1354"/>
                <a:gd name="T72" fmla="*/ 2147483647 w 3225"/>
                <a:gd name="T73" fmla="*/ 2147483647 h 1354"/>
                <a:gd name="T74" fmla="*/ 2147483647 w 3225"/>
                <a:gd name="T75" fmla="*/ 2147483647 h 1354"/>
                <a:gd name="T76" fmla="*/ 2147483647 w 3225"/>
                <a:gd name="T77" fmla="*/ 2147483647 h 1354"/>
                <a:gd name="T78" fmla="*/ 2147483647 w 3225"/>
                <a:gd name="T79" fmla="*/ 2147483647 h 1354"/>
                <a:gd name="T80" fmla="*/ 2147483647 w 3225"/>
                <a:gd name="T81" fmla="*/ 2147483647 h 1354"/>
                <a:gd name="T82" fmla="*/ 2147483647 w 3225"/>
                <a:gd name="T83" fmla="*/ 2147483647 h 1354"/>
                <a:gd name="T84" fmla="*/ 2147483647 w 3225"/>
                <a:gd name="T85" fmla="*/ 2147483647 h 1354"/>
                <a:gd name="T86" fmla="*/ 2147483647 w 3225"/>
                <a:gd name="T87" fmla="*/ 2147483647 h 1354"/>
                <a:gd name="T88" fmla="*/ 2147483647 w 3225"/>
                <a:gd name="T89" fmla="*/ 2147483647 h 1354"/>
                <a:gd name="T90" fmla="*/ 2147483647 w 3225"/>
                <a:gd name="T91" fmla="*/ 2147483647 h 1354"/>
                <a:gd name="T92" fmla="*/ 2147483647 w 3225"/>
                <a:gd name="T93" fmla="*/ 2147483647 h 1354"/>
                <a:gd name="T94" fmla="*/ 2147483647 w 3225"/>
                <a:gd name="T95" fmla="*/ 2147483647 h 1354"/>
                <a:gd name="T96" fmla="*/ 2147483647 w 3225"/>
                <a:gd name="T97" fmla="*/ 2147483647 h 1354"/>
                <a:gd name="T98" fmla="*/ 2147483647 w 3225"/>
                <a:gd name="T99" fmla="*/ 2147483647 h 13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25"/>
                <a:gd name="T151" fmla="*/ 0 h 1354"/>
                <a:gd name="T152" fmla="*/ 3225 w 3225"/>
                <a:gd name="T153" fmla="*/ 1354 h 13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25" h="1354">
                  <a:moveTo>
                    <a:pt x="0" y="0"/>
                  </a:moveTo>
                  <a:lnTo>
                    <a:pt x="0" y="0"/>
                  </a:lnTo>
                  <a:lnTo>
                    <a:pt x="13" y="100"/>
                  </a:lnTo>
                  <a:lnTo>
                    <a:pt x="32" y="194"/>
                  </a:lnTo>
                  <a:lnTo>
                    <a:pt x="51" y="281"/>
                  </a:lnTo>
                  <a:lnTo>
                    <a:pt x="74" y="369"/>
                  </a:lnTo>
                  <a:lnTo>
                    <a:pt x="100" y="449"/>
                  </a:lnTo>
                  <a:lnTo>
                    <a:pt x="129" y="524"/>
                  </a:lnTo>
                  <a:lnTo>
                    <a:pt x="158" y="598"/>
                  </a:lnTo>
                  <a:lnTo>
                    <a:pt x="194" y="666"/>
                  </a:lnTo>
                  <a:lnTo>
                    <a:pt x="229" y="731"/>
                  </a:lnTo>
                  <a:lnTo>
                    <a:pt x="265" y="792"/>
                  </a:lnTo>
                  <a:lnTo>
                    <a:pt x="307" y="847"/>
                  </a:lnTo>
                  <a:lnTo>
                    <a:pt x="349" y="902"/>
                  </a:lnTo>
                  <a:lnTo>
                    <a:pt x="394" y="950"/>
                  </a:lnTo>
                  <a:lnTo>
                    <a:pt x="439" y="999"/>
                  </a:lnTo>
                  <a:lnTo>
                    <a:pt x="488" y="1041"/>
                  </a:lnTo>
                  <a:lnTo>
                    <a:pt x="539" y="1083"/>
                  </a:lnTo>
                  <a:lnTo>
                    <a:pt x="594" y="1118"/>
                  </a:lnTo>
                  <a:lnTo>
                    <a:pt x="649" y="1154"/>
                  </a:lnTo>
                  <a:lnTo>
                    <a:pt x="704" y="1183"/>
                  </a:lnTo>
                  <a:lnTo>
                    <a:pt x="762" y="1212"/>
                  </a:lnTo>
                  <a:lnTo>
                    <a:pt x="824" y="1238"/>
                  </a:lnTo>
                  <a:lnTo>
                    <a:pt x="885" y="1261"/>
                  </a:lnTo>
                  <a:lnTo>
                    <a:pt x="950" y="1280"/>
                  </a:lnTo>
                  <a:lnTo>
                    <a:pt x="1018" y="1296"/>
                  </a:lnTo>
                  <a:lnTo>
                    <a:pt x="1082" y="1312"/>
                  </a:lnTo>
                  <a:lnTo>
                    <a:pt x="1153" y="1325"/>
                  </a:lnTo>
                  <a:lnTo>
                    <a:pt x="1225" y="1335"/>
                  </a:lnTo>
                  <a:lnTo>
                    <a:pt x="1296" y="1341"/>
                  </a:lnTo>
                  <a:lnTo>
                    <a:pt x="1367" y="1348"/>
                  </a:lnTo>
                  <a:lnTo>
                    <a:pt x="1441" y="1354"/>
                  </a:lnTo>
                  <a:lnTo>
                    <a:pt x="1596" y="1354"/>
                  </a:lnTo>
                  <a:lnTo>
                    <a:pt x="1690" y="1354"/>
                  </a:lnTo>
                  <a:lnTo>
                    <a:pt x="1784" y="1348"/>
                  </a:lnTo>
                  <a:lnTo>
                    <a:pt x="1881" y="1341"/>
                  </a:lnTo>
                  <a:lnTo>
                    <a:pt x="1981" y="1332"/>
                  </a:lnTo>
                  <a:lnTo>
                    <a:pt x="2078" y="1319"/>
                  </a:lnTo>
                  <a:lnTo>
                    <a:pt x="2178" y="1303"/>
                  </a:lnTo>
                  <a:lnTo>
                    <a:pt x="2281" y="1283"/>
                  </a:lnTo>
                  <a:lnTo>
                    <a:pt x="2385" y="1261"/>
                  </a:lnTo>
                  <a:lnTo>
                    <a:pt x="2488" y="1238"/>
                  </a:lnTo>
                  <a:lnTo>
                    <a:pt x="2592" y="1209"/>
                  </a:lnTo>
                  <a:lnTo>
                    <a:pt x="2695" y="1177"/>
                  </a:lnTo>
                  <a:lnTo>
                    <a:pt x="2802" y="1144"/>
                  </a:lnTo>
                  <a:lnTo>
                    <a:pt x="2905" y="1105"/>
                  </a:lnTo>
                  <a:lnTo>
                    <a:pt x="3012" y="1067"/>
                  </a:lnTo>
                  <a:lnTo>
                    <a:pt x="3118" y="1025"/>
                  </a:lnTo>
                  <a:lnTo>
                    <a:pt x="3225" y="976"/>
                  </a:lnTo>
                </a:path>
              </a:pathLst>
            </a:custGeom>
            <a:noFill/>
            <a:ln w="36513">
              <a:solidFill>
                <a:srgbClr val="6DC06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4726" name="Group 162"/>
            <p:cNvGrpSpPr>
              <a:grpSpLocks noChangeAspect="1"/>
            </p:cNvGrpSpPr>
            <p:nvPr/>
          </p:nvGrpSpPr>
          <p:grpSpPr bwMode="auto">
            <a:xfrm>
              <a:off x="6275388" y="3224213"/>
              <a:ext cx="1181100" cy="215900"/>
              <a:chOff x="3734" y="2080"/>
              <a:chExt cx="799" cy="146"/>
            </a:xfrm>
          </p:grpSpPr>
          <p:sp>
            <p:nvSpPr>
              <p:cNvPr id="24749" name="Rectangle 163"/>
              <p:cNvSpPr>
                <a:spLocks noChangeAspect="1" noChangeArrowheads="1"/>
              </p:cNvSpPr>
              <p:nvPr/>
            </p:nvSpPr>
            <p:spPr bwMode="auto">
              <a:xfrm>
                <a:off x="3734" y="2092"/>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A</a:t>
                </a:r>
                <a:endParaRPr lang="en-US" b="0">
                  <a:latin typeface="Times" panose="02020603050405020304" pitchFamily="18" charset="0"/>
                  <a:cs typeface="Times New Roman" panose="02020603050405020304" pitchFamily="18" charset="0"/>
                </a:endParaRPr>
              </a:p>
            </p:txBody>
          </p:sp>
          <p:sp>
            <p:nvSpPr>
              <p:cNvPr id="24750" name="Rectangle 164"/>
              <p:cNvSpPr>
                <a:spLocks noChangeAspect="1" noChangeArrowheads="1"/>
              </p:cNvSpPr>
              <p:nvPr/>
            </p:nvSpPr>
            <p:spPr bwMode="auto">
              <a:xfrm>
                <a:off x="3805" y="2092"/>
                <a:ext cx="80"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C</a:t>
                </a:r>
                <a:endParaRPr lang="en-US" b="0">
                  <a:latin typeface="Times" panose="02020603050405020304" pitchFamily="18" charset="0"/>
                  <a:cs typeface="Times New Roman" panose="02020603050405020304" pitchFamily="18" charset="0"/>
                </a:endParaRPr>
              </a:p>
            </p:txBody>
          </p:sp>
          <p:sp>
            <p:nvSpPr>
              <p:cNvPr id="24751" name="Rectangle 165"/>
              <p:cNvSpPr>
                <a:spLocks noChangeAspect="1" noChangeArrowheads="1"/>
              </p:cNvSpPr>
              <p:nvPr/>
            </p:nvSpPr>
            <p:spPr bwMode="auto">
              <a:xfrm>
                <a:off x="3889" y="2080"/>
                <a:ext cx="47"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I Helvetica Oblique" charset="0"/>
                    <a:cs typeface="Times New Roman" panose="02020603050405020304" pitchFamily="18" charset="0"/>
                  </a:rPr>
                  <a:t>a</a:t>
                </a:r>
                <a:endParaRPr lang="en-US" b="0">
                  <a:latin typeface="Times" panose="02020603050405020304" pitchFamily="18" charset="0"/>
                  <a:cs typeface="Times New Roman" panose="02020603050405020304" pitchFamily="18" charset="0"/>
                </a:endParaRPr>
              </a:p>
            </p:txBody>
          </p:sp>
          <p:sp>
            <p:nvSpPr>
              <p:cNvPr id="24752" name="Rectangle 166"/>
              <p:cNvSpPr>
                <a:spLocks noChangeAspect="1" noChangeArrowheads="1"/>
              </p:cNvSpPr>
              <p:nvPr/>
            </p:nvSpPr>
            <p:spPr bwMode="auto">
              <a:xfrm>
                <a:off x="3973" y="2086"/>
                <a:ext cx="6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a:t>
                </a:r>
                <a:endParaRPr lang="en-US" b="0">
                  <a:latin typeface="Times" panose="02020603050405020304" pitchFamily="18" charset="0"/>
                  <a:cs typeface="Times New Roman" panose="02020603050405020304" pitchFamily="18" charset="0"/>
                </a:endParaRPr>
              </a:p>
            </p:txBody>
          </p:sp>
          <p:sp>
            <p:nvSpPr>
              <p:cNvPr id="24753" name="Rectangle 167"/>
              <p:cNvSpPr>
                <a:spLocks noChangeAspect="1" noChangeArrowheads="1"/>
              </p:cNvSpPr>
              <p:nvPr/>
            </p:nvSpPr>
            <p:spPr bwMode="auto">
              <a:xfrm>
                <a:off x="4073" y="2092"/>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A</a:t>
                </a:r>
                <a:endParaRPr lang="en-US" b="0">
                  <a:latin typeface="Times" panose="02020603050405020304" pitchFamily="18" charset="0"/>
                  <a:cs typeface="Times New Roman" panose="02020603050405020304" pitchFamily="18" charset="0"/>
                </a:endParaRPr>
              </a:p>
            </p:txBody>
          </p:sp>
          <p:sp>
            <p:nvSpPr>
              <p:cNvPr id="24754" name="Rectangle 168"/>
              <p:cNvSpPr>
                <a:spLocks noChangeAspect="1" noChangeArrowheads="1"/>
              </p:cNvSpPr>
              <p:nvPr/>
            </p:nvSpPr>
            <p:spPr bwMode="auto">
              <a:xfrm>
                <a:off x="4144" y="2092"/>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C</a:t>
                </a:r>
                <a:endParaRPr lang="en-US" b="0">
                  <a:latin typeface="Times" panose="02020603050405020304" pitchFamily="18" charset="0"/>
                  <a:cs typeface="Times New Roman" panose="02020603050405020304" pitchFamily="18" charset="0"/>
                </a:endParaRPr>
              </a:p>
            </p:txBody>
          </p:sp>
          <p:sp>
            <p:nvSpPr>
              <p:cNvPr id="24755" name="Rectangle 169"/>
              <p:cNvSpPr>
                <a:spLocks noChangeAspect="1" noChangeArrowheads="1"/>
              </p:cNvSpPr>
              <p:nvPr/>
            </p:nvSpPr>
            <p:spPr bwMode="auto">
              <a:xfrm>
                <a:off x="4228" y="2080"/>
                <a:ext cx="47"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dirty="0">
                    <a:solidFill>
                      <a:srgbClr val="000000"/>
                    </a:solidFill>
                    <a:latin typeface="I Helvetica Oblique" charset="0"/>
                    <a:cs typeface="Times New Roman" panose="02020603050405020304" pitchFamily="18" charset="0"/>
                  </a:rPr>
                  <a:t>b</a:t>
                </a:r>
                <a:endParaRPr lang="en-US" b="0" dirty="0">
                  <a:latin typeface="Times" panose="02020603050405020304" pitchFamily="18" charset="0"/>
                  <a:cs typeface="Times New Roman" panose="02020603050405020304" pitchFamily="18" charset="0"/>
                </a:endParaRPr>
              </a:p>
            </p:txBody>
          </p:sp>
          <p:sp>
            <p:nvSpPr>
              <p:cNvPr id="24756" name="Rectangle 170"/>
              <p:cNvSpPr>
                <a:spLocks noChangeAspect="1" noChangeArrowheads="1"/>
              </p:cNvSpPr>
              <p:nvPr/>
            </p:nvSpPr>
            <p:spPr bwMode="auto">
              <a:xfrm>
                <a:off x="4280" y="2092"/>
                <a:ext cx="25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 + 10</a:t>
                </a:r>
                <a:endParaRPr lang="en-US" b="0">
                  <a:latin typeface="Times" panose="02020603050405020304" pitchFamily="18" charset="0"/>
                  <a:cs typeface="Times New Roman" panose="02020603050405020304" pitchFamily="18" charset="0"/>
                </a:endParaRPr>
              </a:p>
            </p:txBody>
          </p:sp>
        </p:grpSp>
      </p:grpSp>
      <p:grpSp>
        <p:nvGrpSpPr>
          <p:cNvPr id="194" name="Group 193"/>
          <p:cNvGrpSpPr/>
          <p:nvPr/>
        </p:nvGrpSpPr>
        <p:grpSpPr>
          <a:xfrm>
            <a:off x="2519363" y="2460625"/>
            <a:ext cx="4852987" cy="2001838"/>
            <a:chOff x="2519363" y="2460625"/>
            <a:chExt cx="4852987" cy="2001838"/>
          </a:xfrm>
        </p:grpSpPr>
        <p:sp>
          <p:nvSpPr>
            <p:cNvPr id="24580" name="Freeform 5"/>
            <p:cNvSpPr>
              <a:spLocks noChangeAspect="1"/>
            </p:cNvSpPr>
            <p:nvPr/>
          </p:nvSpPr>
          <p:spPr bwMode="auto">
            <a:xfrm>
              <a:off x="2519363" y="2460625"/>
              <a:ext cx="4768850" cy="2001838"/>
            </a:xfrm>
            <a:custGeom>
              <a:avLst/>
              <a:gdLst>
                <a:gd name="T0" fmla="*/ 0 w 3225"/>
                <a:gd name="T1" fmla="*/ 0 h 1354"/>
                <a:gd name="T2" fmla="*/ 0 w 3225"/>
                <a:gd name="T3" fmla="*/ 0 h 1354"/>
                <a:gd name="T4" fmla="*/ 2147483647 w 3225"/>
                <a:gd name="T5" fmla="*/ 2147483647 h 1354"/>
                <a:gd name="T6" fmla="*/ 2147483647 w 3225"/>
                <a:gd name="T7" fmla="*/ 2147483647 h 1354"/>
                <a:gd name="T8" fmla="*/ 2147483647 w 3225"/>
                <a:gd name="T9" fmla="*/ 2147483647 h 1354"/>
                <a:gd name="T10" fmla="*/ 2147483647 w 3225"/>
                <a:gd name="T11" fmla="*/ 2147483647 h 1354"/>
                <a:gd name="T12" fmla="*/ 2147483647 w 3225"/>
                <a:gd name="T13" fmla="*/ 2147483647 h 1354"/>
                <a:gd name="T14" fmla="*/ 2147483647 w 3225"/>
                <a:gd name="T15" fmla="*/ 2147483647 h 1354"/>
                <a:gd name="T16" fmla="*/ 2147483647 w 3225"/>
                <a:gd name="T17" fmla="*/ 2147483647 h 1354"/>
                <a:gd name="T18" fmla="*/ 2147483647 w 3225"/>
                <a:gd name="T19" fmla="*/ 2147483647 h 1354"/>
                <a:gd name="T20" fmla="*/ 2147483647 w 3225"/>
                <a:gd name="T21" fmla="*/ 2147483647 h 1354"/>
                <a:gd name="T22" fmla="*/ 2147483647 w 3225"/>
                <a:gd name="T23" fmla="*/ 2147483647 h 1354"/>
                <a:gd name="T24" fmla="*/ 2147483647 w 3225"/>
                <a:gd name="T25" fmla="*/ 2147483647 h 1354"/>
                <a:gd name="T26" fmla="*/ 2147483647 w 3225"/>
                <a:gd name="T27" fmla="*/ 2147483647 h 1354"/>
                <a:gd name="T28" fmla="*/ 2147483647 w 3225"/>
                <a:gd name="T29" fmla="*/ 2147483647 h 1354"/>
                <a:gd name="T30" fmla="*/ 2147483647 w 3225"/>
                <a:gd name="T31" fmla="*/ 2147483647 h 1354"/>
                <a:gd name="T32" fmla="*/ 2147483647 w 3225"/>
                <a:gd name="T33" fmla="*/ 2147483647 h 1354"/>
                <a:gd name="T34" fmla="*/ 2147483647 w 3225"/>
                <a:gd name="T35" fmla="*/ 2147483647 h 1354"/>
                <a:gd name="T36" fmla="*/ 2147483647 w 3225"/>
                <a:gd name="T37" fmla="*/ 2147483647 h 1354"/>
                <a:gd name="T38" fmla="*/ 2147483647 w 3225"/>
                <a:gd name="T39" fmla="*/ 2147483647 h 1354"/>
                <a:gd name="T40" fmla="*/ 2147483647 w 3225"/>
                <a:gd name="T41" fmla="*/ 2147483647 h 1354"/>
                <a:gd name="T42" fmla="*/ 2147483647 w 3225"/>
                <a:gd name="T43" fmla="*/ 2147483647 h 1354"/>
                <a:gd name="T44" fmla="*/ 2147483647 w 3225"/>
                <a:gd name="T45" fmla="*/ 2147483647 h 1354"/>
                <a:gd name="T46" fmla="*/ 2147483647 w 3225"/>
                <a:gd name="T47" fmla="*/ 2147483647 h 1354"/>
                <a:gd name="T48" fmla="*/ 2147483647 w 3225"/>
                <a:gd name="T49" fmla="*/ 2147483647 h 1354"/>
                <a:gd name="T50" fmla="*/ 2147483647 w 3225"/>
                <a:gd name="T51" fmla="*/ 2147483647 h 1354"/>
                <a:gd name="T52" fmla="*/ 2147483647 w 3225"/>
                <a:gd name="T53" fmla="*/ 2147483647 h 1354"/>
                <a:gd name="T54" fmla="*/ 2147483647 w 3225"/>
                <a:gd name="T55" fmla="*/ 2147483647 h 1354"/>
                <a:gd name="T56" fmla="*/ 2147483647 w 3225"/>
                <a:gd name="T57" fmla="*/ 2147483647 h 1354"/>
                <a:gd name="T58" fmla="*/ 2147483647 w 3225"/>
                <a:gd name="T59" fmla="*/ 2147483647 h 1354"/>
                <a:gd name="T60" fmla="*/ 2147483647 w 3225"/>
                <a:gd name="T61" fmla="*/ 2147483647 h 1354"/>
                <a:gd name="T62" fmla="*/ 2147483647 w 3225"/>
                <a:gd name="T63" fmla="*/ 2147483647 h 1354"/>
                <a:gd name="T64" fmla="*/ 2147483647 w 3225"/>
                <a:gd name="T65" fmla="*/ 2147483647 h 1354"/>
                <a:gd name="T66" fmla="*/ 2147483647 w 3225"/>
                <a:gd name="T67" fmla="*/ 2147483647 h 1354"/>
                <a:gd name="T68" fmla="*/ 2147483647 w 3225"/>
                <a:gd name="T69" fmla="*/ 2147483647 h 1354"/>
                <a:gd name="T70" fmla="*/ 2147483647 w 3225"/>
                <a:gd name="T71" fmla="*/ 2147483647 h 1354"/>
                <a:gd name="T72" fmla="*/ 2147483647 w 3225"/>
                <a:gd name="T73" fmla="*/ 2147483647 h 1354"/>
                <a:gd name="T74" fmla="*/ 2147483647 w 3225"/>
                <a:gd name="T75" fmla="*/ 2147483647 h 1354"/>
                <a:gd name="T76" fmla="*/ 2147483647 w 3225"/>
                <a:gd name="T77" fmla="*/ 2147483647 h 1354"/>
                <a:gd name="T78" fmla="*/ 2147483647 w 3225"/>
                <a:gd name="T79" fmla="*/ 2147483647 h 1354"/>
                <a:gd name="T80" fmla="*/ 2147483647 w 3225"/>
                <a:gd name="T81" fmla="*/ 2147483647 h 1354"/>
                <a:gd name="T82" fmla="*/ 2147483647 w 3225"/>
                <a:gd name="T83" fmla="*/ 2147483647 h 1354"/>
                <a:gd name="T84" fmla="*/ 2147483647 w 3225"/>
                <a:gd name="T85" fmla="*/ 2147483647 h 1354"/>
                <a:gd name="T86" fmla="*/ 2147483647 w 3225"/>
                <a:gd name="T87" fmla="*/ 2147483647 h 1354"/>
                <a:gd name="T88" fmla="*/ 2147483647 w 3225"/>
                <a:gd name="T89" fmla="*/ 2147483647 h 1354"/>
                <a:gd name="T90" fmla="*/ 2147483647 w 3225"/>
                <a:gd name="T91" fmla="*/ 2147483647 h 1354"/>
                <a:gd name="T92" fmla="*/ 2147483647 w 3225"/>
                <a:gd name="T93" fmla="*/ 2147483647 h 1354"/>
                <a:gd name="T94" fmla="*/ 2147483647 w 3225"/>
                <a:gd name="T95" fmla="*/ 2147483647 h 1354"/>
                <a:gd name="T96" fmla="*/ 2147483647 w 3225"/>
                <a:gd name="T97" fmla="*/ 2147483647 h 1354"/>
                <a:gd name="T98" fmla="*/ 2147483647 w 3225"/>
                <a:gd name="T99" fmla="*/ 2147483647 h 135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25"/>
                <a:gd name="T151" fmla="*/ 0 h 1354"/>
                <a:gd name="T152" fmla="*/ 3225 w 3225"/>
                <a:gd name="T153" fmla="*/ 1354 h 135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25" h="1354">
                  <a:moveTo>
                    <a:pt x="0" y="0"/>
                  </a:moveTo>
                  <a:lnTo>
                    <a:pt x="0" y="0"/>
                  </a:lnTo>
                  <a:lnTo>
                    <a:pt x="13" y="97"/>
                  </a:lnTo>
                  <a:lnTo>
                    <a:pt x="32" y="190"/>
                  </a:lnTo>
                  <a:lnTo>
                    <a:pt x="51" y="281"/>
                  </a:lnTo>
                  <a:lnTo>
                    <a:pt x="74" y="365"/>
                  </a:lnTo>
                  <a:lnTo>
                    <a:pt x="100" y="446"/>
                  </a:lnTo>
                  <a:lnTo>
                    <a:pt x="129" y="523"/>
                  </a:lnTo>
                  <a:lnTo>
                    <a:pt x="158" y="594"/>
                  </a:lnTo>
                  <a:lnTo>
                    <a:pt x="194" y="662"/>
                  </a:lnTo>
                  <a:lnTo>
                    <a:pt x="229" y="727"/>
                  </a:lnTo>
                  <a:lnTo>
                    <a:pt x="265" y="788"/>
                  </a:lnTo>
                  <a:lnTo>
                    <a:pt x="307" y="846"/>
                  </a:lnTo>
                  <a:lnTo>
                    <a:pt x="349" y="898"/>
                  </a:lnTo>
                  <a:lnTo>
                    <a:pt x="394" y="950"/>
                  </a:lnTo>
                  <a:lnTo>
                    <a:pt x="439" y="995"/>
                  </a:lnTo>
                  <a:lnTo>
                    <a:pt x="488" y="1040"/>
                  </a:lnTo>
                  <a:lnTo>
                    <a:pt x="539" y="1079"/>
                  </a:lnTo>
                  <a:lnTo>
                    <a:pt x="594" y="1118"/>
                  </a:lnTo>
                  <a:lnTo>
                    <a:pt x="649" y="1150"/>
                  </a:lnTo>
                  <a:lnTo>
                    <a:pt x="704" y="1182"/>
                  </a:lnTo>
                  <a:lnTo>
                    <a:pt x="762" y="1208"/>
                  </a:lnTo>
                  <a:lnTo>
                    <a:pt x="824" y="1234"/>
                  </a:lnTo>
                  <a:lnTo>
                    <a:pt x="885" y="1257"/>
                  </a:lnTo>
                  <a:lnTo>
                    <a:pt x="950" y="1276"/>
                  </a:lnTo>
                  <a:lnTo>
                    <a:pt x="1018" y="1296"/>
                  </a:lnTo>
                  <a:lnTo>
                    <a:pt x="1082" y="1308"/>
                  </a:lnTo>
                  <a:lnTo>
                    <a:pt x="1153" y="1321"/>
                  </a:lnTo>
                  <a:lnTo>
                    <a:pt x="1225" y="1331"/>
                  </a:lnTo>
                  <a:lnTo>
                    <a:pt x="1296" y="1341"/>
                  </a:lnTo>
                  <a:lnTo>
                    <a:pt x="1367" y="1347"/>
                  </a:lnTo>
                  <a:lnTo>
                    <a:pt x="1441" y="1350"/>
                  </a:lnTo>
                  <a:lnTo>
                    <a:pt x="1596" y="1354"/>
                  </a:lnTo>
                  <a:lnTo>
                    <a:pt x="1690" y="1350"/>
                  </a:lnTo>
                  <a:lnTo>
                    <a:pt x="1784" y="1347"/>
                  </a:lnTo>
                  <a:lnTo>
                    <a:pt x="1881" y="1341"/>
                  </a:lnTo>
                  <a:lnTo>
                    <a:pt x="1981" y="1328"/>
                  </a:lnTo>
                  <a:lnTo>
                    <a:pt x="2078" y="1315"/>
                  </a:lnTo>
                  <a:lnTo>
                    <a:pt x="2178" y="1299"/>
                  </a:lnTo>
                  <a:lnTo>
                    <a:pt x="2281" y="1283"/>
                  </a:lnTo>
                  <a:lnTo>
                    <a:pt x="2385" y="1260"/>
                  </a:lnTo>
                  <a:lnTo>
                    <a:pt x="2488" y="1234"/>
                  </a:lnTo>
                  <a:lnTo>
                    <a:pt x="2592" y="1208"/>
                  </a:lnTo>
                  <a:lnTo>
                    <a:pt x="2695" y="1176"/>
                  </a:lnTo>
                  <a:lnTo>
                    <a:pt x="2802" y="1140"/>
                  </a:lnTo>
                  <a:lnTo>
                    <a:pt x="2905" y="1105"/>
                  </a:lnTo>
                  <a:lnTo>
                    <a:pt x="3012" y="1066"/>
                  </a:lnTo>
                  <a:lnTo>
                    <a:pt x="3118" y="1021"/>
                  </a:lnTo>
                  <a:lnTo>
                    <a:pt x="3225" y="976"/>
                  </a:lnTo>
                </a:path>
              </a:pathLst>
            </a:custGeom>
            <a:noFill/>
            <a:ln w="36513">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4727" name="Group 171"/>
            <p:cNvGrpSpPr>
              <a:grpSpLocks noChangeAspect="1"/>
            </p:cNvGrpSpPr>
            <p:nvPr/>
          </p:nvGrpSpPr>
          <p:grpSpPr bwMode="auto">
            <a:xfrm>
              <a:off x="7073900" y="3989388"/>
              <a:ext cx="298450" cy="215900"/>
              <a:chOff x="4274" y="2597"/>
              <a:chExt cx="202" cy="146"/>
            </a:xfrm>
          </p:grpSpPr>
          <p:sp>
            <p:nvSpPr>
              <p:cNvPr id="24746" name="Rectangle 172"/>
              <p:cNvSpPr>
                <a:spLocks noChangeAspect="1" noChangeArrowheads="1"/>
              </p:cNvSpPr>
              <p:nvPr/>
            </p:nvSpPr>
            <p:spPr bwMode="auto">
              <a:xfrm>
                <a:off x="4274" y="2608"/>
                <a:ext cx="7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A</a:t>
                </a:r>
                <a:endParaRPr lang="en-US" b="0">
                  <a:latin typeface="Times" panose="02020603050405020304" pitchFamily="18" charset="0"/>
                  <a:cs typeface="Times New Roman" panose="02020603050405020304" pitchFamily="18" charset="0"/>
                </a:endParaRPr>
              </a:p>
            </p:txBody>
          </p:sp>
          <p:sp>
            <p:nvSpPr>
              <p:cNvPr id="24747" name="Rectangle 173"/>
              <p:cNvSpPr>
                <a:spLocks noChangeAspect="1" noChangeArrowheads="1"/>
              </p:cNvSpPr>
              <p:nvPr/>
            </p:nvSpPr>
            <p:spPr bwMode="auto">
              <a:xfrm>
                <a:off x="4345" y="2609"/>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C</a:t>
                </a:r>
                <a:endParaRPr lang="en-US" b="0">
                  <a:latin typeface="Times" panose="02020603050405020304" pitchFamily="18" charset="0"/>
                  <a:cs typeface="Times New Roman" panose="02020603050405020304" pitchFamily="18" charset="0"/>
                </a:endParaRPr>
              </a:p>
            </p:txBody>
          </p:sp>
          <p:sp>
            <p:nvSpPr>
              <p:cNvPr id="24748" name="Rectangle 174"/>
              <p:cNvSpPr>
                <a:spLocks noChangeAspect="1" noChangeArrowheads="1"/>
              </p:cNvSpPr>
              <p:nvPr/>
            </p:nvSpPr>
            <p:spPr bwMode="auto">
              <a:xfrm>
                <a:off x="4429" y="2597"/>
                <a:ext cx="47" cy="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I Helvetica Oblique" charset="0"/>
                    <a:cs typeface="Times New Roman" panose="02020603050405020304" pitchFamily="18" charset="0"/>
                  </a:rPr>
                  <a:t>b</a:t>
                </a:r>
                <a:endParaRPr lang="en-US" b="0">
                  <a:latin typeface="Times" panose="02020603050405020304" pitchFamily="18" charset="0"/>
                  <a:cs typeface="Times New Roman" panose="02020603050405020304" pitchFamily="18" charset="0"/>
                </a:endParaRPr>
              </a:p>
            </p:txBody>
          </p:sp>
        </p:grpSp>
      </p:grpSp>
      <p:grpSp>
        <p:nvGrpSpPr>
          <p:cNvPr id="193" name="Group 192"/>
          <p:cNvGrpSpPr/>
          <p:nvPr/>
        </p:nvGrpSpPr>
        <p:grpSpPr>
          <a:xfrm>
            <a:off x="2476500" y="2178050"/>
            <a:ext cx="4605338" cy="2719388"/>
            <a:chOff x="2476500" y="2178050"/>
            <a:chExt cx="4605338" cy="2719388"/>
          </a:xfrm>
        </p:grpSpPr>
        <p:sp>
          <p:nvSpPr>
            <p:cNvPr id="24584" name="Freeform 9"/>
            <p:cNvSpPr>
              <a:spLocks noChangeAspect="1"/>
            </p:cNvSpPr>
            <p:nvPr/>
          </p:nvSpPr>
          <p:spPr bwMode="auto">
            <a:xfrm>
              <a:off x="2476500" y="2382838"/>
              <a:ext cx="4333875" cy="2514600"/>
            </a:xfrm>
            <a:custGeom>
              <a:avLst/>
              <a:gdLst>
                <a:gd name="T0" fmla="*/ 0 w 2931"/>
                <a:gd name="T1" fmla="*/ 2147483647 h 1700"/>
                <a:gd name="T2" fmla="*/ 0 w 2931"/>
                <a:gd name="T3" fmla="*/ 2147483647 h 1700"/>
                <a:gd name="T4" fmla="*/ 2147483647 w 2931"/>
                <a:gd name="T5" fmla="*/ 2147483647 h 1700"/>
                <a:gd name="T6" fmla="*/ 2147483647 w 2931"/>
                <a:gd name="T7" fmla="*/ 2147483647 h 1700"/>
                <a:gd name="T8" fmla="*/ 2147483647 w 2931"/>
                <a:gd name="T9" fmla="*/ 2147483647 h 1700"/>
                <a:gd name="T10" fmla="*/ 2147483647 w 2931"/>
                <a:gd name="T11" fmla="*/ 2147483647 h 1700"/>
                <a:gd name="T12" fmla="*/ 2147483647 w 2931"/>
                <a:gd name="T13" fmla="*/ 2147483647 h 1700"/>
                <a:gd name="T14" fmla="*/ 2147483647 w 2931"/>
                <a:gd name="T15" fmla="*/ 2147483647 h 1700"/>
                <a:gd name="T16" fmla="*/ 2147483647 w 2931"/>
                <a:gd name="T17" fmla="*/ 2147483647 h 1700"/>
                <a:gd name="T18" fmla="*/ 2147483647 w 2931"/>
                <a:gd name="T19" fmla="*/ 2147483647 h 1700"/>
                <a:gd name="T20" fmla="*/ 2147483647 w 2931"/>
                <a:gd name="T21" fmla="*/ 2147483647 h 1700"/>
                <a:gd name="T22" fmla="*/ 2147483647 w 2931"/>
                <a:gd name="T23" fmla="*/ 2147483647 h 1700"/>
                <a:gd name="T24" fmla="*/ 2147483647 w 2931"/>
                <a:gd name="T25" fmla="*/ 2147483647 h 1700"/>
                <a:gd name="T26" fmla="*/ 2147483647 w 2931"/>
                <a:gd name="T27" fmla="*/ 2147483647 h 1700"/>
                <a:gd name="T28" fmla="*/ 2147483647 w 2931"/>
                <a:gd name="T29" fmla="*/ 2147483647 h 1700"/>
                <a:gd name="T30" fmla="*/ 2147483647 w 2931"/>
                <a:gd name="T31" fmla="*/ 2147483647 h 1700"/>
                <a:gd name="T32" fmla="*/ 2147483647 w 2931"/>
                <a:gd name="T33" fmla="*/ 2147483647 h 1700"/>
                <a:gd name="T34" fmla="*/ 2147483647 w 2931"/>
                <a:gd name="T35" fmla="*/ 2147483647 h 1700"/>
                <a:gd name="T36" fmla="*/ 2147483647 w 2931"/>
                <a:gd name="T37" fmla="*/ 2147483647 h 1700"/>
                <a:gd name="T38" fmla="*/ 2147483647 w 2931"/>
                <a:gd name="T39" fmla="*/ 2147483647 h 1700"/>
                <a:gd name="T40" fmla="*/ 2147483647 w 2931"/>
                <a:gd name="T41" fmla="*/ 2147483647 h 1700"/>
                <a:gd name="T42" fmla="*/ 2147483647 w 2931"/>
                <a:gd name="T43" fmla="*/ 2147483647 h 1700"/>
                <a:gd name="T44" fmla="*/ 2147483647 w 2931"/>
                <a:gd name="T45" fmla="*/ 2147483647 h 1700"/>
                <a:gd name="T46" fmla="*/ 2147483647 w 2931"/>
                <a:gd name="T47" fmla="*/ 2147483647 h 1700"/>
                <a:gd name="T48" fmla="*/ 2147483647 w 2931"/>
                <a:gd name="T49" fmla="*/ 2147483647 h 1700"/>
                <a:gd name="T50" fmla="*/ 2147483647 w 2931"/>
                <a:gd name="T51" fmla="*/ 2147483647 h 1700"/>
                <a:gd name="T52" fmla="*/ 2147483647 w 2931"/>
                <a:gd name="T53" fmla="*/ 2147483647 h 1700"/>
                <a:gd name="T54" fmla="*/ 2147483647 w 2931"/>
                <a:gd name="T55" fmla="*/ 2147483647 h 1700"/>
                <a:gd name="T56" fmla="*/ 2147483647 w 2931"/>
                <a:gd name="T57" fmla="*/ 2147483647 h 1700"/>
                <a:gd name="T58" fmla="*/ 2147483647 w 2931"/>
                <a:gd name="T59" fmla="*/ 2147483647 h 1700"/>
                <a:gd name="T60" fmla="*/ 2147483647 w 2931"/>
                <a:gd name="T61" fmla="*/ 2147483647 h 1700"/>
                <a:gd name="T62" fmla="*/ 2147483647 w 2931"/>
                <a:gd name="T63" fmla="*/ 2147483647 h 1700"/>
                <a:gd name="T64" fmla="*/ 2147483647 w 2931"/>
                <a:gd name="T65" fmla="*/ 2147483647 h 1700"/>
                <a:gd name="T66" fmla="*/ 2147483647 w 2931"/>
                <a:gd name="T67" fmla="*/ 0 h 17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1"/>
                <a:gd name="T103" fmla="*/ 0 h 1700"/>
                <a:gd name="T104" fmla="*/ 2931 w 2931"/>
                <a:gd name="T105" fmla="*/ 1700 h 170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1" h="1700">
                  <a:moveTo>
                    <a:pt x="0" y="1532"/>
                  </a:moveTo>
                  <a:lnTo>
                    <a:pt x="0" y="1532"/>
                  </a:lnTo>
                  <a:lnTo>
                    <a:pt x="61" y="1561"/>
                  </a:lnTo>
                  <a:lnTo>
                    <a:pt x="122" y="1590"/>
                  </a:lnTo>
                  <a:lnTo>
                    <a:pt x="190" y="1616"/>
                  </a:lnTo>
                  <a:lnTo>
                    <a:pt x="258" y="1638"/>
                  </a:lnTo>
                  <a:lnTo>
                    <a:pt x="329" y="1658"/>
                  </a:lnTo>
                  <a:lnTo>
                    <a:pt x="404" y="1674"/>
                  </a:lnTo>
                  <a:lnTo>
                    <a:pt x="478" y="1687"/>
                  </a:lnTo>
                  <a:lnTo>
                    <a:pt x="556" y="1697"/>
                  </a:lnTo>
                  <a:lnTo>
                    <a:pt x="636" y="1700"/>
                  </a:lnTo>
                  <a:lnTo>
                    <a:pt x="717" y="1700"/>
                  </a:lnTo>
                  <a:lnTo>
                    <a:pt x="801" y="1697"/>
                  </a:lnTo>
                  <a:lnTo>
                    <a:pt x="888" y="1687"/>
                  </a:lnTo>
                  <a:lnTo>
                    <a:pt x="976" y="1671"/>
                  </a:lnTo>
                  <a:lnTo>
                    <a:pt x="1066" y="1651"/>
                  </a:lnTo>
                  <a:lnTo>
                    <a:pt x="1160" y="1625"/>
                  </a:lnTo>
                  <a:lnTo>
                    <a:pt x="1254" y="1593"/>
                  </a:lnTo>
                  <a:lnTo>
                    <a:pt x="1347" y="1554"/>
                  </a:lnTo>
                  <a:lnTo>
                    <a:pt x="1444" y="1509"/>
                  </a:lnTo>
                  <a:lnTo>
                    <a:pt x="1541" y="1457"/>
                  </a:lnTo>
                  <a:lnTo>
                    <a:pt x="1641" y="1396"/>
                  </a:lnTo>
                  <a:lnTo>
                    <a:pt x="1745" y="1328"/>
                  </a:lnTo>
                  <a:lnTo>
                    <a:pt x="1845" y="1254"/>
                  </a:lnTo>
                  <a:lnTo>
                    <a:pt x="1952" y="1170"/>
                  </a:lnTo>
                  <a:lnTo>
                    <a:pt x="2055" y="1076"/>
                  </a:lnTo>
                  <a:lnTo>
                    <a:pt x="2162" y="976"/>
                  </a:lnTo>
                  <a:lnTo>
                    <a:pt x="2268" y="866"/>
                  </a:lnTo>
                  <a:lnTo>
                    <a:pt x="2375" y="746"/>
                  </a:lnTo>
                  <a:lnTo>
                    <a:pt x="2485" y="617"/>
                  </a:lnTo>
                  <a:lnTo>
                    <a:pt x="2595" y="478"/>
                  </a:lnTo>
                  <a:lnTo>
                    <a:pt x="2708" y="330"/>
                  </a:lnTo>
                  <a:lnTo>
                    <a:pt x="2818" y="171"/>
                  </a:lnTo>
                  <a:lnTo>
                    <a:pt x="2931" y="0"/>
                  </a:lnTo>
                </a:path>
              </a:pathLst>
            </a:custGeom>
            <a:noFill/>
            <a:ln w="36513">
              <a:solidFill>
                <a:srgbClr val="F598A3"/>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4728" name="Group 175"/>
            <p:cNvGrpSpPr>
              <a:grpSpLocks noChangeAspect="1"/>
            </p:cNvGrpSpPr>
            <p:nvPr/>
          </p:nvGrpSpPr>
          <p:grpSpPr bwMode="auto">
            <a:xfrm>
              <a:off x="6748463" y="2178050"/>
              <a:ext cx="333375" cy="217488"/>
              <a:chOff x="4054" y="1372"/>
              <a:chExt cx="225" cy="147"/>
            </a:xfrm>
          </p:grpSpPr>
          <p:sp>
            <p:nvSpPr>
              <p:cNvPr id="24743" name="Rectangle 176"/>
              <p:cNvSpPr>
                <a:spLocks noChangeAspect="1" noChangeArrowheads="1"/>
              </p:cNvSpPr>
              <p:nvPr/>
            </p:nvSpPr>
            <p:spPr bwMode="auto">
              <a:xfrm>
                <a:off x="4054" y="1385"/>
                <a:ext cx="9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M</a:t>
                </a:r>
                <a:endParaRPr lang="en-US" b="0">
                  <a:latin typeface="Times" panose="02020603050405020304" pitchFamily="18" charset="0"/>
                  <a:cs typeface="Times New Roman" panose="02020603050405020304" pitchFamily="18" charset="0"/>
                </a:endParaRPr>
              </a:p>
            </p:txBody>
          </p:sp>
          <p:sp>
            <p:nvSpPr>
              <p:cNvPr id="24744" name="Rectangle 177"/>
              <p:cNvSpPr>
                <a:spLocks noChangeAspect="1" noChangeArrowheads="1"/>
              </p:cNvSpPr>
              <p:nvPr/>
            </p:nvSpPr>
            <p:spPr bwMode="auto">
              <a:xfrm>
                <a:off x="4148" y="1385"/>
                <a:ext cx="8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dirty="0">
                    <a:solidFill>
                      <a:srgbClr val="000000"/>
                    </a:solidFill>
                    <a:latin typeface="I Helvetica Oblique" charset="0"/>
                    <a:cs typeface="Times New Roman" panose="02020603050405020304" pitchFamily="18" charset="0"/>
                  </a:rPr>
                  <a:t>C</a:t>
                </a:r>
                <a:endParaRPr lang="en-US" b="0" dirty="0">
                  <a:latin typeface="Times" panose="02020603050405020304" pitchFamily="18" charset="0"/>
                  <a:cs typeface="Times New Roman" panose="02020603050405020304" pitchFamily="18" charset="0"/>
                </a:endParaRPr>
              </a:p>
            </p:txBody>
          </p:sp>
          <p:sp>
            <p:nvSpPr>
              <p:cNvPr id="24745" name="Rectangle 178"/>
              <p:cNvSpPr>
                <a:spLocks noChangeAspect="1" noChangeArrowheads="1"/>
              </p:cNvSpPr>
              <p:nvPr/>
            </p:nvSpPr>
            <p:spPr bwMode="auto">
              <a:xfrm>
                <a:off x="4232" y="1372"/>
                <a:ext cx="4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I Helvetica Oblique" charset="0"/>
                    <a:cs typeface="Times New Roman" panose="02020603050405020304" pitchFamily="18" charset="0"/>
                  </a:rPr>
                  <a:t>b</a:t>
                </a:r>
                <a:endParaRPr lang="en-US" b="0">
                  <a:latin typeface="Times" panose="02020603050405020304" pitchFamily="18" charset="0"/>
                  <a:cs typeface="Times New Roman" panose="02020603050405020304" pitchFamily="18" charset="0"/>
                </a:endParaRPr>
              </a:p>
            </p:txBody>
          </p:sp>
        </p:grpSp>
      </p:grpSp>
      <p:grpSp>
        <p:nvGrpSpPr>
          <p:cNvPr id="196" name="Group 195"/>
          <p:cNvGrpSpPr/>
          <p:nvPr/>
        </p:nvGrpSpPr>
        <p:grpSpPr>
          <a:xfrm>
            <a:off x="2476500" y="1681163"/>
            <a:ext cx="4991100" cy="2743200"/>
            <a:chOff x="2476500" y="1681163"/>
            <a:chExt cx="4991100" cy="2743200"/>
          </a:xfrm>
        </p:grpSpPr>
        <p:sp>
          <p:nvSpPr>
            <p:cNvPr id="24583" name="Freeform 8"/>
            <p:cNvSpPr>
              <a:spLocks noChangeAspect="1"/>
            </p:cNvSpPr>
            <p:nvPr/>
          </p:nvSpPr>
          <p:spPr bwMode="auto">
            <a:xfrm>
              <a:off x="2476500" y="1905000"/>
              <a:ext cx="4333875" cy="2519363"/>
            </a:xfrm>
            <a:custGeom>
              <a:avLst/>
              <a:gdLst>
                <a:gd name="T0" fmla="*/ 0 w 2931"/>
                <a:gd name="T1" fmla="*/ 2147483647 h 1704"/>
                <a:gd name="T2" fmla="*/ 0 w 2931"/>
                <a:gd name="T3" fmla="*/ 2147483647 h 1704"/>
                <a:gd name="T4" fmla="*/ 2147483647 w 2931"/>
                <a:gd name="T5" fmla="*/ 2147483647 h 1704"/>
                <a:gd name="T6" fmla="*/ 2147483647 w 2931"/>
                <a:gd name="T7" fmla="*/ 2147483647 h 1704"/>
                <a:gd name="T8" fmla="*/ 2147483647 w 2931"/>
                <a:gd name="T9" fmla="*/ 2147483647 h 1704"/>
                <a:gd name="T10" fmla="*/ 2147483647 w 2931"/>
                <a:gd name="T11" fmla="*/ 2147483647 h 1704"/>
                <a:gd name="T12" fmla="*/ 2147483647 w 2931"/>
                <a:gd name="T13" fmla="*/ 2147483647 h 1704"/>
                <a:gd name="T14" fmla="*/ 2147483647 w 2931"/>
                <a:gd name="T15" fmla="*/ 2147483647 h 1704"/>
                <a:gd name="T16" fmla="*/ 2147483647 w 2931"/>
                <a:gd name="T17" fmla="*/ 2147483647 h 1704"/>
                <a:gd name="T18" fmla="*/ 2147483647 w 2931"/>
                <a:gd name="T19" fmla="*/ 2147483647 h 1704"/>
                <a:gd name="T20" fmla="*/ 2147483647 w 2931"/>
                <a:gd name="T21" fmla="*/ 2147483647 h 1704"/>
                <a:gd name="T22" fmla="*/ 2147483647 w 2931"/>
                <a:gd name="T23" fmla="*/ 2147483647 h 1704"/>
                <a:gd name="T24" fmla="*/ 2147483647 w 2931"/>
                <a:gd name="T25" fmla="*/ 2147483647 h 1704"/>
                <a:gd name="T26" fmla="*/ 2147483647 w 2931"/>
                <a:gd name="T27" fmla="*/ 2147483647 h 1704"/>
                <a:gd name="T28" fmla="*/ 2147483647 w 2931"/>
                <a:gd name="T29" fmla="*/ 2147483647 h 1704"/>
                <a:gd name="T30" fmla="*/ 2147483647 w 2931"/>
                <a:gd name="T31" fmla="*/ 2147483647 h 1704"/>
                <a:gd name="T32" fmla="*/ 2147483647 w 2931"/>
                <a:gd name="T33" fmla="*/ 2147483647 h 1704"/>
                <a:gd name="T34" fmla="*/ 2147483647 w 2931"/>
                <a:gd name="T35" fmla="*/ 2147483647 h 1704"/>
                <a:gd name="T36" fmla="*/ 2147483647 w 2931"/>
                <a:gd name="T37" fmla="*/ 2147483647 h 1704"/>
                <a:gd name="T38" fmla="*/ 2147483647 w 2931"/>
                <a:gd name="T39" fmla="*/ 2147483647 h 1704"/>
                <a:gd name="T40" fmla="*/ 2147483647 w 2931"/>
                <a:gd name="T41" fmla="*/ 2147483647 h 1704"/>
                <a:gd name="T42" fmla="*/ 2147483647 w 2931"/>
                <a:gd name="T43" fmla="*/ 2147483647 h 1704"/>
                <a:gd name="T44" fmla="*/ 2147483647 w 2931"/>
                <a:gd name="T45" fmla="*/ 2147483647 h 1704"/>
                <a:gd name="T46" fmla="*/ 2147483647 w 2931"/>
                <a:gd name="T47" fmla="*/ 2147483647 h 1704"/>
                <a:gd name="T48" fmla="*/ 2147483647 w 2931"/>
                <a:gd name="T49" fmla="*/ 2147483647 h 1704"/>
                <a:gd name="T50" fmla="*/ 2147483647 w 2931"/>
                <a:gd name="T51" fmla="*/ 2147483647 h 1704"/>
                <a:gd name="T52" fmla="*/ 2147483647 w 2931"/>
                <a:gd name="T53" fmla="*/ 2147483647 h 1704"/>
                <a:gd name="T54" fmla="*/ 2147483647 w 2931"/>
                <a:gd name="T55" fmla="*/ 2147483647 h 1704"/>
                <a:gd name="T56" fmla="*/ 2147483647 w 2931"/>
                <a:gd name="T57" fmla="*/ 2147483647 h 1704"/>
                <a:gd name="T58" fmla="*/ 2147483647 w 2931"/>
                <a:gd name="T59" fmla="*/ 2147483647 h 1704"/>
                <a:gd name="T60" fmla="*/ 2147483647 w 2931"/>
                <a:gd name="T61" fmla="*/ 2147483647 h 1704"/>
                <a:gd name="T62" fmla="*/ 2147483647 w 2931"/>
                <a:gd name="T63" fmla="*/ 2147483647 h 1704"/>
                <a:gd name="T64" fmla="*/ 2147483647 w 2931"/>
                <a:gd name="T65" fmla="*/ 2147483647 h 1704"/>
                <a:gd name="T66" fmla="*/ 2147483647 w 2931"/>
                <a:gd name="T67" fmla="*/ 0 h 17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31"/>
                <a:gd name="T103" fmla="*/ 0 h 1704"/>
                <a:gd name="T104" fmla="*/ 2931 w 2931"/>
                <a:gd name="T105" fmla="*/ 1704 h 17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31" h="1704">
                  <a:moveTo>
                    <a:pt x="0" y="1532"/>
                  </a:moveTo>
                  <a:lnTo>
                    <a:pt x="0" y="1532"/>
                  </a:lnTo>
                  <a:lnTo>
                    <a:pt x="61" y="1565"/>
                  </a:lnTo>
                  <a:lnTo>
                    <a:pt x="122" y="1591"/>
                  </a:lnTo>
                  <a:lnTo>
                    <a:pt x="190" y="1616"/>
                  </a:lnTo>
                  <a:lnTo>
                    <a:pt x="258" y="1639"/>
                  </a:lnTo>
                  <a:lnTo>
                    <a:pt x="329" y="1658"/>
                  </a:lnTo>
                  <a:lnTo>
                    <a:pt x="404" y="1678"/>
                  </a:lnTo>
                  <a:lnTo>
                    <a:pt x="478" y="1687"/>
                  </a:lnTo>
                  <a:lnTo>
                    <a:pt x="556" y="1697"/>
                  </a:lnTo>
                  <a:lnTo>
                    <a:pt x="636" y="1704"/>
                  </a:lnTo>
                  <a:lnTo>
                    <a:pt x="717" y="1704"/>
                  </a:lnTo>
                  <a:lnTo>
                    <a:pt x="801" y="1700"/>
                  </a:lnTo>
                  <a:lnTo>
                    <a:pt x="888" y="1691"/>
                  </a:lnTo>
                  <a:lnTo>
                    <a:pt x="976" y="1675"/>
                  </a:lnTo>
                  <a:lnTo>
                    <a:pt x="1066" y="1655"/>
                  </a:lnTo>
                  <a:lnTo>
                    <a:pt x="1160" y="1629"/>
                  </a:lnTo>
                  <a:lnTo>
                    <a:pt x="1254" y="1597"/>
                  </a:lnTo>
                  <a:lnTo>
                    <a:pt x="1347" y="1558"/>
                  </a:lnTo>
                  <a:lnTo>
                    <a:pt x="1444" y="1513"/>
                  </a:lnTo>
                  <a:lnTo>
                    <a:pt x="1541" y="1458"/>
                  </a:lnTo>
                  <a:lnTo>
                    <a:pt x="1641" y="1400"/>
                  </a:lnTo>
                  <a:lnTo>
                    <a:pt x="1745" y="1332"/>
                  </a:lnTo>
                  <a:lnTo>
                    <a:pt x="1845" y="1254"/>
                  </a:lnTo>
                  <a:lnTo>
                    <a:pt x="1952" y="1174"/>
                  </a:lnTo>
                  <a:lnTo>
                    <a:pt x="2055" y="1080"/>
                  </a:lnTo>
                  <a:lnTo>
                    <a:pt x="2162" y="980"/>
                  </a:lnTo>
                  <a:lnTo>
                    <a:pt x="2268" y="870"/>
                  </a:lnTo>
                  <a:lnTo>
                    <a:pt x="2375" y="750"/>
                  </a:lnTo>
                  <a:lnTo>
                    <a:pt x="2485" y="621"/>
                  </a:lnTo>
                  <a:lnTo>
                    <a:pt x="2595" y="482"/>
                  </a:lnTo>
                  <a:lnTo>
                    <a:pt x="2708" y="333"/>
                  </a:lnTo>
                  <a:lnTo>
                    <a:pt x="2818" y="172"/>
                  </a:lnTo>
                  <a:lnTo>
                    <a:pt x="2931" y="0"/>
                  </a:lnTo>
                </a:path>
              </a:pathLst>
            </a:custGeom>
            <a:noFill/>
            <a:ln w="36513">
              <a:solidFill>
                <a:srgbClr val="EE3224"/>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4729" name="Group 179"/>
            <p:cNvGrpSpPr>
              <a:grpSpLocks noChangeAspect="1"/>
            </p:cNvGrpSpPr>
            <p:nvPr/>
          </p:nvGrpSpPr>
          <p:grpSpPr bwMode="auto">
            <a:xfrm>
              <a:off x="6199188" y="1681163"/>
              <a:ext cx="1268412" cy="214312"/>
              <a:chOff x="3682" y="1036"/>
              <a:chExt cx="858" cy="145"/>
            </a:xfrm>
          </p:grpSpPr>
          <p:sp>
            <p:nvSpPr>
              <p:cNvPr id="24735" name="Rectangle 180"/>
              <p:cNvSpPr>
                <a:spLocks noChangeAspect="1" noChangeArrowheads="1"/>
              </p:cNvSpPr>
              <p:nvPr/>
            </p:nvSpPr>
            <p:spPr bwMode="auto">
              <a:xfrm>
                <a:off x="3682" y="1047"/>
                <a:ext cx="9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M</a:t>
                </a:r>
                <a:endParaRPr lang="en-US" b="0">
                  <a:latin typeface="Times" panose="02020603050405020304" pitchFamily="18" charset="0"/>
                  <a:cs typeface="Times New Roman" panose="02020603050405020304" pitchFamily="18" charset="0"/>
                </a:endParaRPr>
              </a:p>
            </p:txBody>
          </p:sp>
          <p:sp>
            <p:nvSpPr>
              <p:cNvPr id="24736" name="Rectangle 181"/>
              <p:cNvSpPr>
                <a:spLocks noChangeAspect="1" noChangeArrowheads="1"/>
              </p:cNvSpPr>
              <p:nvPr/>
            </p:nvSpPr>
            <p:spPr bwMode="auto">
              <a:xfrm>
                <a:off x="3776" y="1047"/>
                <a:ext cx="8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C</a:t>
                </a:r>
                <a:endParaRPr lang="en-US" b="0">
                  <a:latin typeface="Times" panose="02020603050405020304" pitchFamily="18" charset="0"/>
                  <a:cs typeface="Times New Roman" panose="02020603050405020304" pitchFamily="18" charset="0"/>
                </a:endParaRPr>
              </a:p>
            </p:txBody>
          </p:sp>
          <p:sp>
            <p:nvSpPr>
              <p:cNvPr id="24737" name="Rectangle 182"/>
              <p:cNvSpPr>
                <a:spLocks noChangeAspect="1" noChangeArrowheads="1"/>
              </p:cNvSpPr>
              <p:nvPr/>
            </p:nvSpPr>
            <p:spPr bwMode="auto">
              <a:xfrm>
                <a:off x="3860" y="1036"/>
                <a:ext cx="4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I Helvetica Oblique" charset="0"/>
                    <a:cs typeface="Times New Roman" panose="02020603050405020304" pitchFamily="18" charset="0"/>
                  </a:rPr>
                  <a:t>a</a:t>
                </a:r>
                <a:endParaRPr lang="en-US" b="0">
                  <a:latin typeface="Times" panose="02020603050405020304" pitchFamily="18" charset="0"/>
                  <a:cs typeface="Times New Roman" panose="02020603050405020304" pitchFamily="18" charset="0"/>
                </a:endParaRPr>
              </a:p>
            </p:txBody>
          </p:sp>
          <p:sp>
            <p:nvSpPr>
              <p:cNvPr id="24738" name="Rectangle 183"/>
              <p:cNvSpPr>
                <a:spLocks noChangeAspect="1" noChangeArrowheads="1"/>
              </p:cNvSpPr>
              <p:nvPr/>
            </p:nvSpPr>
            <p:spPr bwMode="auto">
              <a:xfrm>
                <a:off x="3912" y="1047"/>
                <a:ext cx="96"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 =</a:t>
                </a:r>
                <a:endParaRPr lang="en-US" b="0">
                  <a:latin typeface="Times" panose="02020603050405020304" pitchFamily="18" charset="0"/>
                  <a:cs typeface="Times New Roman" panose="02020603050405020304" pitchFamily="18" charset="0"/>
                </a:endParaRPr>
              </a:p>
            </p:txBody>
          </p:sp>
          <p:sp>
            <p:nvSpPr>
              <p:cNvPr id="24739" name="Rectangle 184"/>
              <p:cNvSpPr>
                <a:spLocks noChangeAspect="1" noChangeArrowheads="1"/>
              </p:cNvSpPr>
              <p:nvPr/>
            </p:nvSpPr>
            <p:spPr bwMode="auto">
              <a:xfrm>
                <a:off x="4060" y="1047"/>
                <a:ext cx="9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M</a:t>
                </a:r>
                <a:endParaRPr lang="en-US" b="0">
                  <a:latin typeface="Times" panose="02020603050405020304" pitchFamily="18" charset="0"/>
                  <a:cs typeface="Times New Roman" panose="02020603050405020304" pitchFamily="18" charset="0"/>
                </a:endParaRPr>
              </a:p>
            </p:txBody>
          </p:sp>
          <p:sp>
            <p:nvSpPr>
              <p:cNvPr id="24740" name="Rectangle 185"/>
              <p:cNvSpPr>
                <a:spLocks noChangeAspect="1" noChangeArrowheads="1"/>
              </p:cNvSpPr>
              <p:nvPr/>
            </p:nvSpPr>
            <p:spPr bwMode="auto">
              <a:xfrm>
                <a:off x="4151" y="1047"/>
                <a:ext cx="81"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C</a:t>
                </a:r>
                <a:endParaRPr lang="en-US" b="0">
                  <a:latin typeface="Times" panose="02020603050405020304" pitchFamily="18" charset="0"/>
                  <a:cs typeface="Times New Roman" panose="02020603050405020304" pitchFamily="18" charset="0"/>
                </a:endParaRPr>
              </a:p>
            </p:txBody>
          </p:sp>
          <p:sp>
            <p:nvSpPr>
              <p:cNvPr id="24741" name="Rectangle 186"/>
              <p:cNvSpPr>
                <a:spLocks noChangeAspect="1" noChangeArrowheads="1"/>
              </p:cNvSpPr>
              <p:nvPr/>
            </p:nvSpPr>
            <p:spPr bwMode="auto">
              <a:xfrm>
                <a:off x="4235" y="1036"/>
                <a:ext cx="47"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I Helvetica Oblique" charset="0"/>
                    <a:cs typeface="Times New Roman" panose="02020603050405020304" pitchFamily="18" charset="0"/>
                  </a:rPr>
                  <a:t>b</a:t>
                </a:r>
                <a:endParaRPr lang="en-US" b="0">
                  <a:latin typeface="Times" panose="02020603050405020304" pitchFamily="18" charset="0"/>
                  <a:cs typeface="Times New Roman" panose="02020603050405020304" pitchFamily="18" charset="0"/>
                </a:endParaRPr>
              </a:p>
            </p:txBody>
          </p:sp>
          <p:sp>
            <p:nvSpPr>
              <p:cNvPr id="24742" name="Rectangle 187"/>
              <p:cNvSpPr>
                <a:spLocks noChangeAspect="1" noChangeArrowheads="1"/>
              </p:cNvSpPr>
              <p:nvPr/>
            </p:nvSpPr>
            <p:spPr bwMode="auto">
              <a:xfrm>
                <a:off x="4287" y="1048"/>
                <a:ext cx="25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 + 10</a:t>
                </a:r>
                <a:endParaRPr lang="en-US" b="0">
                  <a:latin typeface="Times" panose="02020603050405020304" pitchFamily="18" charset="0"/>
                  <a:cs typeface="Times New Roman" panose="02020603050405020304" pitchFamily="18" charset="0"/>
                </a:endParaRPr>
              </a:p>
            </p:txBody>
          </p:sp>
        </p:grpSp>
      </p:grpSp>
      <p:sp>
        <p:nvSpPr>
          <p:cNvPr id="24730" name="Line 188"/>
          <p:cNvSpPr>
            <a:spLocks noChangeAspect="1" noChangeShapeType="1"/>
          </p:cNvSpPr>
          <p:nvPr/>
        </p:nvSpPr>
        <p:spPr bwMode="auto">
          <a:xfrm>
            <a:off x="2119313" y="3981450"/>
            <a:ext cx="2768600"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4731" name="Line 189"/>
          <p:cNvSpPr>
            <a:spLocks noChangeAspect="1" noChangeShapeType="1"/>
          </p:cNvSpPr>
          <p:nvPr/>
        </p:nvSpPr>
        <p:spPr bwMode="auto">
          <a:xfrm>
            <a:off x="4887913" y="3981450"/>
            <a:ext cx="0" cy="1774825"/>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4732" name="Line 190"/>
          <p:cNvSpPr>
            <a:spLocks noChangeAspect="1" noChangeShapeType="1"/>
          </p:cNvSpPr>
          <p:nvPr/>
        </p:nvSpPr>
        <p:spPr bwMode="auto">
          <a:xfrm>
            <a:off x="2138363" y="4478338"/>
            <a:ext cx="2768600"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4733" name="Line 191"/>
          <p:cNvSpPr>
            <a:spLocks noChangeAspect="1" noChangeShapeType="1"/>
          </p:cNvSpPr>
          <p:nvPr/>
        </p:nvSpPr>
        <p:spPr bwMode="auto">
          <a:xfrm>
            <a:off x="4887913" y="4470400"/>
            <a:ext cx="0" cy="1277938"/>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4734" name="Text Box 192"/>
          <p:cNvSpPr txBox="1">
            <a:spLocks noChangeAspect="1" noChangeArrowheads="1"/>
          </p:cNvSpPr>
          <p:nvPr/>
        </p:nvSpPr>
        <p:spPr bwMode="auto">
          <a:xfrm>
            <a:off x="3309938" y="1558925"/>
            <a:ext cx="2057400" cy="1193800"/>
          </a:xfrm>
          <a:prstGeom prst="rect">
            <a:avLst/>
          </a:prstGeom>
          <a:solidFill>
            <a:srgbClr val="9DDF9D"/>
          </a:solidFill>
          <a:ln w="3175">
            <a:solidFill>
              <a:schemeClr val="tx1"/>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800" b="0" dirty="0">
                <a:latin typeface="Times New Roman" panose="02020603050405020304" pitchFamily="18" charset="0"/>
                <a:cs typeface="Times New Roman" panose="02020603050405020304" pitchFamily="18" charset="0"/>
              </a:rPr>
              <a:t>A $10.00 tax shifts both the AC and MC by exactly $10…</a:t>
            </a:r>
          </a:p>
        </p:txBody>
      </p:sp>
    </p:spTree>
  </p:cSld>
  <p:clrMapOvr>
    <a:masterClrMapping/>
  </p:clrMapOvr>
  <p:transition spd="med">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wipe(left)">
                                      <p:cBhvr>
                                        <p:cTn id="7" dur="500"/>
                                        <p:tgtEl>
                                          <p:spTgt spid="19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94"/>
                                        </p:tgtEl>
                                        <p:attrNameLst>
                                          <p:attrName>style.visibility</p:attrName>
                                        </p:attrNameLst>
                                      </p:cBhvr>
                                      <p:to>
                                        <p:strVal val="visible"/>
                                      </p:to>
                                    </p:set>
                                    <p:animEffect transition="in" filter="wipe(left)">
                                      <p:cBhvr>
                                        <p:cTn id="11" dur="500"/>
                                        <p:tgtEl>
                                          <p:spTgt spid="19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4733"/>
                                        </p:tgtEl>
                                        <p:attrNameLst>
                                          <p:attrName>style.visibility</p:attrName>
                                        </p:attrNameLst>
                                      </p:cBhvr>
                                      <p:to>
                                        <p:strVal val="visible"/>
                                      </p:to>
                                    </p:set>
                                    <p:animEffect transition="in" filter="wipe(left)">
                                      <p:cBhvr>
                                        <p:cTn id="15" dur="500"/>
                                        <p:tgtEl>
                                          <p:spTgt spid="2473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4732"/>
                                        </p:tgtEl>
                                        <p:attrNameLst>
                                          <p:attrName>style.visibility</p:attrName>
                                        </p:attrNameLst>
                                      </p:cBhvr>
                                      <p:to>
                                        <p:strVal val="visible"/>
                                      </p:to>
                                    </p:set>
                                    <p:animEffect transition="in" filter="wipe(down)">
                                      <p:cBhvr>
                                        <p:cTn id="18" dur="500"/>
                                        <p:tgtEl>
                                          <p:spTgt spid="2473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7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724"/>
                                        </p:tgtEl>
                                        <p:attrNameLst>
                                          <p:attrName>style.visibility</p:attrName>
                                        </p:attrNameLst>
                                      </p:cBhvr>
                                      <p:to>
                                        <p:strVal val="visible"/>
                                      </p:to>
                                    </p:set>
                                    <p:animEffect transition="in" filter="wipe(down)">
                                      <p:cBhvr>
                                        <p:cTn id="27" dur="500"/>
                                        <p:tgtEl>
                                          <p:spTgt spid="24724"/>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195"/>
                                        </p:tgtEl>
                                        <p:attrNameLst>
                                          <p:attrName>style.visibility</p:attrName>
                                        </p:attrNameLst>
                                      </p:cBhvr>
                                      <p:to>
                                        <p:strVal val="visible"/>
                                      </p:to>
                                    </p:set>
                                    <p:animEffect transition="in" filter="wipe(left)">
                                      <p:cBhvr>
                                        <p:cTn id="31" dur="500"/>
                                        <p:tgtEl>
                                          <p:spTgt spid="19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24725"/>
                                        </p:tgtEl>
                                        <p:attrNameLst>
                                          <p:attrName>style.visibility</p:attrName>
                                        </p:attrNameLst>
                                      </p:cBhvr>
                                      <p:to>
                                        <p:strVal val="visible"/>
                                      </p:to>
                                    </p:set>
                                    <p:animEffect transition="in" filter="wipe(down)">
                                      <p:cBhvr>
                                        <p:cTn id="36" dur="500"/>
                                        <p:tgtEl>
                                          <p:spTgt spid="24725"/>
                                        </p:tgtEl>
                                      </p:cBhvr>
                                    </p:animEffect>
                                  </p:childTnLst>
                                </p:cTn>
                              </p:par>
                            </p:childTnLst>
                          </p:cTn>
                        </p:par>
                        <p:par>
                          <p:cTn id="37" fill="hold">
                            <p:stCondLst>
                              <p:cond delay="500"/>
                            </p:stCondLst>
                            <p:childTnLst>
                              <p:par>
                                <p:cTn id="38" presetID="22" presetClass="entr" presetSubtype="8" fill="hold" nodeType="afterEffect">
                                  <p:stCondLst>
                                    <p:cond delay="0"/>
                                  </p:stCondLst>
                                  <p:childTnLst>
                                    <p:set>
                                      <p:cBhvr>
                                        <p:cTn id="39" dur="1" fill="hold">
                                          <p:stCondLst>
                                            <p:cond delay="0"/>
                                          </p:stCondLst>
                                        </p:cTn>
                                        <p:tgtEl>
                                          <p:spTgt spid="196"/>
                                        </p:tgtEl>
                                        <p:attrNameLst>
                                          <p:attrName>style.visibility</p:attrName>
                                        </p:attrNameLst>
                                      </p:cBhvr>
                                      <p:to>
                                        <p:strVal val="visible"/>
                                      </p:to>
                                    </p:set>
                                    <p:animEffect transition="in" filter="wipe(left)">
                                      <p:cBhvr>
                                        <p:cTn id="40" dur="500"/>
                                        <p:tgtEl>
                                          <p:spTgt spid="196"/>
                                        </p:tgtEl>
                                      </p:cBhvr>
                                    </p:animEffect>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24730"/>
                                        </p:tgtEl>
                                        <p:attrNameLst>
                                          <p:attrName>style.visibility</p:attrName>
                                        </p:attrNameLst>
                                      </p:cBhvr>
                                      <p:to>
                                        <p:strVal val="visible"/>
                                      </p:to>
                                    </p:set>
                                    <p:animEffect transition="in" filter="wipe(left)">
                                      <p:cBhvr>
                                        <p:cTn id="44" dur="500"/>
                                        <p:tgtEl>
                                          <p:spTgt spid="2473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24731"/>
                                        </p:tgtEl>
                                        <p:attrNameLst>
                                          <p:attrName>style.visibility</p:attrName>
                                        </p:attrNameLst>
                                      </p:cBhvr>
                                      <p:to>
                                        <p:strVal val="visible"/>
                                      </p:to>
                                    </p:set>
                                    <p:animEffect transition="in" filter="wipe(down)">
                                      <p:cBhvr>
                                        <p:cTn id="47" dur="500"/>
                                        <p:tgtEl>
                                          <p:spTgt spid="24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30" grpId="0" animBg="1"/>
      <p:bldP spid="24731" grpId="0" animBg="1"/>
      <p:bldP spid="24732" grpId="0" animBg="1"/>
      <p:bldP spid="24733" grpId="0" animBg="1"/>
      <p:bldP spid="247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p:txBody>
          <a:bodyPr/>
          <a:lstStyle/>
          <a:p>
            <a:pPr eaLnBrk="1" hangingPunct="1"/>
            <a:r>
              <a:rPr lang="en-US" smtClean="0"/>
              <a:t>Solved Problem 7.2</a:t>
            </a:r>
          </a:p>
        </p:txBody>
      </p:sp>
      <p:sp>
        <p:nvSpPr>
          <p:cNvPr id="25602" name="Rectangle 3"/>
          <p:cNvSpPr>
            <a:spLocks noGrp="1" noChangeArrowheads="1"/>
          </p:cNvSpPr>
          <p:nvPr>
            <p:ph type="body" idx="4294967295"/>
          </p:nvPr>
        </p:nvSpPr>
        <p:spPr/>
        <p:txBody>
          <a:bodyPr/>
          <a:lstStyle/>
          <a:p>
            <a:pPr eaLnBrk="1" hangingPunct="1"/>
            <a:r>
              <a:rPr lang="en-US" smtClean="0"/>
              <a:t>What is the effect of a lump-sum franchise tax on the quantity at which a firm</a:t>
            </a:r>
            <a:r>
              <a:rPr lang="en-US" altLang="en-US" smtClean="0"/>
              <a:t>’</a:t>
            </a:r>
            <a:r>
              <a:rPr lang="en-US" smtClean="0"/>
              <a:t>s after tax average cost curve reaches its minimum? (Assume that the firm</a:t>
            </a:r>
            <a:r>
              <a:rPr lang="en-US" altLang="en-US" smtClean="0"/>
              <a:t>’</a:t>
            </a:r>
            <a:r>
              <a:rPr lang="en-US" smtClean="0"/>
              <a:t>s before-tax average cost curve is U-shaped.)</a:t>
            </a:r>
          </a:p>
        </p:txBody>
      </p:sp>
    </p:spTree>
  </p:cSld>
  <p:clrMapOvr>
    <a:masterClrMapping/>
  </p:clrMapOvr>
  <p:transition spd="med">
    <p:check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p:txBody>
          <a:bodyPr/>
          <a:lstStyle/>
          <a:p>
            <a:pPr eaLnBrk="1" hangingPunct="1"/>
            <a:r>
              <a:rPr lang="en-US" smtClean="0"/>
              <a:t>Solved Problem 7.2: Answer</a:t>
            </a:r>
          </a:p>
        </p:txBody>
      </p:sp>
      <p:pic>
        <p:nvPicPr>
          <p:cNvPr id="2" name="Picture 1" descr="unnumbered_fig07_02.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828800" y="1524000"/>
            <a:ext cx="5829300" cy="4506532"/>
          </a:xfrm>
          <a:prstGeom prst="rect">
            <a:avLst/>
          </a:prstGeom>
        </p:spPr>
      </p:pic>
    </p:spTree>
  </p:cSld>
  <p:clrMapOvr>
    <a:masterClrMapping/>
  </p:clrMapOvr>
  <p:transition spd="med">
    <p:checker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Rectangle 2"/>
          <p:cNvSpPr>
            <a:spLocks noGrp="1" noChangeArrowheads="1"/>
          </p:cNvSpPr>
          <p:nvPr>
            <p:ph type="title" idx="4294967295"/>
          </p:nvPr>
        </p:nvSpPr>
        <p:spPr/>
        <p:txBody>
          <a:bodyPr/>
          <a:lstStyle/>
          <a:p>
            <a:pPr eaLnBrk="1" hangingPunct="1"/>
            <a:r>
              <a:rPr lang="en-US" smtClean="0"/>
              <a:t>Long-Run Costs</a:t>
            </a:r>
          </a:p>
        </p:txBody>
      </p:sp>
      <p:sp>
        <p:nvSpPr>
          <p:cNvPr id="631811" name="Rectangle 3"/>
          <p:cNvSpPr>
            <a:spLocks noGrp="1" noChangeArrowheads="1"/>
          </p:cNvSpPr>
          <p:nvPr>
            <p:ph type="body" idx="4294967295"/>
          </p:nvPr>
        </p:nvSpPr>
        <p:spPr/>
        <p:txBody>
          <a:bodyPr/>
          <a:lstStyle/>
          <a:p>
            <a:pPr eaLnBrk="1" hangingPunct="1"/>
            <a:r>
              <a:rPr lang="en-US" smtClean="0"/>
              <a:t>Fixed costs are </a:t>
            </a:r>
            <a:r>
              <a:rPr lang="en-US" i="1" smtClean="0">
                <a:solidFill>
                  <a:srgbClr val="000066"/>
                </a:solidFill>
              </a:rPr>
              <a:t>avoidable</a:t>
            </a:r>
            <a:r>
              <a:rPr lang="en-US" smtClean="0"/>
              <a:t> in the long run.</a:t>
            </a:r>
          </a:p>
          <a:p>
            <a:pPr lvl="1" eaLnBrk="1" hangingPunct="1"/>
            <a:r>
              <a:rPr lang="en-US" smtClean="0"/>
              <a:t>In the long-run, </a:t>
            </a:r>
            <a:r>
              <a:rPr lang="en-US" i="1" smtClean="0">
                <a:latin typeface="Times New Roman" panose="02020603050405020304" pitchFamily="18" charset="0"/>
              </a:rPr>
              <a:t>F </a:t>
            </a:r>
            <a:r>
              <a:rPr lang="en-US" smtClean="0"/>
              <a:t>= 0. </a:t>
            </a:r>
          </a:p>
          <a:p>
            <a:pPr lvl="1" eaLnBrk="1" hangingPunct="1"/>
            <a:r>
              <a:rPr lang="en-US" smtClean="0"/>
              <a:t>As a result, the long-run total cost equals: </a:t>
            </a:r>
          </a:p>
          <a:p>
            <a:pPr lvl="1" algn="ctr" eaLnBrk="1" hangingPunct="1">
              <a:buFont typeface="Wingdings" panose="05000000000000000000" pitchFamily="2" charset="2"/>
              <a:buNone/>
            </a:pPr>
            <a:r>
              <a:rPr lang="en-US" i="1" smtClean="0">
                <a:latin typeface="Times New Roman" panose="02020603050405020304" pitchFamily="18" charset="0"/>
              </a:rPr>
              <a:t>C = VC</a:t>
            </a:r>
          </a:p>
          <a:p>
            <a:pPr eaLnBrk="1" hangingPunct="1"/>
            <a:endParaRPr lang="en-US" i="1" smtClean="0"/>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31811">
                                            <p:txEl>
                                              <p:pRg st="0" end="0"/>
                                            </p:txEl>
                                          </p:spTgt>
                                        </p:tgtEl>
                                        <p:attrNameLst>
                                          <p:attrName>style.visibility</p:attrName>
                                        </p:attrNameLst>
                                      </p:cBhvr>
                                      <p:to>
                                        <p:strVal val="visible"/>
                                      </p:to>
                                    </p:set>
                                    <p:anim to="" calcmode="lin" valueType="num">
                                      <p:cBhvr>
                                        <p:cTn id="7" dur="1" fill="hold"/>
                                        <p:tgtEl>
                                          <p:spTgt spid="631811">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499"/>
                                          </p:stCondLst>
                                        </p:cTn>
                                        <p:tgtEl>
                                          <p:spTgt spid="631811">
                                            <p:txEl>
                                              <p:pRg st="1" end="1"/>
                                            </p:txEl>
                                          </p:spTgt>
                                        </p:tgtEl>
                                        <p:attrNameLst>
                                          <p:attrName>style.visibility</p:attrName>
                                        </p:attrNameLst>
                                      </p:cBhvr>
                                      <p:to>
                                        <p:strVal val="visible"/>
                                      </p:to>
                                    </p:set>
                                    <p:anim to="" calcmode="lin" valueType="num">
                                      <p:cBhvr>
                                        <p:cTn id="10" dur="1" fill="hold"/>
                                        <p:tgtEl>
                                          <p:spTgt spid="631811">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499"/>
                                          </p:stCondLst>
                                        </p:cTn>
                                        <p:tgtEl>
                                          <p:spTgt spid="631811">
                                            <p:txEl>
                                              <p:pRg st="2" end="2"/>
                                            </p:txEl>
                                          </p:spTgt>
                                        </p:tgtEl>
                                        <p:attrNameLst>
                                          <p:attrName>style.visibility</p:attrName>
                                        </p:attrNameLst>
                                      </p:cBhvr>
                                      <p:to>
                                        <p:strVal val="visible"/>
                                      </p:to>
                                    </p:set>
                                    <p:anim to="" calcmode="lin" valueType="num">
                                      <p:cBhvr>
                                        <p:cTn id="13" dur="1" fill="hold"/>
                                        <p:tgtEl>
                                          <p:spTgt spid="631811">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499"/>
                                          </p:stCondLst>
                                        </p:cTn>
                                        <p:tgtEl>
                                          <p:spTgt spid="631811">
                                            <p:txEl>
                                              <p:pRg st="3" end="3"/>
                                            </p:txEl>
                                          </p:spTgt>
                                        </p:tgtEl>
                                        <p:attrNameLst>
                                          <p:attrName>style.visibility</p:attrName>
                                        </p:attrNameLst>
                                      </p:cBhvr>
                                      <p:to>
                                        <p:strVal val="visible"/>
                                      </p:to>
                                    </p:set>
                                    <p:anim to="" calcmode="lin" valueType="num">
                                      <p:cBhvr>
                                        <p:cTn id="16" dur="1" fill="hold"/>
                                        <p:tgtEl>
                                          <p:spTgt spid="63181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1"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p:txBody>
          <a:bodyPr/>
          <a:lstStyle/>
          <a:p>
            <a:pPr eaLnBrk="1" hangingPunct="1"/>
            <a:r>
              <a:rPr lang="en-US" smtClean="0"/>
              <a:t>Isocost Line</a:t>
            </a:r>
          </a:p>
        </p:txBody>
      </p:sp>
      <p:sp>
        <p:nvSpPr>
          <p:cNvPr id="632835" name="Rectangle 3"/>
          <p:cNvSpPr>
            <a:spLocks noGrp="1" noChangeArrowheads="1"/>
          </p:cNvSpPr>
          <p:nvPr>
            <p:ph type="body" idx="4294967295"/>
          </p:nvPr>
        </p:nvSpPr>
        <p:spPr/>
        <p:txBody>
          <a:bodyPr/>
          <a:lstStyle/>
          <a:p>
            <a:pPr eaLnBrk="1" hangingPunct="1"/>
            <a:r>
              <a:rPr lang="en-US" b="1" dirty="0" err="1" smtClean="0"/>
              <a:t>Isocost</a:t>
            </a:r>
            <a:r>
              <a:rPr lang="en-US" b="1" dirty="0" smtClean="0"/>
              <a:t> line - </a:t>
            </a:r>
            <a:r>
              <a:rPr lang="en-US" dirty="0" smtClean="0"/>
              <a:t>all the combinations of inputs that require the same (</a:t>
            </a:r>
            <a:r>
              <a:rPr lang="en-US" i="1" dirty="0" err="1" smtClean="0"/>
              <a:t>iso</a:t>
            </a:r>
            <a:r>
              <a:rPr lang="en-US" dirty="0" smtClean="0"/>
              <a:t>-) total expenditure (</a:t>
            </a:r>
            <a:r>
              <a:rPr lang="en-US" i="1" dirty="0" smtClean="0"/>
              <a:t>cost</a:t>
            </a:r>
            <a:r>
              <a:rPr lang="en-US" dirty="0" smtClean="0"/>
              <a:t>).</a:t>
            </a:r>
          </a:p>
          <a:p>
            <a:pPr eaLnBrk="1" hangingPunct="1"/>
            <a:endParaRPr lang="en-US" dirty="0" smtClean="0"/>
          </a:p>
          <a:p>
            <a:pPr eaLnBrk="1" hangingPunct="1"/>
            <a:r>
              <a:rPr lang="en-US" dirty="0" smtClean="0"/>
              <a:t>The firm</a:t>
            </a:r>
            <a:r>
              <a:rPr lang="en-US" altLang="en-US" dirty="0" smtClean="0"/>
              <a:t>’</a:t>
            </a:r>
            <a:r>
              <a:rPr lang="en-US" dirty="0" smtClean="0"/>
              <a:t>s total cost equation is: </a:t>
            </a:r>
          </a:p>
        </p:txBody>
      </p:sp>
      <p:grpSp>
        <p:nvGrpSpPr>
          <p:cNvPr id="3" name="Group 2"/>
          <p:cNvGrpSpPr/>
          <p:nvPr/>
        </p:nvGrpSpPr>
        <p:grpSpPr>
          <a:xfrm>
            <a:off x="3200400" y="3962400"/>
            <a:ext cx="3124200" cy="2057400"/>
            <a:chOff x="3200400" y="3962400"/>
            <a:chExt cx="3124200" cy="2057400"/>
          </a:xfrm>
        </p:grpSpPr>
        <p:sp>
          <p:nvSpPr>
            <p:cNvPr id="632836" name="AutoShape 4"/>
            <p:cNvSpPr>
              <a:spLocks/>
            </p:cNvSpPr>
            <p:nvPr/>
          </p:nvSpPr>
          <p:spPr bwMode="auto">
            <a:xfrm rot="-5400000">
              <a:off x="3933825" y="4389437"/>
              <a:ext cx="228600" cy="381000"/>
            </a:xfrm>
            <a:prstGeom prst="leftBrace">
              <a:avLst>
                <a:gd name="adj1" fmla="val 13889"/>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632837" name="Line 5"/>
            <p:cNvSpPr>
              <a:spLocks noChangeShapeType="1"/>
            </p:cNvSpPr>
            <p:nvPr/>
          </p:nvSpPr>
          <p:spPr bwMode="auto">
            <a:xfrm>
              <a:off x="4048125" y="4694237"/>
              <a:ext cx="0" cy="6096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32838" name="Text Box 6"/>
            <p:cNvSpPr txBox="1">
              <a:spLocks noChangeArrowheads="1"/>
            </p:cNvSpPr>
            <p:nvPr/>
          </p:nvSpPr>
          <p:spPr bwMode="auto">
            <a:xfrm>
              <a:off x="3571875" y="5197475"/>
              <a:ext cx="10493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a:solidFill>
                    <a:srgbClr val="FF3300"/>
                  </a:solidFill>
                  <a:cs typeface="Times New Roman" panose="02020603050405020304" pitchFamily="18" charset="0"/>
                </a:rPr>
                <a:t>Labor </a:t>
              </a:r>
            </a:p>
            <a:p>
              <a:r>
                <a:rPr lang="en-US" b="0">
                  <a:solidFill>
                    <a:srgbClr val="FF3300"/>
                  </a:solidFill>
                  <a:cs typeface="Times New Roman" panose="02020603050405020304" pitchFamily="18" charset="0"/>
                </a:rPr>
                <a:t>Costs</a:t>
              </a:r>
            </a:p>
          </p:txBody>
        </p:sp>
        <p:sp>
          <p:nvSpPr>
            <p:cNvPr id="632839" name="AutoShape 7"/>
            <p:cNvSpPr>
              <a:spLocks/>
            </p:cNvSpPr>
            <p:nvPr/>
          </p:nvSpPr>
          <p:spPr bwMode="auto">
            <a:xfrm rot="-5400000">
              <a:off x="4781550" y="4419600"/>
              <a:ext cx="228600" cy="381000"/>
            </a:xfrm>
            <a:prstGeom prst="leftBrace">
              <a:avLst>
                <a:gd name="adj1" fmla="val 13889"/>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632840" name="Text Box 8"/>
            <p:cNvSpPr txBox="1">
              <a:spLocks noChangeArrowheads="1"/>
            </p:cNvSpPr>
            <p:nvPr/>
          </p:nvSpPr>
          <p:spPr bwMode="auto">
            <a:xfrm>
              <a:off x="4419600" y="4951412"/>
              <a:ext cx="121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a:solidFill>
                    <a:srgbClr val="FF3300"/>
                  </a:solidFill>
                  <a:cs typeface="Times New Roman" panose="02020603050405020304" pitchFamily="18" charset="0"/>
                </a:rPr>
                <a:t>Capital </a:t>
              </a:r>
            </a:p>
            <a:p>
              <a:r>
                <a:rPr lang="en-US" b="0">
                  <a:solidFill>
                    <a:srgbClr val="FF3300"/>
                  </a:solidFill>
                  <a:cs typeface="Times New Roman" panose="02020603050405020304" pitchFamily="18" charset="0"/>
                </a:rPr>
                <a:t>Costs</a:t>
              </a:r>
            </a:p>
          </p:txBody>
        </p:sp>
        <p:sp>
          <p:nvSpPr>
            <p:cNvPr id="632841" name="Line 9"/>
            <p:cNvSpPr>
              <a:spLocks noChangeShapeType="1"/>
            </p:cNvSpPr>
            <p:nvPr/>
          </p:nvSpPr>
          <p:spPr bwMode="auto">
            <a:xfrm>
              <a:off x="4895850" y="4694237"/>
              <a:ext cx="0" cy="38100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3200400" y="3962400"/>
              <a:ext cx="3124200" cy="954107"/>
            </a:xfrm>
            <a:prstGeom prst="rect">
              <a:avLst/>
            </a:prstGeom>
            <a:noFill/>
          </p:spPr>
          <p:txBody>
            <a:bodyPr wrap="square" rtlCol="0">
              <a:spAutoFit/>
            </a:bodyPr>
            <a:lstStyle/>
            <a:p>
              <a:r>
                <a:rPr lang="en-US" sz="2800" i="1" dirty="0" smtClean="0">
                  <a:latin typeface="Times New Roman" panose="02020603050405020304" pitchFamily="18" charset="0"/>
                </a:rPr>
                <a:t>C </a:t>
              </a:r>
              <a:r>
                <a:rPr lang="en-US" sz="2800" dirty="0" smtClean="0">
                  <a:latin typeface="Times New Roman" panose="02020603050405020304" pitchFamily="18" charset="0"/>
                </a:rPr>
                <a:t>= </a:t>
              </a:r>
              <a:r>
                <a:rPr lang="en-US" sz="2800" i="1" dirty="0" err="1" smtClean="0">
                  <a:latin typeface="Times New Roman" panose="02020603050405020304" pitchFamily="18" charset="0"/>
                </a:rPr>
                <a:t>wL</a:t>
              </a:r>
              <a:r>
                <a:rPr lang="en-US" sz="2800" i="1" dirty="0" smtClean="0">
                  <a:latin typeface="Times New Roman" panose="02020603050405020304" pitchFamily="18" charset="0"/>
                </a:rPr>
                <a:t> </a:t>
              </a:r>
              <a:r>
                <a:rPr lang="en-US" sz="2800" dirty="0" smtClean="0">
                  <a:latin typeface="Times New Roman" panose="02020603050405020304" pitchFamily="18" charset="0"/>
                </a:rPr>
                <a:t>+ </a:t>
              </a:r>
              <a:r>
                <a:rPr lang="en-US" sz="2800" i="1" dirty="0" err="1" smtClean="0">
                  <a:latin typeface="Times New Roman" panose="02020603050405020304" pitchFamily="18" charset="0"/>
                </a:rPr>
                <a:t>rK</a:t>
              </a:r>
              <a:r>
                <a:rPr lang="en-US" sz="2800" dirty="0" smtClean="0"/>
                <a:t>.</a:t>
              </a:r>
            </a:p>
            <a:p>
              <a:endParaRPr lang="en-US" sz="2800" dirty="0"/>
            </a:p>
          </p:txBody>
        </p:sp>
      </p:gr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32835">
                                            <p:txEl>
                                              <p:pRg st="0" end="0"/>
                                            </p:txEl>
                                          </p:spTgt>
                                        </p:tgtEl>
                                        <p:attrNameLst>
                                          <p:attrName>style.visibility</p:attrName>
                                        </p:attrNameLst>
                                      </p:cBhvr>
                                      <p:to>
                                        <p:strVal val="visible"/>
                                      </p:to>
                                    </p:set>
                                    <p:anim to="" calcmode="lin" valueType="num">
                                      <p:cBhvr>
                                        <p:cTn id="7" dur="1" fill="hold"/>
                                        <p:tgtEl>
                                          <p:spTgt spid="63283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32835">
                                            <p:txEl>
                                              <p:pRg st="2" end="2"/>
                                            </p:txEl>
                                          </p:spTgt>
                                        </p:tgtEl>
                                        <p:attrNameLst>
                                          <p:attrName>style.visibility</p:attrName>
                                        </p:attrNameLst>
                                      </p:cBhvr>
                                      <p:to>
                                        <p:strVal val="visible"/>
                                      </p:to>
                                    </p:set>
                                    <p:anim to="" calcmode="lin" valueType="num">
                                      <p:cBhvr>
                                        <p:cTn id="12" dur="1" fill="hold"/>
                                        <p:tgtEl>
                                          <p:spTgt spid="63283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3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Rectangle 2"/>
          <p:cNvSpPr>
            <a:spLocks noGrp="1" noChangeArrowheads="1"/>
          </p:cNvSpPr>
          <p:nvPr>
            <p:ph type="title" idx="4294967295"/>
          </p:nvPr>
        </p:nvSpPr>
        <p:spPr/>
        <p:txBody>
          <a:bodyPr/>
          <a:lstStyle/>
          <a:p>
            <a:pPr eaLnBrk="1" hangingPunct="1"/>
            <a:r>
              <a:rPr lang="en-US" smtClean="0"/>
              <a:t>Isocost Line (cont.)</a:t>
            </a:r>
          </a:p>
        </p:txBody>
      </p:sp>
      <p:sp>
        <p:nvSpPr>
          <p:cNvPr id="633859" name="Rectangle 3"/>
          <p:cNvSpPr>
            <a:spLocks noGrp="1" noChangeArrowheads="1"/>
          </p:cNvSpPr>
          <p:nvPr>
            <p:ph type="body" idx="4294967295"/>
          </p:nvPr>
        </p:nvSpPr>
        <p:spPr>
          <a:xfrm>
            <a:off x="685800" y="1371600"/>
            <a:ext cx="8153400" cy="4724400"/>
          </a:xfrm>
        </p:spPr>
        <p:txBody>
          <a:bodyPr/>
          <a:lstStyle/>
          <a:p>
            <a:pPr eaLnBrk="1" hangingPunct="1"/>
            <a:r>
              <a:rPr lang="en-US" dirty="0" smtClean="0"/>
              <a:t>The firm</a:t>
            </a:r>
            <a:r>
              <a:rPr lang="en-US" altLang="en-US" dirty="0" smtClean="0"/>
              <a:t>’</a:t>
            </a:r>
            <a:r>
              <a:rPr lang="en-US" dirty="0" smtClean="0"/>
              <a:t>s total cost equation is: </a:t>
            </a:r>
          </a:p>
          <a:p>
            <a:pPr algn="ctr" eaLnBrk="1" hangingPunct="1">
              <a:buFontTx/>
              <a:buNone/>
            </a:pPr>
            <a:r>
              <a:rPr lang="en-US" i="1" dirty="0" smtClean="0">
                <a:latin typeface="Times New Roman" panose="02020603050405020304" pitchFamily="18" charset="0"/>
              </a:rPr>
              <a:t>C </a:t>
            </a:r>
            <a:r>
              <a:rPr lang="en-US" dirty="0" smtClean="0">
                <a:latin typeface="Times New Roman" panose="02020603050405020304" pitchFamily="18" charset="0"/>
              </a:rPr>
              <a:t>= </a:t>
            </a:r>
            <a:r>
              <a:rPr lang="en-US" i="1" dirty="0" err="1" smtClean="0">
                <a:latin typeface="Times New Roman" panose="02020603050405020304" pitchFamily="18" charset="0"/>
              </a:rPr>
              <a:t>wL</a:t>
            </a:r>
            <a:r>
              <a:rPr lang="en-US" i="1" dirty="0" smtClean="0">
                <a:latin typeface="Times New Roman" panose="02020603050405020304" pitchFamily="18" charset="0"/>
              </a:rPr>
              <a:t> </a:t>
            </a:r>
            <a:r>
              <a:rPr lang="en-US" dirty="0" smtClean="0">
                <a:latin typeface="Times New Roman" panose="02020603050405020304" pitchFamily="18" charset="0"/>
              </a:rPr>
              <a:t>+ </a:t>
            </a:r>
            <a:r>
              <a:rPr lang="en-US" i="1" dirty="0" err="1" smtClean="0">
                <a:latin typeface="Times New Roman" panose="02020603050405020304" pitchFamily="18" charset="0"/>
              </a:rPr>
              <a:t>rK</a:t>
            </a:r>
            <a:r>
              <a:rPr lang="en-US" dirty="0" smtClean="0"/>
              <a:t>.</a:t>
            </a:r>
            <a:endParaRPr lang="en-US" sz="2400" dirty="0" smtClean="0"/>
          </a:p>
          <a:p>
            <a:pPr lvl="1" eaLnBrk="1" hangingPunct="1"/>
            <a:endParaRPr lang="en-US" dirty="0" smtClean="0"/>
          </a:p>
          <a:p>
            <a:pPr lvl="1" eaLnBrk="1" hangingPunct="1"/>
            <a:r>
              <a:rPr lang="en-US" dirty="0" smtClean="0"/>
              <a:t>We get the </a:t>
            </a:r>
            <a:r>
              <a:rPr lang="en-US" dirty="0" err="1" smtClean="0"/>
              <a:t>Isocost</a:t>
            </a:r>
            <a:r>
              <a:rPr lang="en-US" dirty="0" smtClean="0"/>
              <a:t> equation by setting the costs at a particular level:</a:t>
            </a:r>
            <a:endParaRPr lang="en-US" sz="1600" dirty="0" smtClean="0"/>
          </a:p>
          <a:p>
            <a:pPr algn="ctr" eaLnBrk="1" hangingPunct="1">
              <a:buFontTx/>
              <a:buNone/>
            </a:pPr>
            <a:r>
              <a:rPr lang="en-US" i="1" dirty="0" smtClean="0">
                <a:latin typeface="Times New Roman" panose="02020603050405020304" pitchFamily="18" charset="0"/>
              </a:rPr>
              <a:t>C </a:t>
            </a:r>
            <a:r>
              <a:rPr lang="en-US" dirty="0" smtClean="0">
                <a:latin typeface="Times New Roman" panose="02020603050405020304" pitchFamily="18" charset="0"/>
              </a:rPr>
              <a:t>= </a:t>
            </a:r>
            <a:r>
              <a:rPr lang="en-US" i="1" dirty="0" err="1" smtClean="0">
                <a:latin typeface="Times New Roman" panose="02020603050405020304" pitchFamily="18" charset="0"/>
              </a:rPr>
              <a:t>wL</a:t>
            </a:r>
            <a:r>
              <a:rPr lang="en-US" i="1" dirty="0" smtClean="0">
                <a:latin typeface="Times New Roman" panose="02020603050405020304" pitchFamily="18" charset="0"/>
              </a:rPr>
              <a:t> </a:t>
            </a:r>
            <a:r>
              <a:rPr lang="en-US" dirty="0" smtClean="0">
                <a:latin typeface="Times New Roman" panose="02020603050405020304" pitchFamily="18" charset="0"/>
              </a:rPr>
              <a:t>+ </a:t>
            </a:r>
            <a:r>
              <a:rPr lang="en-US" i="1" dirty="0" err="1" smtClean="0">
                <a:latin typeface="Times New Roman" panose="02020603050405020304" pitchFamily="18" charset="0"/>
              </a:rPr>
              <a:t>rK</a:t>
            </a:r>
            <a:r>
              <a:rPr lang="en-US" dirty="0" smtClean="0"/>
              <a:t>.</a:t>
            </a:r>
            <a:endParaRPr lang="en-US" sz="2000" dirty="0" smtClean="0"/>
          </a:p>
          <a:p>
            <a:pPr lvl="1" eaLnBrk="1" hangingPunct="1"/>
            <a:endParaRPr lang="en-US" dirty="0" smtClean="0"/>
          </a:p>
          <a:p>
            <a:pPr lvl="1" eaLnBrk="1" hangingPunct="1"/>
            <a:r>
              <a:rPr lang="en-US" dirty="0" smtClean="0"/>
              <a:t>And then solving for K (variable along y-axis):</a:t>
            </a:r>
          </a:p>
        </p:txBody>
      </p:sp>
      <p:sp>
        <p:nvSpPr>
          <p:cNvPr id="633860" name="Text Box 4"/>
          <p:cNvSpPr txBox="1">
            <a:spLocks noChangeArrowheads="1"/>
          </p:cNvSpPr>
          <p:nvPr/>
        </p:nvSpPr>
        <p:spPr bwMode="auto">
          <a:xfrm>
            <a:off x="3095625" y="5505450"/>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K</a:t>
            </a:r>
            <a:r>
              <a:rPr lang="en-US" b="0">
                <a:latin typeface="Times" panose="02020603050405020304" pitchFamily="18" charset="0"/>
                <a:cs typeface="Times New Roman" panose="02020603050405020304" pitchFamily="18" charset="0"/>
              </a:rPr>
              <a:t> = </a:t>
            </a:r>
          </a:p>
        </p:txBody>
      </p:sp>
      <p:sp>
        <p:nvSpPr>
          <p:cNvPr id="633861" name="Text Box 5"/>
          <p:cNvSpPr txBox="1">
            <a:spLocks noChangeArrowheads="1"/>
          </p:cNvSpPr>
          <p:nvPr/>
        </p:nvSpPr>
        <p:spPr bwMode="auto">
          <a:xfrm>
            <a:off x="4086225" y="5657850"/>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r</a:t>
            </a:r>
            <a:endParaRPr lang="en-US" b="0" i="1" baseline="-25000">
              <a:latin typeface="Times" panose="02020603050405020304" pitchFamily="18" charset="0"/>
              <a:cs typeface="Times New Roman" panose="02020603050405020304" pitchFamily="18" charset="0"/>
            </a:endParaRPr>
          </a:p>
        </p:txBody>
      </p:sp>
      <p:sp>
        <p:nvSpPr>
          <p:cNvPr id="633862" name="Text Box 6"/>
          <p:cNvSpPr txBox="1">
            <a:spLocks noChangeArrowheads="1"/>
          </p:cNvSpPr>
          <p:nvPr/>
        </p:nvSpPr>
        <p:spPr bwMode="auto">
          <a:xfrm>
            <a:off x="4572000" y="546735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a:t>
            </a:r>
            <a:r>
              <a:rPr lang="en-US" b="0">
                <a:latin typeface="Times" panose="02020603050405020304" pitchFamily="18" charset="0"/>
                <a:cs typeface="Times New Roman" panose="02020603050405020304" pitchFamily="18" charset="0"/>
              </a:rPr>
              <a:t> </a:t>
            </a:r>
          </a:p>
        </p:txBody>
      </p:sp>
      <p:sp>
        <p:nvSpPr>
          <p:cNvPr id="633863" name="Text Box 7"/>
          <p:cNvSpPr txBox="1">
            <a:spLocks noChangeArrowheads="1"/>
          </p:cNvSpPr>
          <p:nvPr/>
        </p:nvSpPr>
        <p:spPr bwMode="auto">
          <a:xfrm>
            <a:off x="5591175" y="5486400"/>
            <a:ext cx="43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L</a:t>
            </a:r>
            <a:r>
              <a:rPr lang="en-US" b="0">
                <a:latin typeface="Times" panose="02020603050405020304" pitchFamily="18" charset="0"/>
                <a:cs typeface="Times New Roman" panose="02020603050405020304" pitchFamily="18" charset="0"/>
              </a:rPr>
              <a:t> </a:t>
            </a:r>
          </a:p>
        </p:txBody>
      </p:sp>
      <p:sp>
        <p:nvSpPr>
          <p:cNvPr id="633864" name="Line 8"/>
          <p:cNvSpPr>
            <a:spLocks noChangeShapeType="1"/>
          </p:cNvSpPr>
          <p:nvPr/>
        </p:nvSpPr>
        <p:spPr bwMode="auto">
          <a:xfrm>
            <a:off x="4924425" y="573405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3865" name="Line 9"/>
          <p:cNvSpPr>
            <a:spLocks noChangeShapeType="1"/>
          </p:cNvSpPr>
          <p:nvPr/>
        </p:nvSpPr>
        <p:spPr bwMode="auto">
          <a:xfrm>
            <a:off x="3857625" y="573405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3866" name="Text Box 10"/>
          <p:cNvSpPr txBox="1">
            <a:spLocks noChangeArrowheads="1"/>
          </p:cNvSpPr>
          <p:nvPr/>
        </p:nvSpPr>
        <p:spPr bwMode="auto">
          <a:xfrm>
            <a:off x="5086350" y="53340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w</a:t>
            </a:r>
            <a:endParaRPr lang="en-US" b="0" i="1" baseline="-25000">
              <a:latin typeface="Times" panose="02020603050405020304" pitchFamily="18" charset="0"/>
              <a:cs typeface="Times New Roman" panose="02020603050405020304" pitchFamily="18" charset="0"/>
            </a:endParaRPr>
          </a:p>
        </p:txBody>
      </p:sp>
      <p:sp>
        <p:nvSpPr>
          <p:cNvPr id="633867" name="Text Box 11"/>
          <p:cNvSpPr txBox="1">
            <a:spLocks noChangeArrowheads="1"/>
          </p:cNvSpPr>
          <p:nvPr/>
        </p:nvSpPr>
        <p:spPr bwMode="auto">
          <a:xfrm>
            <a:off x="5114925" y="5638800"/>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r</a:t>
            </a:r>
            <a:endParaRPr lang="en-US" b="0" i="1" baseline="-25000">
              <a:latin typeface="Times" panose="02020603050405020304" pitchFamily="18" charset="0"/>
              <a:cs typeface="Times New Roman" panose="02020603050405020304" pitchFamily="18" charset="0"/>
            </a:endParaRPr>
          </a:p>
        </p:txBody>
      </p:sp>
      <p:sp>
        <p:nvSpPr>
          <p:cNvPr id="633868" name="Line 12"/>
          <p:cNvSpPr>
            <a:spLocks noChangeShapeType="1"/>
          </p:cNvSpPr>
          <p:nvPr/>
        </p:nvSpPr>
        <p:spPr bwMode="auto">
          <a:xfrm>
            <a:off x="3581400" y="40386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3"/>
          <p:cNvGrpSpPr>
            <a:grpSpLocks/>
          </p:cNvGrpSpPr>
          <p:nvPr/>
        </p:nvGrpSpPr>
        <p:grpSpPr bwMode="auto">
          <a:xfrm>
            <a:off x="4070350" y="5337175"/>
            <a:ext cx="387350" cy="457200"/>
            <a:chOff x="2660" y="3422"/>
            <a:chExt cx="244" cy="288"/>
          </a:xfrm>
        </p:grpSpPr>
        <p:sp>
          <p:nvSpPr>
            <p:cNvPr id="29709" name="Text Box 14"/>
            <p:cNvSpPr txBox="1">
              <a:spLocks noChangeArrowheads="1"/>
            </p:cNvSpPr>
            <p:nvPr/>
          </p:nvSpPr>
          <p:spPr bwMode="auto">
            <a:xfrm>
              <a:off x="2660" y="3422"/>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C</a:t>
              </a:r>
            </a:p>
          </p:txBody>
        </p:sp>
        <p:sp>
          <p:nvSpPr>
            <p:cNvPr id="29710" name="Line 15"/>
            <p:cNvSpPr>
              <a:spLocks noChangeShapeType="1"/>
            </p:cNvSpPr>
            <p:nvPr/>
          </p:nvSpPr>
          <p:spPr bwMode="auto">
            <a:xfrm>
              <a:off x="2736" y="346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33859">
                                            <p:txEl>
                                              <p:pRg st="0" end="0"/>
                                            </p:txEl>
                                          </p:spTgt>
                                        </p:tgtEl>
                                        <p:attrNameLst>
                                          <p:attrName>style.visibility</p:attrName>
                                        </p:attrNameLst>
                                      </p:cBhvr>
                                      <p:to>
                                        <p:strVal val="visible"/>
                                      </p:to>
                                    </p:set>
                                    <p:anim to="" calcmode="lin" valueType="num">
                                      <p:cBhvr>
                                        <p:cTn id="7" dur="1" fill="hold"/>
                                        <p:tgtEl>
                                          <p:spTgt spid="63385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33859">
                                            <p:txEl>
                                              <p:pRg st="1" end="1"/>
                                            </p:txEl>
                                          </p:spTgt>
                                        </p:tgtEl>
                                        <p:attrNameLst>
                                          <p:attrName>style.visibility</p:attrName>
                                        </p:attrNameLst>
                                      </p:cBhvr>
                                      <p:to>
                                        <p:strVal val="visible"/>
                                      </p:to>
                                    </p:set>
                                    <p:anim to="" calcmode="lin" valueType="num">
                                      <p:cBhvr>
                                        <p:cTn id="12" dur="1" fill="hold"/>
                                        <p:tgtEl>
                                          <p:spTgt spid="633859">
                                            <p:txEl>
                                              <p:pRg st="1" end="1"/>
                                            </p:txEl>
                                          </p:spTgt>
                                        </p:tgtEl>
                                        <p:attrNameLst>
                                          <p:attrName/>
                                        </p:attrNameLst>
                                      </p:cBhvr>
                                    </p:anim>
                                  </p:childTnLst>
                                </p:cTn>
                              </p:par>
                              <p:par>
                                <p:cTn id="13" presetID="24" presetClass="entr" presetSubtype="0" fill="hold" grpId="0" nodeType="withEffect">
                                  <p:stCondLst>
                                    <p:cond delay="0"/>
                                  </p:stCondLst>
                                  <p:childTnLst>
                                    <p:set>
                                      <p:cBhvr>
                                        <p:cTn id="14" dur="1" fill="hold">
                                          <p:stCondLst>
                                            <p:cond delay="499"/>
                                          </p:stCondLst>
                                        </p:cTn>
                                        <p:tgtEl>
                                          <p:spTgt spid="633859">
                                            <p:txEl>
                                              <p:pRg st="3" end="3"/>
                                            </p:txEl>
                                          </p:spTgt>
                                        </p:tgtEl>
                                        <p:attrNameLst>
                                          <p:attrName>style.visibility</p:attrName>
                                        </p:attrNameLst>
                                      </p:cBhvr>
                                      <p:to>
                                        <p:strVal val="visible"/>
                                      </p:to>
                                    </p:set>
                                    <p:anim to="" calcmode="lin" valueType="num">
                                      <p:cBhvr>
                                        <p:cTn id="15" dur="1" fill="hold"/>
                                        <p:tgtEl>
                                          <p:spTgt spid="633859">
                                            <p:txEl>
                                              <p:pRg st="3" end="3"/>
                                            </p:txEl>
                                          </p:spTgt>
                                        </p:tgtEl>
                                        <p:attrNameLst>
                                          <p:attrName/>
                                        </p:attrNameLst>
                                      </p:cBhvr>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4" presetClass="entr" presetSubtype="0" fill="hold" grpId="0" nodeType="clickEffect">
                                  <p:stCondLst>
                                    <p:cond delay="0"/>
                                  </p:stCondLst>
                                  <p:childTnLst>
                                    <p:set>
                                      <p:cBhvr>
                                        <p:cTn id="19" dur="1" fill="hold">
                                          <p:stCondLst>
                                            <p:cond delay="499"/>
                                          </p:stCondLst>
                                        </p:cTn>
                                        <p:tgtEl>
                                          <p:spTgt spid="633859">
                                            <p:txEl>
                                              <p:pRg st="4" end="4"/>
                                            </p:txEl>
                                          </p:spTgt>
                                        </p:tgtEl>
                                        <p:attrNameLst>
                                          <p:attrName>style.visibility</p:attrName>
                                        </p:attrNameLst>
                                      </p:cBhvr>
                                      <p:to>
                                        <p:strVal val="visible"/>
                                      </p:to>
                                    </p:set>
                                    <p:anim to="" calcmode="lin" valueType="num">
                                      <p:cBhvr>
                                        <p:cTn id="20" dur="1" fill="hold"/>
                                        <p:tgtEl>
                                          <p:spTgt spid="633859">
                                            <p:txEl>
                                              <p:pRg st="4" end="4"/>
                                            </p:txEl>
                                          </p:spTgt>
                                        </p:tgtEl>
                                        <p:attrNameLst>
                                          <p:attrName/>
                                        </p:attrNameLst>
                                      </p:cBhvr>
                                    </p:anim>
                                  </p:childTnLst>
                                </p:cTn>
                              </p:par>
                            </p:childTnLst>
                          </p:cTn>
                        </p:par>
                        <p:par>
                          <p:cTn id="21" fill="hold" nodeType="afterGroup">
                            <p:stCondLst>
                              <p:cond delay="500"/>
                            </p:stCondLst>
                            <p:childTnLst>
                              <p:par>
                                <p:cTn id="22" presetID="24" presetClass="entr" presetSubtype="0" fill="hold" grpId="0" nodeType="afterEffect">
                                  <p:stCondLst>
                                    <p:cond delay="0"/>
                                  </p:stCondLst>
                                  <p:childTnLst>
                                    <p:set>
                                      <p:cBhvr>
                                        <p:cTn id="23" dur="1" fill="hold">
                                          <p:stCondLst>
                                            <p:cond delay="499"/>
                                          </p:stCondLst>
                                        </p:cTn>
                                        <p:tgtEl>
                                          <p:spTgt spid="633868"/>
                                        </p:tgtEl>
                                        <p:attrNameLst>
                                          <p:attrName>style.visibility</p:attrName>
                                        </p:attrNameLst>
                                      </p:cBhvr>
                                      <p:to>
                                        <p:strVal val="visible"/>
                                      </p:to>
                                    </p:set>
                                    <p:anim to="" calcmode="lin" valueType="num">
                                      <p:cBhvr>
                                        <p:cTn id="24" dur="1" fill="hold"/>
                                        <p:tgtEl>
                                          <p:spTgt spid="633868"/>
                                        </p:tgtEl>
                                        <p:attrNameLst>
                                          <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4" presetClass="entr" presetSubtype="0" fill="hold" grpId="0" nodeType="clickEffect">
                                  <p:stCondLst>
                                    <p:cond delay="0"/>
                                  </p:stCondLst>
                                  <p:childTnLst>
                                    <p:set>
                                      <p:cBhvr>
                                        <p:cTn id="28" dur="1" fill="hold">
                                          <p:stCondLst>
                                            <p:cond delay="499"/>
                                          </p:stCondLst>
                                        </p:cTn>
                                        <p:tgtEl>
                                          <p:spTgt spid="633859">
                                            <p:txEl>
                                              <p:pRg st="6" end="6"/>
                                            </p:txEl>
                                          </p:spTgt>
                                        </p:tgtEl>
                                        <p:attrNameLst>
                                          <p:attrName>style.visibility</p:attrName>
                                        </p:attrNameLst>
                                      </p:cBhvr>
                                      <p:to>
                                        <p:strVal val="visible"/>
                                      </p:to>
                                    </p:set>
                                    <p:anim to="" calcmode="lin" valueType="num">
                                      <p:cBhvr>
                                        <p:cTn id="29" dur="1" fill="hold"/>
                                        <p:tgtEl>
                                          <p:spTgt spid="633859">
                                            <p:txEl>
                                              <p:pRg st="6" end="6"/>
                                            </p:txEl>
                                          </p:spTgt>
                                        </p:tgtEl>
                                        <p:attrNameLst>
                                          <p:attrName/>
                                        </p:attrNameLst>
                                      </p:cBhvr>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24" presetClass="entr" presetSubtype="0" fill="hold" grpId="0" nodeType="clickEffect">
                                  <p:stCondLst>
                                    <p:cond delay="0"/>
                                  </p:stCondLst>
                                  <p:childTnLst>
                                    <p:set>
                                      <p:cBhvr>
                                        <p:cTn id="33" dur="1" fill="hold">
                                          <p:stCondLst>
                                            <p:cond delay="499"/>
                                          </p:stCondLst>
                                        </p:cTn>
                                        <p:tgtEl>
                                          <p:spTgt spid="633860"/>
                                        </p:tgtEl>
                                        <p:attrNameLst>
                                          <p:attrName>style.visibility</p:attrName>
                                        </p:attrNameLst>
                                      </p:cBhvr>
                                      <p:to>
                                        <p:strVal val="visible"/>
                                      </p:to>
                                    </p:set>
                                    <p:anim to="" calcmode="lin" valueType="num">
                                      <p:cBhvr>
                                        <p:cTn id="34" dur="1" fill="hold"/>
                                        <p:tgtEl>
                                          <p:spTgt spid="633860"/>
                                        </p:tgtEl>
                                        <p:attrNameLst>
                                          <p:attrName/>
                                        </p:attrNameLst>
                                      </p:cBhvr>
                                    </p:anim>
                                  </p:childTnLst>
                                </p:cTn>
                              </p:par>
                            </p:childTnLst>
                          </p:cTn>
                        </p:par>
                        <p:par>
                          <p:cTn id="35" fill="hold" nodeType="afterGroup">
                            <p:stCondLst>
                              <p:cond delay="500"/>
                            </p:stCondLst>
                            <p:childTnLst>
                              <p:par>
                                <p:cTn id="36" presetID="24" presetClass="entr" presetSubtype="0" fill="hold" grpId="0" nodeType="afterEffect">
                                  <p:stCondLst>
                                    <p:cond delay="0"/>
                                  </p:stCondLst>
                                  <p:childTnLst>
                                    <p:set>
                                      <p:cBhvr>
                                        <p:cTn id="37" dur="1" fill="hold">
                                          <p:stCondLst>
                                            <p:cond delay="499"/>
                                          </p:stCondLst>
                                        </p:cTn>
                                        <p:tgtEl>
                                          <p:spTgt spid="633861"/>
                                        </p:tgtEl>
                                        <p:attrNameLst>
                                          <p:attrName>style.visibility</p:attrName>
                                        </p:attrNameLst>
                                      </p:cBhvr>
                                      <p:to>
                                        <p:strVal val="visible"/>
                                      </p:to>
                                    </p:set>
                                    <p:anim to="" calcmode="lin" valueType="num">
                                      <p:cBhvr>
                                        <p:cTn id="38" dur="1" fill="hold"/>
                                        <p:tgtEl>
                                          <p:spTgt spid="633861"/>
                                        </p:tgtEl>
                                        <p:attrNameLst>
                                          <p:attrName/>
                                        </p:attrNameLst>
                                      </p:cBhvr>
                                    </p:anim>
                                  </p:childTnLst>
                                </p:cTn>
                              </p:par>
                            </p:childTnLst>
                          </p:cTn>
                        </p:par>
                        <p:par>
                          <p:cTn id="39" fill="hold" nodeType="afterGroup">
                            <p:stCondLst>
                              <p:cond delay="1000"/>
                            </p:stCondLst>
                            <p:childTnLst>
                              <p:par>
                                <p:cTn id="40" presetID="24" presetClass="entr" presetSubtype="0" fill="hold" grpId="0" nodeType="afterEffect">
                                  <p:stCondLst>
                                    <p:cond delay="0"/>
                                  </p:stCondLst>
                                  <p:childTnLst>
                                    <p:set>
                                      <p:cBhvr>
                                        <p:cTn id="41" dur="1" fill="hold">
                                          <p:stCondLst>
                                            <p:cond delay="499"/>
                                          </p:stCondLst>
                                        </p:cTn>
                                        <p:tgtEl>
                                          <p:spTgt spid="633862"/>
                                        </p:tgtEl>
                                        <p:attrNameLst>
                                          <p:attrName>style.visibility</p:attrName>
                                        </p:attrNameLst>
                                      </p:cBhvr>
                                      <p:to>
                                        <p:strVal val="visible"/>
                                      </p:to>
                                    </p:set>
                                    <p:anim to="" calcmode="lin" valueType="num">
                                      <p:cBhvr>
                                        <p:cTn id="42" dur="1" fill="hold"/>
                                        <p:tgtEl>
                                          <p:spTgt spid="633862"/>
                                        </p:tgtEl>
                                        <p:attrNameLst>
                                          <p:attrName/>
                                        </p:attrNameLst>
                                      </p:cBhvr>
                                    </p:anim>
                                  </p:childTnLst>
                                </p:cTn>
                              </p:par>
                            </p:childTnLst>
                          </p:cTn>
                        </p:par>
                        <p:par>
                          <p:cTn id="43" fill="hold" nodeType="afterGroup">
                            <p:stCondLst>
                              <p:cond delay="1500"/>
                            </p:stCondLst>
                            <p:childTnLst>
                              <p:par>
                                <p:cTn id="44" presetID="24" presetClass="entr" presetSubtype="0" fill="hold" grpId="0" nodeType="afterEffect">
                                  <p:stCondLst>
                                    <p:cond delay="0"/>
                                  </p:stCondLst>
                                  <p:childTnLst>
                                    <p:set>
                                      <p:cBhvr>
                                        <p:cTn id="45" dur="1" fill="hold">
                                          <p:stCondLst>
                                            <p:cond delay="499"/>
                                          </p:stCondLst>
                                        </p:cTn>
                                        <p:tgtEl>
                                          <p:spTgt spid="633863"/>
                                        </p:tgtEl>
                                        <p:attrNameLst>
                                          <p:attrName>style.visibility</p:attrName>
                                        </p:attrNameLst>
                                      </p:cBhvr>
                                      <p:to>
                                        <p:strVal val="visible"/>
                                      </p:to>
                                    </p:set>
                                    <p:anim to="" calcmode="lin" valueType="num">
                                      <p:cBhvr>
                                        <p:cTn id="46" dur="1" fill="hold"/>
                                        <p:tgtEl>
                                          <p:spTgt spid="633863"/>
                                        </p:tgtEl>
                                        <p:attrNameLst>
                                          <p:attrName/>
                                        </p:attrNameLst>
                                      </p:cBhvr>
                                    </p:anim>
                                  </p:childTnLst>
                                </p:cTn>
                              </p:par>
                            </p:childTnLst>
                          </p:cTn>
                        </p:par>
                        <p:par>
                          <p:cTn id="47" fill="hold" nodeType="afterGroup">
                            <p:stCondLst>
                              <p:cond delay="2000"/>
                            </p:stCondLst>
                            <p:childTnLst>
                              <p:par>
                                <p:cTn id="48" presetID="24" presetClass="entr" presetSubtype="0" fill="hold" grpId="0" nodeType="afterEffect">
                                  <p:stCondLst>
                                    <p:cond delay="0"/>
                                  </p:stCondLst>
                                  <p:childTnLst>
                                    <p:set>
                                      <p:cBhvr>
                                        <p:cTn id="49" dur="1" fill="hold">
                                          <p:stCondLst>
                                            <p:cond delay="499"/>
                                          </p:stCondLst>
                                        </p:cTn>
                                        <p:tgtEl>
                                          <p:spTgt spid="633864"/>
                                        </p:tgtEl>
                                        <p:attrNameLst>
                                          <p:attrName>style.visibility</p:attrName>
                                        </p:attrNameLst>
                                      </p:cBhvr>
                                      <p:to>
                                        <p:strVal val="visible"/>
                                      </p:to>
                                    </p:set>
                                    <p:anim to="" calcmode="lin" valueType="num">
                                      <p:cBhvr>
                                        <p:cTn id="50" dur="1" fill="hold"/>
                                        <p:tgtEl>
                                          <p:spTgt spid="633864"/>
                                        </p:tgtEl>
                                        <p:attrNameLst>
                                          <p:attrName/>
                                        </p:attrNameLst>
                                      </p:cBhvr>
                                    </p:anim>
                                  </p:childTnLst>
                                </p:cTn>
                              </p:par>
                            </p:childTnLst>
                          </p:cTn>
                        </p:par>
                        <p:par>
                          <p:cTn id="51" fill="hold" nodeType="afterGroup">
                            <p:stCondLst>
                              <p:cond delay="2500"/>
                            </p:stCondLst>
                            <p:childTnLst>
                              <p:par>
                                <p:cTn id="52" presetID="24" presetClass="entr" presetSubtype="0" fill="hold" grpId="0" nodeType="afterEffect">
                                  <p:stCondLst>
                                    <p:cond delay="0"/>
                                  </p:stCondLst>
                                  <p:childTnLst>
                                    <p:set>
                                      <p:cBhvr>
                                        <p:cTn id="53" dur="1" fill="hold">
                                          <p:stCondLst>
                                            <p:cond delay="499"/>
                                          </p:stCondLst>
                                        </p:cTn>
                                        <p:tgtEl>
                                          <p:spTgt spid="633865"/>
                                        </p:tgtEl>
                                        <p:attrNameLst>
                                          <p:attrName>style.visibility</p:attrName>
                                        </p:attrNameLst>
                                      </p:cBhvr>
                                      <p:to>
                                        <p:strVal val="visible"/>
                                      </p:to>
                                    </p:set>
                                    <p:anim to="" calcmode="lin" valueType="num">
                                      <p:cBhvr>
                                        <p:cTn id="54" dur="1" fill="hold"/>
                                        <p:tgtEl>
                                          <p:spTgt spid="633865"/>
                                        </p:tgtEl>
                                        <p:attrNameLst>
                                          <p:attrName/>
                                        </p:attrNameLst>
                                      </p:cBhvr>
                                    </p:anim>
                                  </p:childTnLst>
                                </p:cTn>
                              </p:par>
                            </p:childTnLst>
                          </p:cTn>
                        </p:par>
                        <p:par>
                          <p:cTn id="55" fill="hold" nodeType="afterGroup">
                            <p:stCondLst>
                              <p:cond delay="3000"/>
                            </p:stCondLst>
                            <p:childTnLst>
                              <p:par>
                                <p:cTn id="56" presetID="24" presetClass="entr" presetSubtype="0" fill="hold" grpId="0" nodeType="afterEffect">
                                  <p:stCondLst>
                                    <p:cond delay="0"/>
                                  </p:stCondLst>
                                  <p:childTnLst>
                                    <p:set>
                                      <p:cBhvr>
                                        <p:cTn id="57" dur="1" fill="hold">
                                          <p:stCondLst>
                                            <p:cond delay="499"/>
                                          </p:stCondLst>
                                        </p:cTn>
                                        <p:tgtEl>
                                          <p:spTgt spid="633866"/>
                                        </p:tgtEl>
                                        <p:attrNameLst>
                                          <p:attrName>style.visibility</p:attrName>
                                        </p:attrNameLst>
                                      </p:cBhvr>
                                      <p:to>
                                        <p:strVal val="visible"/>
                                      </p:to>
                                    </p:set>
                                    <p:anim to="" calcmode="lin" valueType="num">
                                      <p:cBhvr>
                                        <p:cTn id="58" dur="1" fill="hold"/>
                                        <p:tgtEl>
                                          <p:spTgt spid="633866"/>
                                        </p:tgtEl>
                                        <p:attrNameLst>
                                          <p:attrName/>
                                        </p:attrNameLst>
                                      </p:cBhvr>
                                    </p:anim>
                                  </p:childTnLst>
                                </p:cTn>
                              </p:par>
                            </p:childTnLst>
                          </p:cTn>
                        </p:par>
                        <p:par>
                          <p:cTn id="59" fill="hold" nodeType="afterGroup">
                            <p:stCondLst>
                              <p:cond delay="3500"/>
                            </p:stCondLst>
                            <p:childTnLst>
                              <p:par>
                                <p:cTn id="60" presetID="24" presetClass="entr" presetSubtype="0" fill="hold" grpId="0" nodeType="afterEffect">
                                  <p:stCondLst>
                                    <p:cond delay="0"/>
                                  </p:stCondLst>
                                  <p:childTnLst>
                                    <p:set>
                                      <p:cBhvr>
                                        <p:cTn id="61" dur="1" fill="hold">
                                          <p:stCondLst>
                                            <p:cond delay="499"/>
                                          </p:stCondLst>
                                        </p:cTn>
                                        <p:tgtEl>
                                          <p:spTgt spid="633867"/>
                                        </p:tgtEl>
                                        <p:attrNameLst>
                                          <p:attrName>style.visibility</p:attrName>
                                        </p:attrNameLst>
                                      </p:cBhvr>
                                      <p:to>
                                        <p:strVal val="visible"/>
                                      </p:to>
                                    </p:set>
                                    <p:anim to="" calcmode="lin" valueType="num">
                                      <p:cBhvr>
                                        <p:cTn id="62" dur="1" fill="hold"/>
                                        <p:tgtEl>
                                          <p:spTgt spid="633867"/>
                                        </p:tgtEl>
                                        <p:attrNameLst>
                                          <p:attrName/>
                                        </p:attrNameLst>
                                      </p:cBhvr>
                                    </p:anim>
                                  </p:childTnLst>
                                </p:cTn>
                              </p:par>
                            </p:childTnLst>
                          </p:cTn>
                        </p:par>
                        <p:par>
                          <p:cTn id="63" fill="hold" nodeType="afterGroup">
                            <p:stCondLst>
                              <p:cond delay="4000"/>
                            </p:stCondLst>
                            <p:childTnLst>
                              <p:par>
                                <p:cTn id="64" presetID="24" presetClass="entr" presetSubtype="0" fill="hold" nodeType="afterEffect">
                                  <p:stCondLst>
                                    <p:cond delay="0"/>
                                  </p:stCondLst>
                                  <p:childTnLst>
                                    <p:set>
                                      <p:cBhvr>
                                        <p:cTn id="65" dur="1" fill="hold">
                                          <p:stCondLst>
                                            <p:cond delay="499"/>
                                          </p:stCondLst>
                                        </p:cTn>
                                        <p:tgtEl>
                                          <p:spTgt spid="2"/>
                                        </p:tgtEl>
                                        <p:attrNameLst>
                                          <p:attrName>style.visibility</p:attrName>
                                        </p:attrNameLst>
                                      </p:cBhvr>
                                      <p:to>
                                        <p:strVal val="visible"/>
                                      </p:to>
                                    </p:set>
                                    <p:anim to="" calcmode="lin" valueType="num">
                                      <p:cBhvr>
                                        <p:cTn id="66"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59" grpId="0" build="p" autoUpdateAnimBg="0"/>
      <p:bldP spid="633860" grpId="0" autoUpdateAnimBg="0"/>
      <p:bldP spid="633861" grpId="0" autoUpdateAnimBg="0"/>
      <p:bldP spid="633862" grpId="0" autoUpdateAnimBg="0"/>
      <p:bldP spid="633863" grpId="0" autoUpdateAnimBg="0"/>
      <p:bldP spid="633864" grpId="0" animBg="1"/>
      <p:bldP spid="633865" grpId="0" animBg="1"/>
      <p:bldP spid="633866" grpId="0" autoUpdateAnimBg="0"/>
      <p:bldP spid="633867" grpId="0" autoUpdateAnimBg="0"/>
      <p:bldP spid="63386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p:txBody>
          <a:bodyPr/>
          <a:lstStyle/>
          <a:p>
            <a:pPr eaLnBrk="1" hangingPunct="1"/>
            <a:r>
              <a:rPr lang="en-US" b="1" smtClean="0"/>
              <a:t>Table 7.2 </a:t>
            </a:r>
            <a:r>
              <a:rPr lang="en-US" smtClean="0"/>
              <a:t>Bundles of Labor and Capital That Cost the Firm $200</a:t>
            </a:r>
          </a:p>
        </p:txBody>
      </p:sp>
      <p:pic>
        <p:nvPicPr>
          <p:cNvPr id="2" name="Picture 1" descr="Screen Shot 2014-05-07 at 11.15.47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 y="2057400"/>
            <a:ext cx="8991600" cy="2573706"/>
          </a:xfrm>
          <a:prstGeom prst="rect">
            <a:avLst/>
          </a:prstGeom>
        </p:spPr>
      </p:pic>
    </p:spTree>
  </p:cSld>
  <p:clrMapOvr>
    <a:masterClrMapping/>
  </p:clrMapOvr>
  <p:transition spd="med">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p:txBody>
          <a:bodyPr/>
          <a:lstStyle/>
          <a:p>
            <a:pPr eaLnBrk="1" hangingPunct="1"/>
            <a:r>
              <a:rPr lang="en-US" b="1" smtClean="0"/>
              <a:t>Figure 7.4 </a:t>
            </a:r>
            <a:r>
              <a:rPr lang="en-US" smtClean="0"/>
              <a:t>A Family of Isocost Lines</a:t>
            </a:r>
          </a:p>
        </p:txBody>
      </p:sp>
      <p:sp>
        <p:nvSpPr>
          <p:cNvPr id="635907" name="Line 3"/>
          <p:cNvSpPr>
            <a:spLocks noChangeShapeType="1"/>
          </p:cNvSpPr>
          <p:nvPr/>
        </p:nvSpPr>
        <p:spPr bwMode="auto">
          <a:xfrm>
            <a:off x="2103438" y="3375025"/>
            <a:ext cx="4079875" cy="2155825"/>
          </a:xfrm>
          <a:prstGeom prst="line">
            <a:avLst/>
          </a:prstGeom>
          <a:noFill/>
          <a:ln w="38100">
            <a:solidFill>
              <a:srgbClr val="00AD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908" name="Freeform 4"/>
          <p:cNvSpPr>
            <a:spLocks/>
          </p:cNvSpPr>
          <p:nvPr/>
        </p:nvSpPr>
        <p:spPr bwMode="auto">
          <a:xfrm>
            <a:off x="3217863" y="3938588"/>
            <a:ext cx="111125" cy="111125"/>
          </a:xfrm>
          <a:custGeom>
            <a:avLst/>
            <a:gdLst>
              <a:gd name="T0" fmla="*/ 2147483647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0 h 70"/>
              <a:gd name="T22" fmla="*/ 2147483647 w 70"/>
              <a:gd name="T23" fmla="*/ 0 h 70"/>
              <a:gd name="T24" fmla="*/ 2147483647 w 70"/>
              <a:gd name="T25" fmla="*/ 2147483647 h 70"/>
              <a:gd name="T26" fmla="*/ 2147483647 w 70"/>
              <a:gd name="T27" fmla="*/ 2147483647 h 70"/>
              <a:gd name="T28" fmla="*/ 2147483647 w 70"/>
              <a:gd name="T29" fmla="*/ 2147483647 h 70"/>
              <a:gd name="T30" fmla="*/ 0 w 70"/>
              <a:gd name="T31" fmla="*/ 2147483647 h 70"/>
              <a:gd name="T32" fmla="*/ 0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70"/>
              <a:gd name="T68" fmla="*/ 70 w 70"/>
              <a:gd name="T69" fmla="*/ 70 h 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70">
                <a:moveTo>
                  <a:pt x="35" y="70"/>
                </a:moveTo>
                <a:lnTo>
                  <a:pt x="35" y="70"/>
                </a:lnTo>
                <a:lnTo>
                  <a:pt x="49" y="66"/>
                </a:lnTo>
                <a:lnTo>
                  <a:pt x="59" y="60"/>
                </a:lnTo>
                <a:lnTo>
                  <a:pt x="66" y="49"/>
                </a:lnTo>
                <a:lnTo>
                  <a:pt x="70" y="35"/>
                </a:lnTo>
                <a:lnTo>
                  <a:pt x="66" y="21"/>
                </a:lnTo>
                <a:lnTo>
                  <a:pt x="59" y="11"/>
                </a:lnTo>
                <a:lnTo>
                  <a:pt x="49" y="4"/>
                </a:lnTo>
                <a:lnTo>
                  <a:pt x="35" y="0"/>
                </a:lnTo>
                <a:lnTo>
                  <a:pt x="21" y="4"/>
                </a:lnTo>
                <a:lnTo>
                  <a:pt x="11" y="11"/>
                </a:lnTo>
                <a:lnTo>
                  <a:pt x="4" y="21"/>
                </a:lnTo>
                <a:lnTo>
                  <a:pt x="0" y="35"/>
                </a:lnTo>
                <a:lnTo>
                  <a:pt x="4" y="49"/>
                </a:lnTo>
                <a:lnTo>
                  <a:pt x="11" y="60"/>
                </a:lnTo>
                <a:lnTo>
                  <a:pt x="21" y="66"/>
                </a:lnTo>
                <a:lnTo>
                  <a:pt x="35"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48" name="Rectangle 5"/>
          <p:cNvSpPr>
            <a:spLocks noChangeArrowheads="1"/>
          </p:cNvSpPr>
          <p:nvPr/>
        </p:nvSpPr>
        <p:spPr bwMode="auto">
          <a:xfrm>
            <a:off x="2081213" y="4381500"/>
            <a:ext cx="49212" cy="104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635910" name="Rectangle 6"/>
          <p:cNvSpPr>
            <a:spLocks noChangeArrowheads="1"/>
          </p:cNvSpPr>
          <p:nvPr/>
        </p:nvSpPr>
        <p:spPr bwMode="auto">
          <a:xfrm>
            <a:off x="2081213" y="3325813"/>
            <a:ext cx="49212" cy="100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1750" name="Rectangle 7"/>
          <p:cNvSpPr>
            <a:spLocks noChangeArrowheads="1"/>
          </p:cNvSpPr>
          <p:nvPr/>
        </p:nvSpPr>
        <p:spPr bwMode="auto">
          <a:xfrm>
            <a:off x="2081213" y="2276475"/>
            <a:ext cx="49212" cy="104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635912" name="Freeform 8"/>
          <p:cNvSpPr>
            <a:spLocks/>
          </p:cNvSpPr>
          <p:nvPr/>
        </p:nvSpPr>
        <p:spPr bwMode="auto">
          <a:xfrm>
            <a:off x="2070100" y="3332163"/>
            <a:ext cx="109538" cy="109537"/>
          </a:xfrm>
          <a:custGeom>
            <a:avLst/>
            <a:gdLst>
              <a:gd name="T0" fmla="*/ 2147483647 w 69"/>
              <a:gd name="T1" fmla="*/ 2147483647 h 69"/>
              <a:gd name="T2" fmla="*/ 2147483647 w 69"/>
              <a:gd name="T3" fmla="*/ 2147483647 h 69"/>
              <a:gd name="T4" fmla="*/ 2147483647 w 69"/>
              <a:gd name="T5" fmla="*/ 2147483647 h 69"/>
              <a:gd name="T6" fmla="*/ 2147483647 w 69"/>
              <a:gd name="T7" fmla="*/ 2147483647 h 69"/>
              <a:gd name="T8" fmla="*/ 2147483647 w 69"/>
              <a:gd name="T9" fmla="*/ 2147483647 h 69"/>
              <a:gd name="T10" fmla="*/ 2147483647 w 69"/>
              <a:gd name="T11" fmla="*/ 2147483647 h 69"/>
              <a:gd name="T12" fmla="*/ 2147483647 w 69"/>
              <a:gd name="T13" fmla="*/ 2147483647 h 69"/>
              <a:gd name="T14" fmla="*/ 2147483647 w 69"/>
              <a:gd name="T15" fmla="*/ 2147483647 h 69"/>
              <a:gd name="T16" fmla="*/ 2147483647 w 69"/>
              <a:gd name="T17" fmla="*/ 2147483647 h 69"/>
              <a:gd name="T18" fmla="*/ 2147483647 w 69"/>
              <a:gd name="T19" fmla="*/ 0 h 69"/>
              <a:gd name="T20" fmla="*/ 2147483647 w 69"/>
              <a:gd name="T21" fmla="*/ 0 h 69"/>
              <a:gd name="T22" fmla="*/ 2147483647 w 69"/>
              <a:gd name="T23" fmla="*/ 0 h 69"/>
              <a:gd name="T24" fmla="*/ 2147483647 w 69"/>
              <a:gd name="T25" fmla="*/ 0 h 69"/>
              <a:gd name="T26" fmla="*/ 2147483647 w 69"/>
              <a:gd name="T27" fmla="*/ 2147483647 h 69"/>
              <a:gd name="T28" fmla="*/ 2147483647 w 69"/>
              <a:gd name="T29" fmla="*/ 2147483647 h 69"/>
              <a:gd name="T30" fmla="*/ 0 w 69"/>
              <a:gd name="T31" fmla="*/ 2147483647 h 69"/>
              <a:gd name="T32" fmla="*/ 0 w 69"/>
              <a:gd name="T33" fmla="*/ 2147483647 h 69"/>
              <a:gd name="T34" fmla="*/ 2147483647 w 69"/>
              <a:gd name="T35" fmla="*/ 2147483647 h 69"/>
              <a:gd name="T36" fmla="*/ 2147483647 w 69"/>
              <a:gd name="T37" fmla="*/ 2147483647 h 69"/>
              <a:gd name="T38" fmla="*/ 2147483647 w 69"/>
              <a:gd name="T39" fmla="*/ 2147483647 h 69"/>
              <a:gd name="T40" fmla="*/ 2147483647 w 69"/>
              <a:gd name="T41" fmla="*/ 2147483647 h 69"/>
              <a:gd name="T42" fmla="*/ 2147483647 w 69"/>
              <a:gd name="T43" fmla="*/ 2147483647 h 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9"/>
              <a:gd name="T67" fmla="*/ 0 h 69"/>
              <a:gd name="T68" fmla="*/ 69 w 69"/>
              <a:gd name="T69" fmla="*/ 69 h 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9" h="69">
                <a:moveTo>
                  <a:pt x="35" y="69"/>
                </a:moveTo>
                <a:lnTo>
                  <a:pt x="35" y="69"/>
                </a:lnTo>
                <a:lnTo>
                  <a:pt x="48" y="66"/>
                </a:lnTo>
                <a:lnTo>
                  <a:pt x="62" y="59"/>
                </a:lnTo>
                <a:lnTo>
                  <a:pt x="69" y="45"/>
                </a:lnTo>
                <a:lnTo>
                  <a:pt x="69" y="34"/>
                </a:lnTo>
                <a:lnTo>
                  <a:pt x="69" y="20"/>
                </a:lnTo>
                <a:lnTo>
                  <a:pt x="62" y="7"/>
                </a:lnTo>
                <a:lnTo>
                  <a:pt x="48" y="0"/>
                </a:lnTo>
                <a:lnTo>
                  <a:pt x="35" y="0"/>
                </a:lnTo>
                <a:lnTo>
                  <a:pt x="24" y="0"/>
                </a:lnTo>
                <a:lnTo>
                  <a:pt x="10" y="7"/>
                </a:lnTo>
                <a:lnTo>
                  <a:pt x="3" y="20"/>
                </a:lnTo>
                <a:lnTo>
                  <a:pt x="0" y="34"/>
                </a:lnTo>
                <a:lnTo>
                  <a:pt x="3" y="45"/>
                </a:lnTo>
                <a:lnTo>
                  <a:pt x="10" y="59"/>
                </a:lnTo>
                <a:lnTo>
                  <a:pt x="24" y="66"/>
                </a:lnTo>
                <a:lnTo>
                  <a:pt x="35"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913" name="Rectangle 9"/>
          <p:cNvSpPr>
            <a:spLocks noChangeArrowheads="1"/>
          </p:cNvSpPr>
          <p:nvPr/>
        </p:nvSpPr>
        <p:spPr bwMode="auto">
          <a:xfrm>
            <a:off x="6084888" y="5497513"/>
            <a:ext cx="17145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1753" name="Rectangle 10"/>
          <p:cNvSpPr>
            <a:spLocks noChangeArrowheads="1"/>
          </p:cNvSpPr>
          <p:nvPr/>
        </p:nvSpPr>
        <p:spPr bwMode="auto">
          <a:xfrm>
            <a:off x="3968750" y="5497513"/>
            <a:ext cx="17145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635915" name="Freeform 11"/>
          <p:cNvSpPr>
            <a:spLocks/>
          </p:cNvSpPr>
          <p:nvPr/>
        </p:nvSpPr>
        <p:spPr bwMode="auto">
          <a:xfrm>
            <a:off x="6051550" y="5435600"/>
            <a:ext cx="111125" cy="111125"/>
          </a:xfrm>
          <a:custGeom>
            <a:avLst/>
            <a:gdLst>
              <a:gd name="T0" fmla="*/ 2147483647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0 h 70"/>
              <a:gd name="T22" fmla="*/ 2147483647 w 70"/>
              <a:gd name="T23" fmla="*/ 0 h 70"/>
              <a:gd name="T24" fmla="*/ 2147483647 w 70"/>
              <a:gd name="T25" fmla="*/ 2147483647 h 70"/>
              <a:gd name="T26" fmla="*/ 2147483647 w 70"/>
              <a:gd name="T27" fmla="*/ 2147483647 h 70"/>
              <a:gd name="T28" fmla="*/ 0 w 70"/>
              <a:gd name="T29" fmla="*/ 2147483647 h 70"/>
              <a:gd name="T30" fmla="*/ 0 w 70"/>
              <a:gd name="T31" fmla="*/ 2147483647 h 70"/>
              <a:gd name="T32" fmla="*/ 0 w 70"/>
              <a:gd name="T33" fmla="*/ 2147483647 h 70"/>
              <a:gd name="T34" fmla="*/ 0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70"/>
              <a:gd name="T68" fmla="*/ 70 w 70"/>
              <a:gd name="T69" fmla="*/ 70 h 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70">
                <a:moveTo>
                  <a:pt x="35" y="70"/>
                </a:moveTo>
                <a:lnTo>
                  <a:pt x="35" y="70"/>
                </a:lnTo>
                <a:lnTo>
                  <a:pt x="49" y="67"/>
                </a:lnTo>
                <a:lnTo>
                  <a:pt x="59" y="60"/>
                </a:lnTo>
                <a:lnTo>
                  <a:pt x="66" y="49"/>
                </a:lnTo>
                <a:lnTo>
                  <a:pt x="70" y="35"/>
                </a:lnTo>
                <a:lnTo>
                  <a:pt x="66" y="21"/>
                </a:lnTo>
                <a:lnTo>
                  <a:pt x="59" y="11"/>
                </a:lnTo>
                <a:lnTo>
                  <a:pt x="49" y="4"/>
                </a:lnTo>
                <a:lnTo>
                  <a:pt x="35" y="0"/>
                </a:lnTo>
                <a:lnTo>
                  <a:pt x="21" y="4"/>
                </a:lnTo>
                <a:lnTo>
                  <a:pt x="10" y="11"/>
                </a:lnTo>
                <a:lnTo>
                  <a:pt x="0" y="21"/>
                </a:lnTo>
                <a:lnTo>
                  <a:pt x="0" y="35"/>
                </a:lnTo>
                <a:lnTo>
                  <a:pt x="0" y="49"/>
                </a:lnTo>
                <a:lnTo>
                  <a:pt x="10" y="60"/>
                </a:lnTo>
                <a:lnTo>
                  <a:pt x="21" y="67"/>
                </a:lnTo>
                <a:lnTo>
                  <a:pt x="35"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55" name="Freeform 12"/>
          <p:cNvSpPr>
            <a:spLocks/>
          </p:cNvSpPr>
          <p:nvPr/>
        </p:nvSpPr>
        <p:spPr bwMode="auto">
          <a:xfrm>
            <a:off x="2130425" y="1619250"/>
            <a:ext cx="6097588" cy="3871913"/>
          </a:xfrm>
          <a:custGeom>
            <a:avLst/>
            <a:gdLst>
              <a:gd name="T0" fmla="*/ 2147483647 w 3841"/>
              <a:gd name="T1" fmla="*/ 2147483647 h 2439"/>
              <a:gd name="T2" fmla="*/ 0 w 3841"/>
              <a:gd name="T3" fmla="*/ 2147483647 h 2439"/>
              <a:gd name="T4" fmla="*/ 0 w 3841"/>
              <a:gd name="T5" fmla="*/ 0 h 2439"/>
              <a:gd name="T6" fmla="*/ 0 60000 65536"/>
              <a:gd name="T7" fmla="*/ 0 60000 65536"/>
              <a:gd name="T8" fmla="*/ 0 60000 65536"/>
              <a:gd name="T9" fmla="*/ 0 w 3841"/>
              <a:gd name="T10" fmla="*/ 0 h 2439"/>
              <a:gd name="T11" fmla="*/ 3841 w 3841"/>
              <a:gd name="T12" fmla="*/ 2439 h 2439"/>
            </a:gdLst>
            <a:ahLst/>
            <a:cxnLst>
              <a:cxn ang="T6">
                <a:pos x="T0" y="T1"/>
              </a:cxn>
              <a:cxn ang="T7">
                <a:pos x="T2" y="T3"/>
              </a:cxn>
              <a:cxn ang="T8">
                <a:pos x="T4" y="T5"/>
              </a:cxn>
            </a:cxnLst>
            <a:rect l="T9" t="T10" r="T11" b="T12"/>
            <a:pathLst>
              <a:path w="3841" h="2439">
                <a:moveTo>
                  <a:pt x="3841" y="2439"/>
                </a:moveTo>
                <a:lnTo>
                  <a:pt x="0" y="2439"/>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756" name="Rectangle 13"/>
          <p:cNvSpPr>
            <a:spLocks noChangeArrowheads="1"/>
          </p:cNvSpPr>
          <p:nvPr/>
        </p:nvSpPr>
        <p:spPr bwMode="auto">
          <a:xfrm rot="-5400000">
            <a:off x="870744" y="3518694"/>
            <a:ext cx="119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I Helvetica Oblique" charset="0"/>
                <a:cs typeface="Times New Roman" panose="02020603050405020304" pitchFamily="18" charset="0"/>
              </a:rPr>
              <a:t>K</a:t>
            </a:r>
            <a:endParaRPr lang="en-US" b="0">
              <a:latin typeface="Times" panose="02020603050405020304" pitchFamily="18" charset="0"/>
              <a:cs typeface="Times New Roman" panose="02020603050405020304" pitchFamily="18" charset="0"/>
            </a:endParaRPr>
          </a:p>
        </p:txBody>
      </p:sp>
      <p:sp>
        <p:nvSpPr>
          <p:cNvPr id="31757" name="Rectangle 14"/>
          <p:cNvSpPr>
            <a:spLocks noChangeArrowheads="1"/>
          </p:cNvSpPr>
          <p:nvPr/>
        </p:nvSpPr>
        <p:spPr bwMode="auto">
          <a:xfrm rot="-5400000">
            <a:off x="148431" y="2677319"/>
            <a:ext cx="15668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 Units of capital per</a:t>
            </a:r>
            <a:endParaRPr lang="en-US" b="0">
              <a:latin typeface="Times" panose="02020603050405020304" pitchFamily="18" charset="0"/>
              <a:cs typeface="Times New Roman" panose="02020603050405020304" pitchFamily="18" charset="0"/>
            </a:endParaRPr>
          </a:p>
        </p:txBody>
      </p:sp>
      <p:sp>
        <p:nvSpPr>
          <p:cNvPr id="31758" name="Rectangle 15"/>
          <p:cNvSpPr>
            <a:spLocks noChangeArrowheads="1"/>
          </p:cNvSpPr>
          <p:nvPr/>
        </p:nvSpPr>
        <p:spPr bwMode="auto">
          <a:xfrm rot="-5400000">
            <a:off x="887413" y="1803400"/>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y</a:t>
            </a:r>
            <a:endParaRPr lang="en-US" b="0">
              <a:latin typeface="Times" panose="02020603050405020304" pitchFamily="18" charset="0"/>
              <a:cs typeface="Times New Roman" panose="02020603050405020304" pitchFamily="18" charset="0"/>
            </a:endParaRPr>
          </a:p>
        </p:txBody>
      </p:sp>
      <p:sp>
        <p:nvSpPr>
          <p:cNvPr id="31759" name="Rectangle 16"/>
          <p:cNvSpPr>
            <a:spLocks noChangeArrowheads="1"/>
          </p:cNvSpPr>
          <p:nvPr/>
        </p:nvSpPr>
        <p:spPr bwMode="auto">
          <a:xfrm rot="-5400000">
            <a:off x="804069" y="1637506"/>
            <a:ext cx="255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ear</a:t>
            </a:r>
            <a:endParaRPr lang="en-US" b="0">
              <a:latin typeface="Times" panose="02020603050405020304" pitchFamily="18" charset="0"/>
              <a:cs typeface="Times New Roman" panose="02020603050405020304" pitchFamily="18" charset="0"/>
            </a:endParaRPr>
          </a:p>
        </p:txBody>
      </p:sp>
      <p:sp>
        <p:nvSpPr>
          <p:cNvPr id="635921" name="Rectangle 17"/>
          <p:cNvSpPr>
            <a:spLocks noChangeArrowheads="1"/>
          </p:cNvSpPr>
          <p:nvPr/>
        </p:nvSpPr>
        <p:spPr bwMode="auto">
          <a:xfrm>
            <a:off x="6140450" y="5243513"/>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I Helvetica Oblique" charset="0"/>
                <a:cs typeface="Times New Roman" panose="02020603050405020304" pitchFamily="18" charset="0"/>
              </a:rPr>
              <a:t>a</a:t>
            </a:r>
            <a:endParaRPr lang="en-US" b="0">
              <a:latin typeface="Times" panose="02020603050405020304" pitchFamily="18" charset="0"/>
              <a:cs typeface="Times New Roman" panose="02020603050405020304" pitchFamily="18" charset="0"/>
            </a:endParaRPr>
          </a:p>
        </p:txBody>
      </p:sp>
      <p:sp>
        <p:nvSpPr>
          <p:cNvPr id="635922" name="Rectangle 18"/>
          <p:cNvSpPr>
            <a:spLocks noChangeArrowheads="1"/>
          </p:cNvSpPr>
          <p:nvPr/>
        </p:nvSpPr>
        <p:spPr bwMode="auto">
          <a:xfrm>
            <a:off x="3306763" y="3740150"/>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I Helvetica Oblique" charset="0"/>
                <a:cs typeface="Times New Roman" panose="02020603050405020304" pitchFamily="18" charset="0"/>
              </a:rPr>
              <a:t>d</a:t>
            </a:r>
            <a:endParaRPr lang="en-US" b="0">
              <a:latin typeface="Times" panose="02020603050405020304" pitchFamily="18" charset="0"/>
              <a:cs typeface="Times New Roman" panose="02020603050405020304" pitchFamily="18" charset="0"/>
            </a:endParaRPr>
          </a:p>
        </p:txBody>
      </p:sp>
      <p:sp>
        <p:nvSpPr>
          <p:cNvPr id="635923" name="Rectangle 19"/>
          <p:cNvSpPr>
            <a:spLocks noChangeArrowheads="1"/>
          </p:cNvSpPr>
          <p:nvPr/>
        </p:nvSpPr>
        <p:spPr bwMode="auto">
          <a:xfrm>
            <a:off x="2190750" y="3165475"/>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I Helvetica Oblique" charset="0"/>
                <a:cs typeface="Times New Roman" panose="02020603050405020304" pitchFamily="18" charset="0"/>
              </a:rPr>
              <a:t>e</a:t>
            </a:r>
            <a:endParaRPr lang="en-US" b="0">
              <a:latin typeface="Times" panose="02020603050405020304" pitchFamily="18" charset="0"/>
              <a:cs typeface="Times New Roman" panose="02020603050405020304" pitchFamily="18" charset="0"/>
            </a:endParaRPr>
          </a:p>
        </p:txBody>
      </p:sp>
      <p:sp>
        <p:nvSpPr>
          <p:cNvPr id="635924" name="Rectangle 20"/>
          <p:cNvSpPr>
            <a:spLocks noChangeArrowheads="1"/>
          </p:cNvSpPr>
          <p:nvPr/>
        </p:nvSpPr>
        <p:spPr bwMode="auto">
          <a:xfrm>
            <a:off x="5327650" y="4818063"/>
            <a:ext cx="10050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$200 </a:t>
            </a:r>
            <a:r>
              <a:rPr lang="en-US" sz="1400" b="0" dirty="0" err="1">
                <a:solidFill>
                  <a:srgbClr val="000000"/>
                </a:solidFill>
                <a:latin typeface="Helvetica" panose="020B0604020202020204" pitchFamily="34" charset="0"/>
                <a:cs typeface="Times New Roman" panose="02020603050405020304" pitchFamily="18" charset="0"/>
              </a:rPr>
              <a:t>isocost</a:t>
            </a:r>
            <a:endParaRPr lang="en-US" b="0" dirty="0">
              <a:latin typeface="Times" panose="02020603050405020304" pitchFamily="18" charset="0"/>
              <a:cs typeface="Times New Roman" panose="02020603050405020304" pitchFamily="18" charset="0"/>
            </a:endParaRPr>
          </a:p>
        </p:txBody>
      </p:sp>
      <p:sp>
        <p:nvSpPr>
          <p:cNvPr id="31764" name="Rectangle 21"/>
          <p:cNvSpPr>
            <a:spLocks noChangeArrowheads="1"/>
          </p:cNvSpPr>
          <p:nvPr/>
        </p:nvSpPr>
        <p:spPr bwMode="auto">
          <a:xfrm>
            <a:off x="6300788" y="6054725"/>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I Helvetica Oblique" charset="0"/>
                <a:cs typeface="Times New Roman" panose="02020603050405020304" pitchFamily="18" charset="0"/>
              </a:rPr>
              <a:t>L</a:t>
            </a:r>
            <a:endParaRPr lang="en-US" b="0">
              <a:latin typeface="Times" panose="02020603050405020304" pitchFamily="18" charset="0"/>
              <a:cs typeface="Times New Roman" panose="02020603050405020304" pitchFamily="18" charset="0"/>
            </a:endParaRPr>
          </a:p>
        </p:txBody>
      </p:sp>
      <p:sp>
        <p:nvSpPr>
          <p:cNvPr id="31765" name="Rectangle 22"/>
          <p:cNvSpPr>
            <a:spLocks noChangeArrowheads="1"/>
          </p:cNvSpPr>
          <p:nvPr/>
        </p:nvSpPr>
        <p:spPr bwMode="auto">
          <a:xfrm>
            <a:off x="6394450" y="6054725"/>
            <a:ext cx="1447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 Units of labor per</a:t>
            </a:r>
            <a:endParaRPr lang="en-US" b="0">
              <a:latin typeface="Times" panose="02020603050405020304" pitchFamily="18" charset="0"/>
              <a:cs typeface="Times New Roman" panose="02020603050405020304" pitchFamily="18" charset="0"/>
            </a:endParaRPr>
          </a:p>
        </p:txBody>
      </p:sp>
      <p:sp>
        <p:nvSpPr>
          <p:cNvPr id="31766" name="Rectangle 23"/>
          <p:cNvSpPr>
            <a:spLocks noChangeArrowheads="1"/>
          </p:cNvSpPr>
          <p:nvPr/>
        </p:nvSpPr>
        <p:spPr bwMode="auto">
          <a:xfrm>
            <a:off x="7889875" y="6054725"/>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y</a:t>
            </a:r>
            <a:endParaRPr lang="en-US" b="0">
              <a:latin typeface="Times" panose="02020603050405020304" pitchFamily="18" charset="0"/>
              <a:cs typeface="Times New Roman" panose="02020603050405020304" pitchFamily="18" charset="0"/>
            </a:endParaRPr>
          </a:p>
        </p:txBody>
      </p:sp>
      <p:sp>
        <p:nvSpPr>
          <p:cNvPr id="31767" name="Rectangle 24"/>
          <p:cNvSpPr>
            <a:spLocks noChangeArrowheads="1"/>
          </p:cNvSpPr>
          <p:nvPr/>
        </p:nvSpPr>
        <p:spPr bwMode="auto">
          <a:xfrm>
            <a:off x="7974013" y="6054725"/>
            <a:ext cx="2555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ear</a:t>
            </a:r>
            <a:endParaRPr lang="en-US" b="0">
              <a:latin typeface="Times" panose="02020603050405020304" pitchFamily="18" charset="0"/>
              <a:cs typeface="Times New Roman" panose="02020603050405020304" pitchFamily="18" charset="0"/>
            </a:endParaRPr>
          </a:p>
        </p:txBody>
      </p:sp>
      <p:grpSp>
        <p:nvGrpSpPr>
          <p:cNvPr id="2" name="Group 25"/>
          <p:cNvGrpSpPr>
            <a:grpSpLocks/>
          </p:cNvGrpSpPr>
          <p:nvPr/>
        </p:nvGrpSpPr>
        <p:grpSpPr bwMode="auto">
          <a:xfrm>
            <a:off x="1152525" y="3176588"/>
            <a:ext cx="806450" cy="431800"/>
            <a:chOff x="726" y="2001"/>
            <a:chExt cx="508" cy="272"/>
          </a:xfrm>
        </p:grpSpPr>
        <p:sp>
          <p:nvSpPr>
            <p:cNvPr id="31813" name="Rectangle 26"/>
            <p:cNvSpPr>
              <a:spLocks noChangeArrowheads="1"/>
            </p:cNvSpPr>
            <p:nvPr/>
          </p:nvSpPr>
          <p:spPr bwMode="auto">
            <a:xfrm>
              <a:off x="984" y="2001"/>
              <a:ext cx="2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$200</a:t>
              </a:r>
              <a:endParaRPr lang="en-US" b="0" dirty="0">
                <a:latin typeface="Times" panose="02020603050405020304" pitchFamily="18" charset="0"/>
                <a:cs typeface="Times New Roman" panose="02020603050405020304" pitchFamily="18" charset="0"/>
              </a:endParaRPr>
            </a:p>
          </p:txBody>
        </p:sp>
        <p:sp>
          <p:nvSpPr>
            <p:cNvPr id="31814" name="Rectangle 27"/>
            <p:cNvSpPr>
              <a:spLocks noChangeArrowheads="1"/>
            </p:cNvSpPr>
            <p:nvPr/>
          </p:nvSpPr>
          <p:spPr bwMode="auto">
            <a:xfrm>
              <a:off x="1015" y="2137"/>
              <a:ext cx="1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$20</a:t>
              </a:r>
              <a:endParaRPr lang="en-US" b="0" dirty="0">
                <a:latin typeface="Times" panose="02020603050405020304" pitchFamily="18" charset="0"/>
                <a:cs typeface="Times New Roman" panose="02020603050405020304" pitchFamily="18" charset="0"/>
              </a:endParaRPr>
            </a:p>
          </p:txBody>
        </p:sp>
        <p:sp>
          <p:nvSpPr>
            <p:cNvPr id="31815" name="Rectangle 28"/>
            <p:cNvSpPr>
              <a:spLocks noChangeArrowheads="1"/>
            </p:cNvSpPr>
            <p:nvPr/>
          </p:nvSpPr>
          <p:spPr bwMode="auto">
            <a:xfrm>
              <a:off x="726" y="2071"/>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10</a:t>
              </a:r>
              <a:endParaRPr lang="en-US" b="0">
                <a:latin typeface="Times" panose="02020603050405020304" pitchFamily="18" charset="0"/>
                <a:cs typeface="Times New Roman" panose="02020603050405020304" pitchFamily="18" charset="0"/>
              </a:endParaRPr>
            </a:p>
          </p:txBody>
        </p:sp>
        <p:sp>
          <p:nvSpPr>
            <p:cNvPr id="31816" name="Rectangle 29"/>
            <p:cNvSpPr>
              <a:spLocks noChangeArrowheads="1"/>
            </p:cNvSpPr>
            <p:nvPr/>
          </p:nvSpPr>
          <p:spPr bwMode="auto">
            <a:xfrm>
              <a:off x="883" y="2060"/>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a:t>
              </a:r>
              <a:endParaRPr lang="en-US" b="0">
                <a:latin typeface="Times" panose="02020603050405020304" pitchFamily="18" charset="0"/>
                <a:cs typeface="Times New Roman" panose="02020603050405020304" pitchFamily="18" charset="0"/>
              </a:endParaRPr>
            </a:p>
          </p:txBody>
        </p:sp>
        <p:sp>
          <p:nvSpPr>
            <p:cNvPr id="31817" name="Line 30"/>
            <p:cNvSpPr>
              <a:spLocks noChangeShapeType="1"/>
            </p:cNvSpPr>
            <p:nvPr/>
          </p:nvSpPr>
          <p:spPr bwMode="auto">
            <a:xfrm>
              <a:off x="987" y="2137"/>
              <a:ext cx="237"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31"/>
          <p:cNvGrpSpPr>
            <a:grpSpLocks/>
          </p:cNvGrpSpPr>
          <p:nvPr/>
        </p:nvGrpSpPr>
        <p:grpSpPr bwMode="auto">
          <a:xfrm>
            <a:off x="5692775" y="5557838"/>
            <a:ext cx="792163" cy="431800"/>
            <a:chOff x="3586" y="3501"/>
            <a:chExt cx="499" cy="272"/>
          </a:xfrm>
        </p:grpSpPr>
        <p:sp>
          <p:nvSpPr>
            <p:cNvPr id="31808" name="Rectangle 32"/>
            <p:cNvSpPr>
              <a:spLocks noChangeArrowheads="1"/>
            </p:cNvSpPr>
            <p:nvPr/>
          </p:nvSpPr>
          <p:spPr bwMode="auto">
            <a:xfrm>
              <a:off x="3586" y="3501"/>
              <a:ext cx="2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$200</a:t>
              </a:r>
              <a:endParaRPr lang="en-US" b="0" dirty="0">
                <a:latin typeface="Times" panose="02020603050405020304" pitchFamily="18" charset="0"/>
                <a:cs typeface="Times New Roman" panose="02020603050405020304" pitchFamily="18" charset="0"/>
              </a:endParaRPr>
            </a:p>
          </p:txBody>
        </p:sp>
        <p:sp>
          <p:nvSpPr>
            <p:cNvPr id="31809" name="Rectangle 33"/>
            <p:cNvSpPr>
              <a:spLocks noChangeArrowheads="1"/>
            </p:cNvSpPr>
            <p:nvPr/>
          </p:nvSpPr>
          <p:spPr bwMode="auto">
            <a:xfrm>
              <a:off x="3648" y="3637"/>
              <a:ext cx="1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$10</a:t>
              </a:r>
              <a:endParaRPr lang="en-US" b="0" dirty="0">
                <a:latin typeface="Times" panose="02020603050405020304" pitchFamily="18" charset="0"/>
                <a:cs typeface="Times New Roman" panose="02020603050405020304" pitchFamily="18" charset="0"/>
              </a:endParaRPr>
            </a:p>
          </p:txBody>
        </p:sp>
        <p:sp>
          <p:nvSpPr>
            <p:cNvPr id="31810" name="Rectangle 34"/>
            <p:cNvSpPr>
              <a:spLocks noChangeArrowheads="1"/>
            </p:cNvSpPr>
            <p:nvPr/>
          </p:nvSpPr>
          <p:spPr bwMode="auto">
            <a:xfrm>
              <a:off x="3864" y="3560"/>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a:t>
              </a:r>
              <a:endParaRPr lang="en-US" b="0">
                <a:latin typeface="Times" panose="02020603050405020304" pitchFamily="18" charset="0"/>
                <a:cs typeface="Times New Roman" panose="02020603050405020304" pitchFamily="18" charset="0"/>
              </a:endParaRPr>
            </a:p>
          </p:txBody>
        </p:sp>
        <p:sp>
          <p:nvSpPr>
            <p:cNvPr id="31811" name="Rectangle 35"/>
            <p:cNvSpPr>
              <a:spLocks noChangeArrowheads="1"/>
            </p:cNvSpPr>
            <p:nvPr/>
          </p:nvSpPr>
          <p:spPr bwMode="auto">
            <a:xfrm>
              <a:off x="3930" y="3570"/>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 20</a:t>
              </a:r>
              <a:endParaRPr lang="en-US" b="0">
                <a:latin typeface="Times" panose="02020603050405020304" pitchFamily="18" charset="0"/>
                <a:cs typeface="Times New Roman" panose="02020603050405020304" pitchFamily="18" charset="0"/>
              </a:endParaRPr>
            </a:p>
          </p:txBody>
        </p:sp>
        <p:sp>
          <p:nvSpPr>
            <p:cNvPr id="31812" name="Line 36"/>
            <p:cNvSpPr>
              <a:spLocks noChangeShapeType="1"/>
            </p:cNvSpPr>
            <p:nvPr/>
          </p:nvSpPr>
          <p:spPr bwMode="auto">
            <a:xfrm>
              <a:off x="3614" y="3630"/>
              <a:ext cx="21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770" name="Text Box 37"/>
          <p:cNvSpPr txBox="1">
            <a:spLocks noChangeArrowheads="1"/>
          </p:cNvSpPr>
          <p:nvPr/>
        </p:nvSpPr>
        <p:spPr bwMode="auto">
          <a:xfrm>
            <a:off x="5638800" y="1333500"/>
            <a:ext cx="222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u="sng">
                <a:latin typeface="Times" panose="02020603050405020304" pitchFamily="18" charset="0"/>
                <a:cs typeface="Times New Roman" panose="02020603050405020304" pitchFamily="18" charset="0"/>
              </a:rPr>
              <a:t>Isocost Equation</a:t>
            </a:r>
          </a:p>
        </p:txBody>
      </p:sp>
      <p:sp>
        <p:nvSpPr>
          <p:cNvPr id="31771" name="Text Box 38"/>
          <p:cNvSpPr txBox="1">
            <a:spLocks noChangeArrowheads="1"/>
          </p:cNvSpPr>
          <p:nvPr/>
        </p:nvSpPr>
        <p:spPr bwMode="auto">
          <a:xfrm>
            <a:off x="5381625" y="1962150"/>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K</a:t>
            </a:r>
            <a:r>
              <a:rPr lang="en-US" b="0">
                <a:latin typeface="Times" panose="02020603050405020304" pitchFamily="18" charset="0"/>
                <a:cs typeface="Times New Roman" panose="02020603050405020304" pitchFamily="18" charset="0"/>
              </a:rPr>
              <a:t> = </a:t>
            </a:r>
          </a:p>
        </p:txBody>
      </p:sp>
      <p:sp>
        <p:nvSpPr>
          <p:cNvPr id="31772" name="Text Box 39"/>
          <p:cNvSpPr txBox="1">
            <a:spLocks noChangeArrowheads="1"/>
          </p:cNvSpPr>
          <p:nvPr/>
        </p:nvSpPr>
        <p:spPr bwMode="auto">
          <a:xfrm>
            <a:off x="6372225" y="2114550"/>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r</a:t>
            </a:r>
            <a:endParaRPr lang="en-US" b="0" i="1" baseline="-25000">
              <a:latin typeface="Times" panose="02020603050405020304" pitchFamily="18" charset="0"/>
              <a:cs typeface="Times New Roman" panose="02020603050405020304" pitchFamily="18" charset="0"/>
            </a:endParaRPr>
          </a:p>
        </p:txBody>
      </p:sp>
      <p:sp>
        <p:nvSpPr>
          <p:cNvPr id="31773" name="Text Box 40"/>
          <p:cNvSpPr txBox="1">
            <a:spLocks noChangeArrowheads="1"/>
          </p:cNvSpPr>
          <p:nvPr/>
        </p:nvSpPr>
        <p:spPr bwMode="auto">
          <a:xfrm>
            <a:off x="6858000" y="192405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a:t>
            </a:r>
            <a:r>
              <a:rPr lang="en-US" b="0">
                <a:latin typeface="Times" panose="02020603050405020304" pitchFamily="18" charset="0"/>
                <a:cs typeface="Times New Roman" panose="02020603050405020304" pitchFamily="18" charset="0"/>
              </a:rPr>
              <a:t> </a:t>
            </a:r>
          </a:p>
        </p:txBody>
      </p:sp>
      <p:sp>
        <p:nvSpPr>
          <p:cNvPr id="31774" name="Text Box 41"/>
          <p:cNvSpPr txBox="1">
            <a:spLocks noChangeArrowheads="1"/>
          </p:cNvSpPr>
          <p:nvPr/>
        </p:nvSpPr>
        <p:spPr bwMode="auto">
          <a:xfrm>
            <a:off x="7877175" y="1943100"/>
            <a:ext cx="43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L</a:t>
            </a:r>
            <a:r>
              <a:rPr lang="en-US" b="0">
                <a:latin typeface="Times" panose="02020603050405020304" pitchFamily="18" charset="0"/>
                <a:cs typeface="Times New Roman" panose="02020603050405020304" pitchFamily="18" charset="0"/>
              </a:rPr>
              <a:t> </a:t>
            </a:r>
          </a:p>
        </p:txBody>
      </p:sp>
      <p:sp>
        <p:nvSpPr>
          <p:cNvPr id="31775" name="Line 42"/>
          <p:cNvSpPr>
            <a:spLocks noChangeShapeType="1"/>
          </p:cNvSpPr>
          <p:nvPr/>
        </p:nvSpPr>
        <p:spPr bwMode="auto">
          <a:xfrm>
            <a:off x="7210425" y="219075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6" name="Line 43"/>
          <p:cNvSpPr>
            <a:spLocks noChangeShapeType="1"/>
          </p:cNvSpPr>
          <p:nvPr/>
        </p:nvSpPr>
        <p:spPr bwMode="auto">
          <a:xfrm>
            <a:off x="6143625" y="219075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7" name="Text Box 44"/>
          <p:cNvSpPr txBox="1">
            <a:spLocks noChangeArrowheads="1"/>
          </p:cNvSpPr>
          <p:nvPr/>
        </p:nvSpPr>
        <p:spPr bwMode="auto">
          <a:xfrm>
            <a:off x="7372350" y="17907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w</a:t>
            </a:r>
            <a:endParaRPr lang="en-US" b="0" i="1" baseline="-25000">
              <a:latin typeface="Times" panose="02020603050405020304" pitchFamily="18" charset="0"/>
              <a:cs typeface="Times New Roman" panose="02020603050405020304" pitchFamily="18" charset="0"/>
            </a:endParaRPr>
          </a:p>
        </p:txBody>
      </p:sp>
      <p:sp>
        <p:nvSpPr>
          <p:cNvPr id="31778" name="Text Box 45"/>
          <p:cNvSpPr txBox="1">
            <a:spLocks noChangeArrowheads="1"/>
          </p:cNvSpPr>
          <p:nvPr/>
        </p:nvSpPr>
        <p:spPr bwMode="auto">
          <a:xfrm>
            <a:off x="7400925" y="2095500"/>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r</a:t>
            </a:r>
            <a:endParaRPr lang="en-US" b="0" i="1" baseline="-25000">
              <a:latin typeface="Times" panose="02020603050405020304" pitchFamily="18" charset="0"/>
              <a:cs typeface="Times New Roman" panose="02020603050405020304" pitchFamily="18" charset="0"/>
            </a:endParaRPr>
          </a:p>
        </p:txBody>
      </p:sp>
      <p:grpSp>
        <p:nvGrpSpPr>
          <p:cNvPr id="31779" name="Group 46"/>
          <p:cNvGrpSpPr>
            <a:grpSpLocks/>
          </p:cNvGrpSpPr>
          <p:nvPr/>
        </p:nvGrpSpPr>
        <p:grpSpPr bwMode="auto">
          <a:xfrm>
            <a:off x="6356350" y="1793875"/>
            <a:ext cx="387350" cy="457200"/>
            <a:chOff x="2660" y="3422"/>
            <a:chExt cx="244" cy="288"/>
          </a:xfrm>
        </p:grpSpPr>
        <p:sp>
          <p:nvSpPr>
            <p:cNvPr id="31806" name="Text Box 47"/>
            <p:cNvSpPr txBox="1">
              <a:spLocks noChangeArrowheads="1"/>
            </p:cNvSpPr>
            <p:nvPr/>
          </p:nvSpPr>
          <p:spPr bwMode="auto">
            <a:xfrm>
              <a:off x="2660" y="3422"/>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C</a:t>
              </a:r>
            </a:p>
          </p:txBody>
        </p:sp>
        <p:sp>
          <p:nvSpPr>
            <p:cNvPr id="31807" name="Line 48"/>
            <p:cNvSpPr>
              <a:spLocks noChangeShapeType="1"/>
            </p:cNvSpPr>
            <p:nvPr/>
          </p:nvSpPr>
          <p:spPr bwMode="auto">
            <a:xfrm>
              <a:off x="2736" y="346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780" name="Text Box 49"/>
          <p:cNvSpPr txBox="1">
            <a:spLocks noChangeArrowheads="1"/>
          </p:cNvSpPr>
          <p:nvPr/>
        </p:nvSpPr>
        <p:spPr bwMode="auto">
          <a:xfrm>
            <a:off x="5791200" y="2533650"/>
            <a:ext cx="183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u="sng">
                <a:latin typeface="Times" panose="02020603050405020304" pitchFamily="18" charset="0"/>
                <a:cs typeface="Times New Roman" panose="02020603050405020304" pitchFamily="18" charset="0"/>
              </a:rPr>
              <a:t>Initial Values</a:t>
            </a:r>
          </a:p>
        </p:txBody>
      </p:sp>
      <p:sp>
        <p:nvSpPr>
          <p:cNvPr id="31781" name="Text Box 50"/>
          <p:cNvSpPr txBox="1">
            <a:spLocks noChangeArrowheads="1"/>
          </p:cNvSpPr>
          <p:nvPr/>
        </p:nvSpPr>
        <p:spPr bwMode="auto">
          <a:xfrm>
            <a:off x="6232525" y="2927350"/>
            <a:ext cx="1355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New Roman" panose="02020603050405020304" pitchFamily="18" charset="0"/>
                <a:cs typeface="Times New Roman" panose="02020603050405020304" pitchFamily="18" charset="0"/>
              </a:rPr>
              <a:t>C</a:t>
            </a:r>
            <a:r>
              <a:rPr lang="en-US" b="0">
                <a:latin typeface="Times" panose="02020603050405020304" pitchFamily="18" charset="0"/>
                <a:cs typeface="Times New Roman" panose="02020603050405020304" pitchFamily="18" charset="0"/>
              </a:rPr>
              <a:t> = $200</a:t>
            </a:r>
          </a:p>
          <a:p>
            <a:r>
              <a:rPr lang="en-US" b="0" i="1">
                <a:latin typeface="Times New Roman" panose="02020603050405020304" pitchFamily="18" charset="0"/>
                <a:cs typeface="Times New Roman" panose="02020603050405020304" pitchFamily="18" charset="0"/>
              </a:rPr>
              <a:t>w</a:t>
            </a:r>
            <a:r>
              <a:rPr lang="en-US" b="0">
                <a:latin typeface="Times" panose="02020603050405020304" pitchFamily="18" charset="0"/>
                <a:cs typeface="Times New Roman" panose="02020603050405020304" pitchFamily="18" charset="0"/>
              </a:rPr>
              <a:t> = $10</a:t>
            </a:r>
          </a:p>
          <a:p>
            <a:r>
              <a:rPr lang="en-US" b="0">
                <a:latin typeface="Times" panose="02020603050405020304" pitchFamily="18" charset="0"/>
                <a:cs typeface="Times New Roman" panose="02020603050405020304" pitchFamily="18" charset="0"/>
              </a:rPr>
              <a:t> </a:t>
            </a:r>
            <a:r>
              <a:rPr lang="en-US" b="0" i="1">
                <a:latin typeface="Times New Roman" panose="02020603050405020304" pitchFamily="18" charset="0"/>
                <a:cs typeface="Times New Roman" panose="02020603050405020304" pitchFamily="18" charset="0"/>
              </a:rPr>
              <a:t>r</a:t>
            </a:r>
            <a:r>
              <a:rPr lang="en-US" b="0">
                <a:latin typeface="Times" panose="02020603050405020304" pitchFamily="18" charset="0"/>
                <a:cs typeface="Times New Roman" panose="02020603050405020304" pitchFamily="18" charset="0"/>
              </a:rPr>
              <a:t> = $20</a:t>
            </a:r>
          </a:p>
        </p:txBody>
      </p:sp>
      <p:sp>
        <p:nvSpPr>
          <p:cNvPr id="31782" name="Line 51"/>
          <p:cNvSpPr>
            <a:spLocks noChangeShapeType="1"/>
          </p:cNvSpPr>
          <p:nvPr/>
        </p:nvSpPr>
        <p:spPr bwMode="auto">
          <a:xfrm>
            <a:off x="6343650" y="301942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956" name="Line 52"/>
          <p:cNvSpPr>
            <a:spLocks noChangeShapeType="1"/>
          </p:cNvSpPr>
          <p:nvPr/>
        </p:nvSpPr>
        <p:spPr bwMode="auto">
          <a:xfrm>
            <a:off x="4791075" y="4800600"/>
            <a:ext cx="0" cy="6858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5957" name="Line 53"/>
          <p:cNvSpPr>
            <a:spLocks noChangeShapeType="1"/>
          </p:cNvSpPr>
          <p:nvPr/>
        </p:nvSpPr>
        <p:spPr bwMode="auto">
          <a:xfrm flipH="1">
            <a:off x="2133600" y="4800600"/>
            <a:ext cx="2667000"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5958" name="Rectangle 54"/>
          <p:cNvSpPr>
            <a:spLocks noChangeArrowheads="1"/>
          </p:cNvSpPr>
          <p:nvPr/>
        </p:nvSpPr>
        <p:spPr bwMode="auto">
          <a:xfrm>
            <a:off x="4676775" y="5562600"/>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I Helvetica Oblique" charset="0"/>
                <a:cs typeface="Times New Roman" panose="02020603050405020304" pitchFamily="18" charset="0"/>
              </a:rPr>
              <a:t>15</a:t>
            </a:r>
            <a:endParaRPr lang="en-US" b="0">
              <a:latin typeface="Times" panose="02020603050405020304" pitchFamily="18" charset="0"/>
              <a:cs typeface="Times New Roman" panose="02020603050405020304" pitchFamily="18" charset="0"/>
            </a:endParaRPr>
          </a:p>
        </p:txBody>
      </p:sp>
      <p:sp>
        <p:nvSpPr>
          <p:cNvPr id="635959" name="Rectangle 55"/>
          <p:cNvSpPr>
            <a:spLocks noChangeArrowheads="1"/>
          </p:cNvSpPr>
          <p:nvPr/>
        </p:nvSpPr>
        <p:spPr bwMode="auto">
          <a:xfrm>
            <a:off x="1762125" y="4705350"/>
            <a:ext cx="246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I Helvetica Oblique" charset="0"/>
                <a:cs typeface="Times New Roman" panose="02020603050405020304" pitchFamily="18" charset="0"/>
              </a:rPr>
              <a:t>2.5</a:t>
            </a:r>
            <a:endParaRPr lang="en-US" b="0">
              <a:latin typeface="Times" panose="02020603050405020304" pitchFamily="18" charset="0"/>
              <a:cs typeface="Times New Roman" panose="02020603050405020304" pitchFamily="18" charset="0"/>
            </a:endParaRPr>
          </a:p>
        </p:txBody>
      </p:sp>
      <p:sp>
        <p:nvSpPr>
          <p:cNvPr id="635960" name="Line 56"/>
          <p:cNvSpPr>
            <a:spLocks noChangeShapeType="1"/>
          </p:cNvSpPr>
          <p:nvPr/>
        </p:nvSpPr>
        <p:spPr bwMode="auto">
          <a:xfrm flipH="1">
            <a:off x="2133600" y="4419600"/>
            <a:ext cx="1905000"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5961" name="Line 57"/>
          <p:cNvSpPr>
            <a:spLocks noChangeShapeType="1"/>
          </p:cNvSpPr>
          <p:nvPr/>
        </p:nvSpPr>
        <p:spPr bwMode="auto">
          <a:xfrm>
            <a:off x="4038600" y="4419600"/>
            <a:ext cx="0" cy="10668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5962" name="Line 58"/>
          <p:cNvSpPr>
            <a:spLocks noChangeShapeType="1"/>
          </p:cNvSpPr>
          <p:nvPr/>
        </p:nvSpPr>
        <p:spPr bwMode="auto">
          <a:xfrm flipH="1">
            <a:off x="2133600" y="3990975"/>
            <a:ext cx="1143000" cy="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5963" name="Line 59"/>
          <p:cNvSpPr>
            <a:spLocks noChangeShapeType="1"/>
          </p:cNvSpPr>
          <p:nvPr/>
        </p:nvSpPr>
        <p:spPr bwMode="auto">
          <a:xfrm>
            <a:off x="3276600" y="3962400"/>
            <a:ext cx="0" cy="15240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35964" name="Rectangle 60"/>
          <p:cNvSpPr>
            <a:spLocks noChangeArrowheads="1"/>
          </p:cNvSpPr>
          <p:nvPr/>
        </p:nvSpPr>
        <p:spPr bwMode="auto">
          <a:xfrm>
            <a:off x="3914775" y="5562600"/>
            <a:ext cx="1968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I Helvetica Oblique" charset="0"/>
                <a:cs typeface="Times New Roman" panose="02020603050405020304" pitchFamily="18" charset="0"/>
              </a:rPr>
              <a:t>10</a:t>
            </a:r>
            <a:endParaRPr lang="en-US" b="0">
              <a:latin typeface="Times" panose="02020603050405020304" pitchFamily="18" charset="0"/>
              <a:cs typeface="Times New Roman" panose="02020603050405020304" pitchFamily="18" charset="0"/>
            </a:endParaRPr>
          </a:p>
        </p:txBody>
      </p:sp>
      <p:sp>
        <p:nvSpPr>
          <p:cNvPr id="635965" name="Rectangle 61"/>
          <p:cNvSpPr>
            <a:spLocks noChangeArrowheads="1"/>
          </p:cNvSpPr>
          <p:nvPr/>
        </p:nvSpPr>
        <p:spPr bwMode="auto">
          <a:xfrm>
            <a:off x="1914525" y="4295775"/>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I Helvetica Oblique" charset="0"/>
                <a:cs typeface="Times New Roman" panose="02020603050405020304" pitchFamily="18" charset="0"/>
              </a:rPr>
              <a:t>5</a:t>
            </a:r>
            <a:endParaRPr lang="en-US" b="0">
              <a:latin typeface="Times" panose="02020603050405020304" pitchFamily="18" charset="0"/>
              <a:cs typeface="Times New Roman" panose="02020603050405020304" pitchFamily="18" charset="0"/>
            </a:endParaRPr>
          </a:p>
        </p:txBody>
      </p:sp>
      <p:sp>
        <p:nvSpPr>
          <p:cNvPr id="635966" name="Rectangle 62"/>
          <p:cNvSpPr>
            <a:spLocks noChangeArrowheads="1"/>
          </p:cNvSpPr>
          <p:nvPr/>
        </p:nvSpPr>
        <p:spPr bwMode="auto">
          <a:xfrm>
            <a:off x="1809750" y="3876675"/>
            <a:ext cx="246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I Helvetica Oblique" charset="0"/>
                <a:cs typeface="Times New Roman" panose="02020603050405020304" pitchFamily="18" charset="0"/>
              </a:rPr>
              <a:t>7.5</a:t>
            </a:r>
            <a:endParaRPr lang="en-US" b="0">
              <a:latin typeface="Times" panose="02020603050405020304" pitchFamily="18" charset="0"/>
              <a:cs typeface="Times New Roman" panose="02020603050405020304" pitchFamily="18" charset="0"/>
            </a:endParaRPr>
          </a:p>
        </p:txBody>
      </p:sp>
      <p:sp>
        <p:nvSpPr>
          <p:cNvPr id="635967" name="Rectangle 63"/>
          <p:cNvSpPr>
            <a:spLocks noChangeArrowheads="1"/>
          </p:cNvSpPr>
          <p:nvPr/>
        </p:nvSpPr>
        <p:spPr bwMode="auto">
          <a:xfrm>
            <a:off x="3200400" y="5562600"/>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I Helvetica Oblique" charset="0"/>
                <a:cs typeface="Times New Roman" panose="02020603050405020304" pitchFamily="18" charset="0"/>
              </a:rPr>
              <a:t>5</a:t>
            </a:r>
            <a:endParaRPr lang="en-US" b="0">
              <a:latin typeface="Times" panose="02020603050405020304" pitchFamily="18" charset="0"/>
              <a:cs typeface="Times New Roman" panose="02020603050405020304" pitchFamily="18" charset="0"/>
            </a:endParaRPr>
          </a:p>
        </p:txBody>
      </p:sp>
      <p:sp>
        <p:nvSpPr>
          <p:cNvPr id="635968" name="Line 64"/>
          <p:cNvSpPr>
            <a:spLocks noChangeShapeType="1"/>
          </p:cNvSpPr>
          <p:nvPr/>
        </p:nvSpPr>
        <p:spPr bwMode="auto">
          <a:xfrm flipH="1">
            <a:off x="4038600" y="4800600"/>
            <a:ext cx="72390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969" name="Line 65"/>
          <p:cNvSpPr>
            <a:spLocks noChangeShapeType="1"/>
          </p:cNvSpPr>
          <p:nvPr/>
        </p:nvSpPr>
        <p:spPr bwMode="auto">
          <a:xfrm flipV="1">
            <a:off x="4038600" y="4419600"/>
            <a:ext cx="0" cy="38100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5970" name="Freeform 66"/>
          <p:cNvSpPr>
            <a:spLocks/>
          </p:cNvSpPr>
          <p:nvPr/>
        </p:nvSpPr>
        <p:spPr bwMode="auto">
          <a:xfrm>
            <a:off x="3990975" y="4352925"/>
            <a:ext cx="111125" cy="111125"/>
          </a:xfrm>
          <a:custGeom>
            <a:avLst/>
            <a:gdLst>
              <a:gd name="T0" fmla="*/ 2147483647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0 h 70"/>
              <a:gd name="T22" fmla="*/ 2147483647 w 70"/>
              <a:gd name="T23" fmla="*/ 0 h 70"/>
              <a:gd name="T24" fmla="*/ 2147483647 w 70"/>
              <a:gd name="T25" fmla="*/ 2147483647 h 70"/>
              <a:gd name="T26" fmla="*/ 2147483647 w 70"/>
              <a:gd name="T27" fmla="*/ 2147483647 h 70"/>
              <a:gd name="T28" fmla="*/ 2147483647 w 70"/>
              <a:gd name="T29" fmla="*/ 2147483647 h 70"/>
              <a:gd name="T30" fmla="*/ 0 w 70"/>
              <a:gd name="T31" fmla="*/ 2147483647 h 70"/>
              <a:gd name="T32" fmla="*/ 0 w 70"/>
              <a:gd name="T33" fmla="*/ 2147483647 h 70"/>
              <a:gd name="T34" fmla="*/ 2147483647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70"/>
              <a:gd name="T68" fmla="*/ 70 w 70"/>
              <a:gd name="T69" fmla="*/ 70 h 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70">
                <a:moveTo>
                  <a:pt x="35" y="70"/>
                </a:moveTo>
                <a:lnTo>
                  <a:pt x="35" y="70"/>
                </a:lnTo>
                <a:lnTo>
                  <a:pt x="49" y="66"/>
                </a:lnTo>
                <a:lnTo>
                  <a:pt x="60" y="60"/>
                </a:lnTo>
                <a:lnTo>
                  <a:pt x="66" y="49"/>
                </a:lnTo>
                <a:lnTo>
                  <a:pt x="70" y="35"/>
                </a:lnTo>
                <a:lnTo>
                  <a:pt x="66" y="21"/>
                </a:lnTo>
                <a:lnTo>
                  <a:pt x="60" y="11"/>
                </a:lnTo>
                <a:lnTo>
                  <a:pt x="49" y="4"/>
                </a:lnTo>
                <a:lnTo>
                  <a:pt x="35" y="0"/>
                </a:lnTo>
                <a:lnTo>
                  <a:pt x="21" y="4"/>
                </a:lnTo>
                <a:lnTo>
                  <a:pt x="11" y="11"/>
                </a:lnTo>
                <a:lnTo>
                  <a:pt x="4" y="21"/>
                </a:lnTo>
                <a:lnTo>
                  <a:pt x="0" y="35"/>
                </a:lnTo>
                <a:lnTo>
                  <a:pt x="4" y="49"/>
                </a:lnTo>
                <a:lnTo>
                  <a:pt x="11" y="60"/>
                </a:lnTo>
                <a:lnTo>
                  <a:pt x="21" y="66"/>
                </a:lnTo>
                <a:lnTo>
                  <a:pt x="35"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971" name="Rectangle 67"/>
          <p:cNvSpPr>
            <a:spLocks noChangeArrowheads="1"/>
          </p:cNvSpPr>
          <p:nvPr/>
        </p:nvSpPr>
        <p:spPr bwMode="auto">
          <a:xfrm>
            <a:off x="4086225" y="4159250"/>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I Helvetica Oblique" charset="0"/>
                <a:cs typeface="Times New Roman" panose="02020603050405020304" pitchFamily="18" charset="0"/>
              </a:rPr>
              <a:t>c</a:t>
            </a:r>
            <a:endParaRPr lang="en-US" b="0">
              <a:latin typeface="Times" panose="02020603050405020304" pitchFamily="18" charset="0"/>
              <a:cs typeface="Times New Roman" panose="02020603050405020304" pitchFamily="18" charset="0"/>
            </a:endParaRPr>
          </a:p>
        </p:txBody>
      </p:sp>
      <p:sp>
        <p:nvSpPr>
          <p:cNvPr id="635972" name="Freeform 68"/>
          <p:cNvSpPr>
            <a:spLocks/>
          </p:cNvSpPr>
          <p:nvPr/>
        </p:nvSpPr>
        <p:spPr bwMode="auto">
          <a:xfrm>
            <a:off x="4732338" y="4740275"/>
            <a:ext cx="109537" cy="111125"/>
          </a:xfrm>
          <a:custGeom>
            <a:avLst/>
            <a:gdLst>
              <a:gd name="T0" fmla="*/ 2147483647 w 69"/>
              <a:gd name="T1" fmla="*/ 2147483647 h 70"/>
              <a:gd name="T2" fmla="*/ 2147483647 w 69"/>
              <a:gd name="T3" fmla="*/ 2147483647 h 70"/>
              <a:gd name="T4" fmla="*/ 2147483647 w 69"/>
              <a:gd name="T5" fmla="*/ 2147483647 h 70"/>
              <a:gd name="T6" fmla="*/ 2147483647 w 69"/>
              <a:gd name="T7" fmla="*/ 2147483647 h 70"/>
              <a:gd name="T8" fmla="*/ 2147483647 w 69"/>
              <a:gd name="T9" fmla="*/ 2147483647 h 70"/>
              <a:gd name="T10" fmla="*/ 2147483647 w 69"/>
              <a:gd name="T11" fmla="*/ 2147483647 h 70"/>
              <a:gd name="T12" fmla="*/ 2147483647 w 69"/>
              <a:gd name="T13" fmla="*/ 2147483647 h 70"/>
              <a:gd name="T14" fmla="*/ 2147483647 w 69"/>
              <a:gd name="T15" fmla="*/ 2147483647 h 70"/>
              <a:gd name="T16" fmla="*/ 2147483647 w 69"/>
              <a:gd name="T17" fmla="*/ 2147483647 h 70"/>
              <a:gd name="T18" fmla="*/ 2147483647 w 69"/>
              <a:gd name="T19" fmla="*/ 2147483647 h 70"/>
              <a:gd name="T20" fmla="*/ 2147483647 w 69"/>
              <a:gd name="T21" fmla="*/ 0 h 70"/>
              <a:gd name="T22" fmla="*/ 2147483647 w 69"/>
              <a:gd name="T23" fmla="*/ 0 h 70"/>
              <a:gd name="T24" fmla="*/ 2147483647 w 69"/>
              <a:gd name="T25" fmla="*/ 2147483647 h 70"/>
              <a:gd name="T26" fmla="*/ 2147483647 w 69"/>
              <a:gd name="T27" fmla="*/ 2147483647 h 70"/>
              <a:gd name="T28" fmla="*/ 2147483647 w 69"/>
              <a:gd name="T29" fmla="*/ 2147483647 h 70"/>
              <a:gd name="T30" fmla="*/ 0 w 69"/>
              <a:gd name="T31" fmla="*/ 2147483647 h 70"/>
              <a:gd name="T32" fmla="*/ 0 w 69"/>
              <a:gd name="T33" fmla="*/ 2147483647 h 70"/>
              <a:gd name="T34" fmla="*/ 2147483647 w 69"/>
              <a:gd name="T35" fmla="*/ 2147483647 h 70"/>
              <a:gd name="T36" fmla="*/ 2147483647 w 69"/>
              <a:gd name="T37" fmla="*/ 2147483647 h 70"/>
              <a:gd name="T38" fmla="*/ 2147483647 w 69"/>
              <a:gd name="T39" fmla="*/ 2147483647 h 70"/>
              <a:gd name="T40" fmla="*/ 2147483647 w 69"/>
              <a:gd name="T41" fmla="*/ 2147483647 h 70"/>
              <a:gd name="T42" fmla="*/ 2147483647 w 69"/>
              <a:gd name="T43" fmla="*/ 2147483647 h 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9"/>
              <a:gd name="T67" fmla="*/ 0 h 70"/>
              <a:gd name="T68" fmla="*/ 69 w 69"/>
              <a:gd name="T69" fmla="*/ 70 h 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9" h="70">
                <a:moveTo>
                  <a:pt x="34" y="70"/>
                </a:moveTo>
                <a:lnTo>
                  <a:pt x="34" y="70"/>
                </a:lnTo>
                <a:lnTo>
                  <a:pt x="48" y="66"/>
                </a:lnTo>
                <a:lnTo>
                  <a:pt x="62" y="59"/>
                </a:lnTo>
                <a:lnTo>
                  <a:pt x="69" y="49"/>
                </a:lnTo>
                <a:lnTo>
                  <a:pt x="69" y="35"/>
                </a:lnTo>
                <a:lnTo>
                  <a:pt x="69" y="21"/>
                </a:lnTo>
                <a:lnTo>
                  <a:pt x="62" y="10"/>
                </a:lnTo>
                <a:lnTo>
                  <a:pt x="48" y="3"/>
                </a:lnTo>
                <a:lnTo>
                  <a:pt x="34" y="0"/>
                </a:lnTo>
                <a:lnTo>
                  <a:pt x="24" y="3"/>
                </a:lnTo>
                <a:lnTo>
                  <a:pt x="10" y="10"/>
                </a:lnTo>
                <a:lnTo>
                  <a:pt x="3" y="21"/>
                </a:lnTo>
                <a:lnTo>
                  <a:pt x="0" y="35"/>
                </a:lnTo>
                <a:lnTo>
                  <a:pt x="3" y="49"/>
                </a:lnTo>
                <a:lnTo>
                  <a:pt x="10" y="59"/>
                </a:lnTo>
                <a:lnTo>
                  <a:pt x="24" y="66"/>
                </a:lnTo>
                <a:lnTo>
                  <a:pt x="34"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5973" name="Rectangle 69"/>
          <p:cNvSpPr>
            <a:spLocks noChangeArrowheads="1"/>
          </p:cNvSpPr>
          <p:nvPr/>
        </p:nvSpPr>
        <p:spPr bwMode="auto">
          <a:xfrm>
            <a:off x="4848225" y="4552950"/>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I Helvetica Oblique" charset="0"/>
                <a:cs typeface="Times New Roman" panose="02020603050405020304" pitchFamily="18" charset="0"/>
              </a:rPr>
              <a:t>b</a:t>
            </a:r>
            <a:endParaRPr lang="en-US" b="0">
              <a:latin typeface="Times" panose="02020603050405020304" pitchFamily="18" charset="0"/>
              <a:cs typeface="Times New Roman" panose="02020603050405020304" pitchFamily="18" charset="0"/>
            </a:endParaRPr>
          </a:p>
        </p:txBody>
      </p:sp>
      <p:sp>
        <p:nvSpPr>
          <p:cNvPr id="635974" name="Rectangle 70"/>
          <p:cNvSpPr>
            <a:spLocks noChangeArrowheads="1"/>
          </p:cNvSpPr>
          <p:nvPr/>
        </p:nvSpPr>
        <p:spPr bwMode="auto">
          <a:xfrm>
            <a:off x="4143375" y="4829175"/>
            <a:ext cx="5540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600" b="0">
                <a:solidFill>
                  <a:srgbClr val="FF3300"/>
                </a:solidFill>
                <a:latin typeface="Symbol" panose="05050102010706020507" pitchFamily="18" charset="2"/>
                <a:cs typeface="Times New Roman" panose="02020603050405020304" pitchFamily="18" charset="0"/>
              </a:rPr>
              <a:t>D</a:t>
            </a:r>
            <a:r>
              <a:rPr lang="en-US" sz="1600" b="0" i="1">
                <a:solidFill>
                  <a:srgbClr val="FF3300"/>
                </a:solidFill>
                <a:latin typeface="Times New Roman" panose="02020603050405020304" pitchFamily="18" charset="0"/>
                <a:cs typeface="Times New Roman" panose="02020603050405020304" pitchFamily="18" charset="0"/>
              </a:rPr>
              <a:t>L</a:t>
            </a:r>
            <a:r>
              <a:rPr lang="en-US" sz="1600" b="0">
                <a:solidFill>
                  <a:srgbClr val="FF3300"/>
                </a:solidFill>
                <a:latin typeface="Times" panose="02020603050405020304" pitchFamily="18" charset="0"/>
                <a:cs typeface="Times New Roman" panose="02020603050405020304" pitchFamily="18" charset="0"/>
              </a:rPr>
              <a:t> = 5</a:t>
            </a:r>
          </a:p>
        </p:txBody>
      </p:sp>
      <p:sp>
        <p:nvSpPr>
          <p:cNvPr id="635975" name="Rectangle 71"/>
          <p:cNvSpPr>
            <a:spLocks noChangeArrowheads="1"/>
          </p:cNvSpPr>
          <p:nvPr/>
        </p:nvSpPr>
        <p:spPr bwMode="auto">
          <a:xfrm>
            <a:off x="3276600" y="4495800"/>
            <a:ext cx="914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600" b="0">
                <a:solidFill>
                  <a:srgbClr val="FF3300"/>
                </a:solidFill>
                <a:latin typeface="Symbol" panose="05050102010706020507" pitchFamily="18" charset="2"/>
                <a:cs typeface="Times New Roman" panose="02020603050405020304" pitchFamily="18" charset="0"/>
              </a:rPr>
              <a:t>D</a:t>
            </a:r>
            <a:r>
              <a:rPr lang="en-US" sz="1600" b="0" i="1">
                <a:solidFill>
                  <a:srgbClr val="FF3300"/>
                </a:solidFill>
                <a:latin typeface="Times New Roman" panose="02020603050405020304" pitchFamily="18" charset="0"/>
                <a:cs typeface="Times New Roman" panose="02020603050405020304" pitchFamily="18" charset="0"/>
              </a:rPr>
              <a:t>K</a:t>
            </a:r>
            <a:r>
              <a:rPr lang="en-US" sz="1600" b="0">
                <a:solidFill>
                  <a:srgbClr val="FF3300"/>
                </a:solidFill>
                <a:latin typeface="Times" panose="02020603050405020304" pitchFamily="18" charset="0"/>
                <a:cs typeface="Times New Roman" panose="02020603050405020304" pitchFamily="18" charset="0"/>
              </a:rPr>
              <a:t> = 2.5</a:t>
            </a:r>
          </a:p>
        </p:txBody>
      </p:sp>
      <p:sp>
        <p:nvSpPr>
          <p:cNvPr id="635976" name="Text Box 72"/>
          <p:cNvSpPr txBox="1">
            <a:spLocks noChangeArrowheads="1"/>
          </p:cNvSpPr>
          <p:nvPr/>
        </p:nvSpPr>
        <p:spPr bwMode="auto">
          <a:xfrm>
            <a:off x="2743200" y="1457325"/>
            <a:ext cx="2209800" cy="1743075"/>
          </a:xfrm>
          <a:prstGeom prst="rect">
            <a:avLst/>
          </a:prstGeom>
          <a:solidFill>
            <a:srgbClr val="9DDF9D"/>
          </a:solidFill>
          <a:ln w="3175">
            <a:solidFill>
              <a:schemeClr val="tx1"/>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800" b="0">
                <a:latin typeface="Times New Roman" panose="02020603050405020304" pitchFamily="18" charset="0"/>
                <a:cs typeface="Times New Roman" panose="02020603050405020304" pitchFamily="18" charset="0"/>
              </a:rPr>
              <a:t>For each extra unit of capital it uses, the firm must use two fewer units of labor to hold its cost constant.</a:t>
            </a:r>
          </a:p>
        </p:txBody>
      </p:sp>
      <p:sp>
        <p:nvSpPr>
          <p:cNvPr id="635977" name="Text Box 73"/>
          <p:cNvSpPr txBox="1">
            <a:spLocks noChangeArrowheads="1"/>
          </p:cNvSpPr>
          <p:nvPr/>
        </p:nvSpPr>
        <p:spPr bwMode="auto">
          <a:xfrm>
            <a:off x="4419600" y="4191000"/>
            <a:ext cx="2047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2000" b="0">
                <a:solidFill>
                  <a:srgbClr val="FF3300"/>
                </a:solidFill>
                <a:latin typeface="Times" panose="02020603050405020304" pitchFamily="18" charset="0"/>
                <a:cs typeface="Times New Roman" panose="02020603050405020304" pitchFamily="18" charset="0"/>
              </a:rPr>
              <a:t>Slope = -1/2 = </a:t>
            </a:r>
            <a:r>
              <a:rPr lang="en-US" sz="2000" b="0" i="1">
                <a:solidFill>
                  <a:srgbClr val="FF3300"/>
                </a:solidFill>
                <a:latin typeface="Times New Roman" panose="02020603050405020304" pitchFamily="18" charset="0"/>
                <a:cs typeface="Times New Roman" panose="02020603050405020304" pitchFamily="18" charset="0"/>
              </a:rPr>
              <a:t>w/r</a:t>
            </a:r>
          </a:p>
        </p:txBody>
      </p:sp>
      <p:sp>
        <p:nvSpPr>
          <p:cNvPr id="635978" name="Oval 74"/>
          <p:cNvSpPr>
            <a:spLocks noChangeArrowheads="1"/>
          </p:cNvSpPr>
          <p:nvPr/>
        </p:nvSpPr>
        <p:spPr bwMode="auto">
          <a:xfrm>
            <a:off x="7162800" y="1771650"/>
            <a:ext cx="762000" cy="762000"/>
          </a:xfrm>
          <a:prstGeom prst="ellipse">
            <a:avLst/>
          </a:prstGeom>
          <a:noFill/>
          <a:ln w="57150">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Tree>
  </p:cSld>
  <p:clrMapOvr>
    <a:masterClrMapping/>
  </p:clrMapOvr>
  <p:transition spd="med">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35907"/>
                                        </p:tgtEl>
                                        <p:attrNameLst>
                                          <p:attrName>style.visibility</p:attrName>
                                        </p:attrNameLst>
                                      </p:cBhvr>
                                      <p:to>
                                        <p:strVal val="visible"/>
                                      </p:to>
                                    </p:set>
                                    <p:animEffect transition="in" filter="strips(downRight)">
                                      <p:cBhvr>
                                        <p:cTn id="7" dur="500"/>
                                        <p:tgtEl>
                                          <p:spTgt spid="635907"/>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35924"/>
                                        </p:tgtEl>
                                        <p:attrNameLst>
                                          <p:attrName>style.visibility</p:attrName>
                                        </p:attrNameLst>
                                      </p:cBhvr>
                                      <p:to>
                                        <p:strVal val="visible"/>
                                      </p:to>
                                    </p:set>
                                    <p:anim calcmode="lin" valueType="num">
                                      <p:cBhvr>
                                        <p:cTn id="11" dur="500" fill="hold"/>
                                        <p:tgtEl>
                                          <p:spTgt spid="635924"/>
                                        </p:tgtEl>
                                        <p:attrNameLst>
                                          <p:attrName>ppt_w</p:attrName>
                                        </p:attrNameLst>
                                      </p:cBhvr>
                                      <p:tavLst>
                                        <p:tav tm="0">
                                          <p:val>
                                            <p:fltVal val="0"/>
                                          </p:val>
                                        </p:tav>
                                        <p:tav tm="100000">
                                          <p:val>
                                            <p:strVal val="#ppt_w"/>
                                          </p:val>
                                        </p:tav>
                                      </p:tavLst>
                                    </p:anim>
                                    <p:anim calcmode="lin" valueType="num">
                                      <p:cBhvr>
                                        <p:cTn id="12" dur="500" fill="hold"/>
                                        <p:tgtEl>
                                          <p:spTgt spid="635924"/>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635910"/>
                                        </p:tgtEl>
                                        <p:attrNameLst>
                                          <p:attrName>style.visibility</p:attrName>
                                        </p:attrNameLst>
                                      </p:cBhvr>
                                      <p:to>
                                        <p:strVal val="visible"/>
                                      </p:to>
                                    </p:set>
                                    <p:anim calcmode="lin" valueType="num">
                                      <p:cBhvr>
                                        <p:cTn id="17" dur="500" fill="hold"/>
                                        <p:tgtEl>
                                          <p:spTgt spid="635910"/>
                                        </p:tgtEl>
                                        <p:attrNameLst>
                                          <p:attrName>ppt_w</p:attrName>
                                        </p:attrNameLst>
                                      </p:cBhvr>
                                      <p:tavLst>
                                        <p:tav tm="0">
                                          <p:val>
                                            <p:fltVal val="0"/>
                                          </p:val>
                                        </p:tav>
                                        <p:tav tm="100000">
                                          <p:val>
                                            <p:strVal val="#ppt_w"/>
                                          </p:val>
                                        </p:tav>
                                      </p:tavLst>
                                    </p:anim>
                                    <p:anim calcmode="lin" valueType="num">
                                      <p:cBhvr>
                                        <p:cTn id="18" dur="500" fill="hold"/>
                                        <p:tgtEl>
                                          <p:spTgt spid="635910"/>
                                        </p:tgtEl>
                                        <p:attrNameLst>
                                          <p:attrName>ppt_h</p:attrName>
                                        </p:attrNameLst>
                                      </p:cBhvr>
                                      <p:tavLst>
                                        <p:tav tm="0">
                                          <p:val>
                                            <p:fltVal val="0"/>
                                          </p:val>
                                        </p:tav>
                                        <p:tav tm="100000">
                                          <p:val>
                                            <p:strVal val="#ppt_h"/>
                                          </p:val>
                                        </p:tav>
                                      </p:tavLst>
                                    </p:anim>
                                  </p:childTnLst>
                                </p:cTn>
                              </p:par>
                            </p:childTnLst>
                          </p:cTn>
                        </p:par>
                        <p:par>
                          <p:cTn id="19" fill="hold" nodeType="afterGroup">
                            <p:stCondLst>
                              <p:cond delay="500"/>
                            </p:stCondLst>
                            <p:childTnLst>
                              <p:par>
                                <p:cTn id="20" presetID="23" presetClass="entr" presetSubtype="16" fill="hold" grpId="0" nodeType="afterEffect">
                                  <p:stCondLst>
                                    <p:cond delay="0"/>
                                  </p:stCondLst>
                                  <p:childTnLst>
                                    <p:set>
                                      <p:cBhvr>
                                        <p:cTn id="21" dur="1" fill="hold">
                                          <p:stCondLst>
                                            <p:cond delay="0"/>
                                          </p:stCondLst>
                                        </p:cTn>
                                        <p:tgtEl>
                                          <p:spTgt spid="635912"/>
                                        </p:tgtEl>
                                        <p:attrNameLst>
                                          <p:attrName>style.visibility</p:attrName>
                                        </p:attrNameLst>
                                      </p:cBhvr>
                                      <p:to>
                                        <p:strVal val="visible"/>
                                      </p:to>
                                    </p:set>
                                    <p:anim calcmode="lin" valueType="num">
                                      <p:cBhvr>
                                        <p:cTn id="22" dur="500" fill="hold"/>
                                        <p:tgtEl>
                                          <p:spTgt spid="635912"/>
                                        </p:tgtEl>
                                        <p:attrNameLst>
                                          <p:attrName>ppt_w</p:attrName>
                                        </p:attrNameLst>
                                      </p:cBhvr>
                                      <p:tavLst>
                                        <p:tav tm="0">
                                          <p:val>
                                            <p:fltVal val="0"/>
                                          </p:val>
                                        </p:tav>
                                        <p:tav tm="100000">
                                          <p:val>
                                            <p:strVal val="#ppt_w"/>
                                          </p:val>
                                        </p:tav>
                                      </p:tavLst>
                                    </p:anim>
                                    <p:anim calcmode="lin" valueType="num">
                                      <p:cBhvr>
                                        <p:cTn id="23" dur="500" fill="hold"/>
                                        <p:tgtEl>
                                          <p:spTgt spid="635912"/>
                                        </p:tgtEl>
                                        <p:attrNameLst>
                                          <p:attrName>ppt_h</p:attrName>
                                        </p:attrNameLst>
                                      </p:cBhvr>
                                      <p:tavLst>
                                        <p:tav tm="0">
                                          <p:val>
                                            <p:fltVal val="0"/>
                                          </p:val>
                                        </p:tav>
                                        <p:tav tm="100000">
                                          <p:val>
                                            <p:strVal val="#ppt_h"/>
                                          </p:val>
                                        </p:tav>
                                      </p:tavLst>
                                    </p:anim>
                                  </p:childTnLst>
                                </p:cTn>
                              </p:par>
                            </p:childTnLst>
                          </p:cTn>
                        </p:par>
                        <p:par>
                          <p:cTn id="24" fill="hold" nodeType="afterGroup">
                            <p:stCondLst>
                              <p:cond delay="1000"/>
                            </p:stCondLst>
                            <p:childTnLst>
                              <p:par>
                                <p:cTn id="25" presetID="23" presetClass="entr" presetSubtype="16" fill="hold" grpId="0" nodeType="afterEffect">
                                  <p:stCondLst>
                                    <p:cond delay="0"/>
                                  </p:stCondLst>
                                  <p:childTnLst>
                                    <p:set>
                                      <p:cBhvr>
                                        <p:cTn id="26" dur="1" fill="hold">
                                          <p:stCondLst>
                                            <p:cond delay="0"/>
                                          </p:stCondLst>
                                        </p:cTn>
                                        <p:tgtEl>
                                          <p:spTgt spid="635923"/>
                                        </p:tgtEl>
                                        <p:attrNameLst>
                                          <p:attrName>style.visibility</p:attrName>
                                        </p:attrNameLst>
                                      </p:cBhvr>
                                      <p:to>
                                        <p:strVal val="visible"/>
                                      </p:to>
                                    </p:set>
                                    <p:anim calcmode="lin" valueType="num">
                                      <p:cBhvr>
                                        <p:cTn id="27" dur="500" fill="hold"/>
                                        <p:tgtEl>
                                          <p:spTgt spid="635923"/>
                                        </p:tgtEl>
                                        <p:attrNameLst>
                                          <p:attrName>ppt_w</p:attrName>
                                        </p:attrNameLst>
                                      </p:cBhvr>
                                      <p:tavLst>
                                        <p:tav tm="0">
                                          <p:val>
                                            <p:fltVal val="0"/>
                                          </p:val>
                                        </p:tav>
                                        <p:tav tm="100000">
                                          <p:val>
                                            <p:strVal val="#ppt_w"/>
                                          </p:val>
                                        </p:tav>
                                      </p:tavLst>
                                    </p:anim>
                                    <p:anim calcmode="lin" valueType="num">
                                      <p:cBhvr>
                                        <p:cTn id="28" dur="500" fill="hold"/>
                                        <p:tgtEl>
                                          <p:spTgt spid="635923"/>
                                        </p:tgtEl>
                                        <p:attrNameLst>
                                          <p:attrName>ppt_h</p:attrName>
                                        </p:attrNameLst>
                                      </p:cBhvr>
                                      <p:tavLst>
                                        <p:tav tm="0">
                                          <p:val>
                                            <p:fltVal val="0"/>
                                          </p:val>
                                        </p:tav>
                                        <p:tav tm="100000">
                                          <p:val>
                                            <p:strVal val="#ppt_h"/>
                                          </p:val>
                                        </p:tav>
                                      </p:tavLst>
                                    </p:anim>
                                  </p:childTnLst>
                                </p:cTn>
                              </p:par>
                            </p:childTnLst>
                          </p:cTn>
                        </p:par>
                        <p:par>
                          <p:cTn id="29" fill="hold" nodeType="afterGroup">
                            <p:stCondLst>
                              <p:cond delay="1500"/>
                            </p:stCondLst>
                            <p:childTnLst>
                              <p:par>
                                <p:cTn id="30" presetID="23" presetClass="entr" presetSubtype="16"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635913"/>
                                        </p:tgtEl>
                                        <p:attrNameLst>
                                          <p:attrName>style.visibility</p:attrName>
                                        </p:attrNameLst>
                                      </p:cBhvr>
                                      <p:to>
                                        <p:strVal val="visible"/>
                                      </p:to>
                                    </p:set>
                                    <p:anim calcmode="lin" valueType="num">
                                      <p:cBhvr>
                                        <p:cTn id="38" dur="500" fill="hold"/>
                                        <p:tgtEl>
                                          <p:spTgt spid="635913"/>
                                        </p:tgtEl>
                                        <p:attrNameLst>
                                          <p:attrName>ppt_w</p:attrName>
                                        </p:attrNameLst>
                                      </p:cBhvr>
                                      <p:tavLst>
                                        <p:tav tm="0">
                                          <p:val>
                                            <p:fltVal val="0"/>
                                          </p:val>
                                        </p:tav>
                                        <p:tav tm="100000">
                                          <p:val>
                                            <p:strVal val="#ppt_w"/>
                                          </p:val>
                                        </p:tav>
                                      </p:tavLst>
                                    </p:anim>
                                    <p:anim calcmode="lin" valueType="num">
                                      <p:cBhvr>
                                        <p:cTn id="39" dur="500" fill="hold"/>
                                        <p:tgtEl>
                                          <p:spTgt spid="635913"/>
                                        </p:tgtEl>
                                        <p:attrNameLst>
                                          <p:attrName>ppt_h</p:attrName>
                                        </p:attrNameLst>
                                      </p:cBhvr>
                                      <p:tavLst>
                                        <p:tav tm="0">
                                          <p:val>
                                            <p:fltVal val="0"/>
                                          </p:val>
                                        </p:tav>
                                        <p:tav tm="100000">
                                          <p:val>
                                            <p:strVal val="#ppt_h"/>
                                          </p:val>
                                        </p:tav>
                                      </p:tavLst>
                                    </p:anim>
                                  </p:childTnLst>
                                </p:cTn>
                              </p:par>
                            </p:childTnLst>
                          </p:cTn>
                        </p:par>
                        <p:par>
                          <p:cTn id="40" fill="hold" nodeType="afterGroup">
                            <p:stCondLst>
                              <p:cond delay="500"/>
                            </p:stCondLst>
                            <p:childTnLst>
                              <p:par>
                                <p:cTn id="41" presetID="23" presetClass="entr" presetSubtype="16" fill="hold" grpId="0" nodeType="afterEffect">
                                  <p:stCondLst>
                                    <p:cond delay="0"/>
                                  </p:stCondLst>
                                  <p:childTnLst>
                                    <p:set>
                                      <p:cBhvr>
                                        <p:cTn id="42" dur="1" fill="hold">
                                          <p:stCondLst>
                                            <p:cond delay="0"/>
                                          </p:stCondLst>
                                        </p:cTn>
                                        <p:tgtEl>
                                          <p:spTgt spid="635915"/>
                                        </p:tgtEl>
                                        <p:attrNameLst>
                                          <p:attrName>style.visibility</p:attrName>
                                        </p:attrNameLst>
                                      </p:cBhvr>
                                      <p:to>
                                        <p:strVal val="visible"/>
                                      </p:to>
                                    </p:set>
                                    <p:anim calcmode="lin" valueType="num">
                                      <p:cBhvr>
                                        <p:cTn id="43" dur="500" fill="hold"/>
                                        <p:tgtEl>
                                          <p:spTgt spid="635915"/>
                                        </p:tgtEl>
                                        <p:attrNameLst>
                                          <p:attrName>ppt_w</p:attrName>
                                        </p:attrNameLst>
                                      </p:cBhvr>
                                      <p:tavLst>
                                        <p:tav tm="0">
                                          <p:val>
                                            <p:fltVal val="0"/>
                                          </p:val>
                                        </p:tav>
                                        <p:tav tm="100000">
                                          <p:val>
                                            <p:strVal val="#ppt_w"/>
                                          </p:val>
                                        </p:tav>
                                      </p:tavLst>
                                    </p:anim>
                                    <p:anim calcmode="lin" valueType="num">
                                      <p:cBhvr>
                                        <p:cTn id="44" dur="500" fill="hold"/>
                                        <p:tgtEl>
                                          <p:spTgt spid="635915"/>
                                        </p:tgtEl>
                                        <p:attrNameLst>
                                          <p:attrName>ppt_h</p:attrName>
                                        </p:attrNameLst>
                                      </p:cBhvr>
                                      <p:tavLst>
                                        <p:tav tm="0">
                                          <p:val>
                                            <p:fltVal val="0"/>
                                          </p:val>
                                        </p:tav>
                                        <p:tav tm="100000">
                                          <p:val>
                                            <p:strVal val="#ppt_h"/>
                                          </p:val>
                                        </p:tav>
                                      </p:tavLst>
                                    </p:anim>
                                  </p:childTnLst>
                                </p:cTn>
                              </p:par>
                            </p:childTnLst>
                          </p:cTn>
                        </p:par>
                        <p:par>
                          <p:cTn id="45" fill="hold" nodeType="afterGroup">
                            <p:stCondLst>
                              <p:cond delay="1000"/>
                            </p:stCondLst>
                            <p:childTnLst>
                              <p:par>
                                <p:cTn id="46" presetID="23" presetClass="entr" presetSubtype="16"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p:cTn id="48" dur="500" fill="hold"/>
                                        <p:tgtEl>
                                          <p:spTgt spid="3"/>
                                        </p:tgtEl>
                                        <p:attrNameLst>
                                          <p:attrName>ppt_w</p:attrName>
                                        </p:attrNameLst>
                                      </p:cBhvr>
                                      <p:tavLst>
                                        <p:tav tm="0">
                                          <p:val>
                                            <p:fltVal val="0"/>
                                          </p:val>
                                        </p:tav>
                                        <p:tav tm="100000">
                                          <p:val>
                                            <p:strVal val="#ppt_w"/>
                                          </p:val>
                                        </p:tav>
                                      </p:tavLst>
                                    </p:anim>
                                    <p:anim calcmode="lin" valueType="num">
                                      <p:cBhvr>
                                        <p:cTn id="49" dur="500" fill="hold"/>
                                        <p:tgtEl>
                                          <p:spTgt spid="3"/>
                                        </p:tgtEl>
                                        <p:attrNameLst>
                                          <p:attrName>ppt_h</p:attrName>
                                        </p:attrNameLst>
                                      </p:cBhvr>
                                      <p:tavLst>
                                        <p:tav tm="0">
                                          <p:val>
                                            <p:fltVal val="0"/>
                                          </p:val>
                                        </p:tav>
                                        <p:tav tm="100000">
                                          <p:val>
                                            <p:strVal val="#ppt_h"/>
                                          </p:val>
                                        </p:tav>
                                      </p:tavLst>
                                    </p:anim>
                                  </p:childTnLst>
                                </p:cTn>
                              </p:par>
                            </p:childTnLst>
                          </p:cTn>
                        </p:par>
                        <p:par>
                          <p:cTn id="50" fill="hold" nodeType="afterGroup">
                            <p:stCondLst>
                              <p:cond delay="1500"/>
                            </p:stCondLst>
                            <p:childTnLst>
                              <p:par>
                                <p:cTn id="51" presetID="23" presetClass="entr" presetSubtype="16" fill="hold" grpId="0" nodeType="afterEffect">
                                  <p:stCondLst>
                                    <p:cond delay="0"/>
                                  </p:stCondLst>
                                  <p:childTnLst>
                                    <p:set>
                                      <p:cBhvr>
                                        <p:cTn id="52" dur="1" fill="hold">
                                          <p:stCondLst>
                                            <p:cond delay="0"/>
                                          </p:stCondLst>
                                        </p:cTn>
                                        <p:tgtEl>
                                          <p:spTgt spid="635921"/>
                                        </p:tgtEl>
                                        <p:attrNameLst>
                                          <p:attrName>style.visibility</p:attrName>
                                        </p:attrNameLst>
                                      </p:cBhvr>
                                      <p:to>
                                        <p:strVal val="visible"/>
                                      </p:to>
                                    </p:set>
                                    <p:anim calcmode="lin" valueType="num">
                                      <p:cBhvr>
                                        <p:cTn id="53" dur="500" fill="hold"/>
                                        <p:tgtEl>
                                          <p:spTgt spid="635921"/>
                                        </p:tgtEl>
                                        <p:attrNameLst>
                                          <p:attrName>ppt_w</p:attrName>
                                        </p:attrNameLst>
                                      </p:cBhvr>
                                      <p:tavLst>
                                        <p:tav tm="0">
                                          <p:val>
                                            <p:fltVal val="0"/>
                                          </p:val>
                                        </p:tav>
                                        <p:tav tm="100000">
                                          <p:val>
                                            <p:strVal val="#ppt_w"/>
                                          </p:val>
                                        </p:tav>
                                      </p:tavLst>
                                    </p:anim>
                                    <p:anim calcmode="lin" valueType="num">
                                      <p:cBhvr>
                                        <p:cTn id="54" dur="500" fill="hold"/>
                                        <p:tgtEl>
                                          <p:spTgt spid="635921"/>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3" presetClass="entr" presetSubtype="16" fill="hold" grpId="0" nodeType="clickEffect">
                                  <p:stCondLst>
                                    <p:cond delay="0"/>
                                  </p:stCondLst>
                                  <p:childTnLst>
                                    <p:set>
                                      <p:cBhvr>
                                        <p:cTn id="58" dur="1" fill="hold">
                                          <p:stCondLst>
                                            <p:cond delay="0"/>
                                          </p:stCondLst>
                                        </p:cTn>
                                        <p:tgtEl>
                                          <p:spTgt spid="635972"/>
                                        </p:tgtEl>
                                        <p:attrNameLst>
                                          <p:attrName>style.visibility</p:attrName>
                                        </p:attrNameLst>
                                      </p:cBhvr>
                                      <p:to>
                                        <p:strVal val="visible"/>
                                      </p:to>
                                    </p:set>
                                    <p:anim calcmode="lin" valueType="num">
                                      <p:cBhvr>
                                        <p:cTn id="59" dur="500" fill="hold"/>
                                        <p:tgtEl>
                                          <p:spTgt spid="635972"/>
                                        </p:tgtEl>
                                        <p:attrNameLst>
                                          <p:attrName>ppt_w</p:attrName>
                                        </p:attrNameLst>
                                      </p:cBhvr>
                                      <p:tavLst>
                                        <p:tav tm="0">
                                          <p:val>
                                            <p:fltVal val="0"/>
                                          </p:val>
                                        </p:tav>
                                        <p:tav tm="100000">
                                          <p:val>
                                            <p:strVal val="#ppt_w"/>
                                          </p:val>
                                        </p:tav>
                                      </p:tavLst>
                                    </p:anim>
                                    <p:anim calcmode="lin" valueType="num">
                                      <p:cBhvr>
                                        <p:cTn id="60" dur="500" fill="hold"/>
                                        <p:tgtEl>
                                          <p:spTgt spid="635972"/>
                                        </p:tgtEl>
                                        <p:attrNameLst>
                                          <p:attrName>ppt_h</p:attrName>
                                        </p:attrNameLst>
                                      </p:cBhvr>
                                      <p:tavLst>
                                        <p:tav tm="0">
                                          <p:val>
                                            <p:fltVal val="0"/>
                                          </p:val>
                                        </p:tav>
                                        <p:tav tm="100000">
                                          <p:val>
                                            <p:strVal val="#ppt_h"/>
                                          </p:val>
                                        </p:tav>
                                      </p:tavLst>
                                    </p:anim>
                                  </p:childTnLst>
                                </p:cTn>
                              </p:par>
                            </p:childTnLst>
                          </p:cTn>
                        </p:par>
                        <p:par>
                          <p:cTn id="61" fill="hold" nodeType="afterGroup">
                            <p:stCondLst>
                              <p:cond delay="500"/>
                            </p:stCondLst>
                            <p:childTnLst>
                              <p:par>
                                <p:cTn id="62" presetID="23" presetClass="entr" presetSubtype="16" fill="hold" grpId="0" nodeType="afterEffect">
                                  <p:stCondLst>
                                    <p:cond delay="0"/>
                                  </p:stCondLst>
                                  <p:childTnLst>
                                    <p:set>
                                      <p:cBhvr>
                                        <p:cTn id="63" dur="1" fill="hold">
                                          <p:stCondLst>
                                            <p:cond delay="0"/>
                                          </p:stCondLst>
                                        </p:cTn>
                                        <p:tgtEl>
                                          <p:spTgt spid="635973"/>
                                        </p:tgtEl>
                                        <p:attrNameLst>
                                          <p:attrName>style.visibility</p:attrName>
                                        </p:attrNameLst>
                                      </p:cBhvr>
                                      <p:to>
                                        <p:strVal val="visible"/>
                                      </p:to>
                                    </p:set>
                                    <p:anim calcmode="lin" valueType="num">
                                      <p:cBhvr>
                                        <p:cTn id="64" dur="500" fill="hold"/>
                                        <p:tgtEl>
                                          <p:spTgt spid="635973"/>
                                        </p:tgtEl>
                                        <p:attrNameLst>
                                          <p:attrName>ppt_w</p:attrName>
                                        </p:attrNameLst>
                                      </p:cBhvr>
                                      <p:tavLst>
                                        <p:tav tm="0">
                                          <p:val>
                                            <p:fltVal val="0"/>
                                          </p:val>
                                        </p:tav>
                                        <p:tav tm="100000">
                                          <p:val>
                                            <p:strVal val="#ppt_w"/>
                                          </p:val>
                                        </p:tav>
                                      </p:tavLst>
                                    </p:anim>
                                    <p:anim calcmode="lin" valueType="num">
                                      <p:cBhvr>
                                        <p:cTn id="65" dur="500" fill="hold"/>
                                        <p:tgtEl>
                                          <p:spTgt spid="635973"/>
                                        </p:tgtEl>
                                        <p:attrNameLst>
                                          <p:attrName>ppt_h</p:attrName>
                                        </p:attrNameLst>
                                      </p:cBhvr>
                                      <p:tavLst>
                                        <p:tav tm="0">
                                          <p:val>
                                            <p:fltVal val="0"/>
                                          </p:val>
                                        </p:tav>
                                        <p:tav tm="100000">
                                          <p:val>
                                            <p:strVal val="#ppt_h"/>
                                          </p:val>
                                        </p:tav>
                                      </p:tavLst>
                                    </p:anim>
                                  </p:childTnLst>
                                </p:cTn>
                              </p:par>
                            </p:childTnLst>
                          </p:cTn>
                        </p:par>
                        <p:par>
                          <p:cTn id="66" fill="hold" nodeType="afterGroup">
                            <p:stCondLst>
                              <p:cond delay="1000"/>
                            </p:stCondLst>
                            <p:childTnLst>
                              <p:par>
                                <p:cTn id="67" presetID="23" presetClass="entr" presetSubtype="16" fill="hold" grpId="0" nodeType="afterEffect">
                                  <p:stCondLst>
                                    <p:cond delay="0"/>
                                  </p:stCondLst>
                                  <p:childTnLst>
                                    <p:set>
                                      <p:cBhvr>
                                        <p:cTn id="68" dur="1" fill="hold">
                                          <p:stCondLst>
                                            <p:cond delay="0"/>
                                          </p:stCondLst>
                                        </p:cTn>
                                        <p:tgtEl>
                                          <p:spTgt spid="635957"/>
                                        </p:tgtEl>
                                        <p:attrNameLst>
                                          <p:attrName>style.visibility</p:attrName>
                                        </p:attrNameLst>
                                      </p:cBhvr>
                                      <p:to>
                                        <p:strVal val="visible"/>
                                      </p:to>
                                    </p:set>
                                    <p:anim calcmode="lin" valueType="num">
                                      <p:cBhvr>
                                        <p:cTn id="69" dur="500" fill="hold"/>
                                        <p:tgtEl>
                                          <p:spTgt spid="635957"/>
                                        </p:tgtEl>
                                        <p:attrNameLst>
                                          <p:attrName>ppt_w</p:attrName>
                                        </p:attrNameLst>
                                      </p:cBhvr>
                                      <p:tavLst>
                                        <p:tav tm="0">
                                          <p:val>
                                            <p:fltVal val="0"/>
                                          </p:val>
                                        </p:tav>
                                        <p:tav tm="100000">
                                          <p:val>
                                            <p:strVal val="#ppt_w"/>
                                          </p:val>
                                        </p:tav>
                                      </p:tavLst>
                                    </p:anim>
                                    <p:anim calcmode="lin" valueType="num">
                                      <p:cBhvr>
                                        <p:cTn id="70" dur="500" fill="hold"/>
                                        <p:tgtEl>
                                          <p:spTgt spid="635957"/>
                                        </p:tgtEl>
                                        <p:attrNameLst>
                                          <p:attrName>ppt_h</p:attrName>
                                        </p:attrNameLst>
                                      </p:cBhvr>
                                      <p:tavLst>
                                        <p:tav tm="0">
                                          <p:val>
                                            <p:fltVal val="0"/>
                                          </p:val>
                                        </p:tav>
                                        <p:tav tm="100000">
                                          <p:val>
                                            <p:strVal val="#ppt_h"/>
                                          </p:val>
                                        </p:tav>
                                      </p:tavLst>
                                    </p:anim>
                                  </p:childTnLst>
                                </p:cTn>
                              </p:par>
                            </p:childTnLst>
                          </p:cTn>
                        </p:par>
                        <p:par>
                          <p:cTn id="71" fill="hold" nodeType="afterGroup">
                            <p:stCondLst>
                              <p:cond delay="1500"/>
                            </p:stCondLst>
                            <p:childTnLst>
                              <p:par>
                                <p:cTn id="72" presetID="23" presetClass="entr" presetSubtype="16" fill="hold" grpId="0" nodeType="afterEffect">
                                  <p:stCondLst>
                                    <p:cond delay="0"/>
                                  </p:stCondLst>
                                  <p:childTnLst>
                                    <p:set>
                                      <p:cBhvr>
                                        <p:cTn id="73" dur="1" fill="hold">
                                          <p:stCondLst>
                                            <p:cond delay="0"/>
                                          </p:stCondLst>
                                        </p:cTn>
                                        <p:tgtEl>
                                          <p:spTgt spid="635959"/>
                                        </p:tgtEl>
                                        <p:attrNameLst>
                                          <p:attrName>style.visibility</p:attrName>
                                        </p:attrNameLst>
                                      </p:cBhvr>
                                      <p:to>
                                        <p:strVal val="visible"/>
                                      </p:to>
                                    </p:set>
                                    <p:anim calcmode="lin" valueType="num">
                                      <p:cBhvr>
                                        <p:cTn id="74" dur="500" fill="hold"/>
                                        <p:tgtEl>
                                          <p:spTgt spid="635959"/>
                                        </p:tgtEl>
                                        <p:attrNameLst>
                                          <p:attrName>ppt_w</p:attrName>
                                        </p:attrNameLst>
                                      </p:cBhvr>
                                      <p:tavLst>
                                        <p:tav tm="0">
                                          <p:val>
                                            <p:fltVal val="0"/>
                                          </p:val>
                                        </p:tav>
                                        <p:tav tm="100000">
                                          <p:val>
                                            <p:strVal val="#ppt_w"/>
                                          </p:val>
                                        </p:tav>
                                      </p:tavLst>
                                    </p:anim>
                                    <p:anim calcmode="lin" valueType="num">
                                      <p:cBhvr>
                                        <p:cTn id="75" dur="500" fill="hold"/>
                                        <p:tgtEl>
                                          <p:spTgt spid="635959"/>
                                        </p:tgtEl>
                                        <p:attrNameLst>
                                          <p:attrName>ppt_h</p:attrName>
                                        </p:attrNameLst>
                                      </p:cBhvr>
                                      <p:tavLst>
                                        <p:tav tm="0">
                                          <p:val>
                                            <p:fltVal val="0"/>
                                          </p:val>
                                        </p:tav>
                                        <p:tav tm="100000">
                                          <p:val>
                                            <p:strVal val="#ppt_h"/>
                                          </p:val>
                                        </p:tav>
                                      </p:tavLst>
                                    </p:anim>
                                  </p:childTnLst>
                                </p:cTn>
                              </p:par>
                            </p:childTnLst>
                          </p:cTn>
                        </p:par>
                        <p:par>
                          <p:cTn id="76" fill="hold" nodeType="afterGroup">
                            <p:stCondLst>
                              <p:cond delay="2000"/>
                            </p:stCondLst>
                            <p:childTnLst>
                              <p:par>
                                <p:cTn id="77" presetID="23" presetClass="entr" presetSubtype="16" fill="hold" grpId="0" nodeType="afterEffect">
                                  <p:stCondLst>
                                    <p:cond delay="0"/>
                                  </p:stCondLst>
                                  <p:childTnLst>
                                    <p:set>
                                      <p:cBhvr>
                                        <p:cTn id="78" dur="1" fill="hold">
                                          <p:stCondLst>
                                            <p:cond delay="0"/>
                                          </p:stCondLst>
                                        </p:cTn>
                                        <p:tgtEl>
                                          <p:spTgt spid="635956"/>
                                        </p:tgtEl>
                                        <p:attrNameLst>
                                          <p:attrName>style.visibility</p:attrName>
                                        </p:attrNameLst>
                                      </p:cBhvr>
                                      <p:to>
                                        <p:strVal val="visible"/>
                                      </p:to>
                                    </p:set>
                                    <p:anim calcmode="lin" valueType="num">
                                      <p:cBhvr>
                                        <p:cTn id="79" dur="500" fill="hold"/>
                                        <p:tgtEl>
                                          <p:spTgt spid="635956"/>
                                        </p:tgtEl>
                                        <p:attrNameLst>
                                          <p:attrName>ppt_w</p:attrName>
                                        </p:attrNameLst>
                                      </p:cBhvr>
                                      <p:tavLst>
                                        <p:tav tm="0">
                                          <p:val>
                                            <p:fltVal val="0"/>
                                          </p:val>
                                        </p:tav>
                                        <p:tav tm="100000">
                                          <p:val>
                                            <p:strVal val="#ppt_w"/>
                                          </p:val>
                                        </p:tav>
                                      </p:tavLst>
                                    </p:anim>
                                    <p:anim calcmode="lin" valueType="num">
                                      <p:cBhvr>
                                        <p:cTn id="80" dur="500" fill="hold"/>
                                        <p:tgtEl>
                                          <p:spTgt spid="635956"/>
                                        </p:tgtEl>
                                        <p:attrNameLst>
                                          <p:attrName>ppt_h</p:attrName>
                                        </p:attrNameLst>
                                      </p:cBhvr>
                                      <p:tavLst>
                                        <p:tav tm="0">
                                          <p:val>
                                            <p:fltVal val="0"/>
                                          </p:val>
                                        </p:tav>
                                        <p:tav tm="100000">
                                          <p:val>
                                            <p:strVal val="#ppt_h"/>
                                          </p:val>
                                        </p:tav>
                                      </p:tavLst>
                                    </p:anim>
                                  </p:childTnLst>
                                </p:cTn>
                              </p:par>
                            </p:childTnLst>
                          </p:cTn>
                        </p:par>
                        <p:par>
                          <p:cTn id="81" fill="hold" nodeType="afterGroup">
                            <p:stCondLst>
                              <p:cond delay="2500"/>
                            </p:stCondLst>
                            <p:childTnLst>
                              <p:par>
                                <p:cTn id="82" presetID="23" presetClass="entr" presetSubtype="16" fill="hold" grpId="0" nodeType="afterEffect">
                                  <p:stCondLst>
                                    <p:cond delay="0"/>
                                  </p:stCondLst>
                                  <p:childTnLst>
                                    <p:set>
                                      <p:cBhvr>
                                        <p:cTn id="83" dur="1" fill="hold">
                                          <p:stCondLst>
                                            <p:cond delay="0"/>
                                          </p:stCondLst>
                                        </p:cTn>
                                        <p:tgtEl>
                                          <p:spTgt spid="635958"/>
                                        </p:tgtEl>
                                        <p:attrNameLst>
                                          <p:attrName>style.visibility</p:attrName>
                                        </p:attrNameLst>
                                      </p:cBhvr>
                                      <p:to>
                                        <p:strVal val="visible"/>
                                      </p:to>
                                    </p:set>
                                    <p:anim calcmode="lin" valueType="num">
                                      <p:cBhvr>
                                        <p:cTn id="84" dur="500" fill="hold"/>
                                        <p:tgtEl>
                                          <p:spTgt spid="635958"/>
                                        </p:tgtEl>
                                        <p:attrNameLst>
                                          <p:attrName>ppt_w</p:attrName>
                                        </p:attrNameLst>
                                      </p:cBhvr>
                                      <p:tavLst>
                                        <p:tav tm="0">
                                          <p:val>
                                            <p:fltVal val="0"/>
                                          </p:val>
                                        </p:tav>
                                        <p:tav tm="100000">
                                          <p:val>
                                            <p:strVal val="#ppt_w"/>
                                          </p:val>
                                        </p:tav>
                                      </p:tavLst>
                                    </p:anim>
                                    <p:anim calcmode="lin" valueType="num">
                                      <p:cBhvr>
                                        <p:cTn id="85" dur="500" fill="hold"/>
                                        <p:tgtEl>
                                          <p:spTgt spid="635958"/>
                                        </p:tgtEl>
                                        <p:attrNameLst>
                                          <p:attrName>ppt_h</p:attrName>
                                        </p:attrNameLst>
                                      </p:cBhvr>
                                      <p:tavLst>
                                        <p:tav tm="0">
                                          <p:val>
                                            <p:fltVal val="0"/>
                                          </p:val>
                                        </p:tav>
                                        <p:tav tm="100000">
                                          <p:val>
                                            <p:strVal val="#ppt_h"/>
                                          </p:val>
                                        </p:tav>
                                      </p:tavLst>
                                    </p:anim>
                                  </p:childTnLst>
                                </p:cTn>
                              </p:par>
                            </p:childTnLst>
                          </p:cTn>
                        </p:par>
                      </p:childTnLst>
                    </p:cTn>
                  </p:par>
                  <p:par>
                    <p:cTn id="86" fill="hold" nodeType="clickPar">
                      <p:stCondLst>
                        <p:cond delay="indefinite"/>
                      </p:stCondLst>
                      <p:childTnLst>
                        <p:par>
                          <p:cTn id="87" fill="hold" nodeType="withGroup">
                            <p:stCondLst>
                              <p:cond delay="0"/>
                            </p:stCondLst>
                            <p:childTnLst>
                              <p:par>
                                <p:cTn id="88" presetID="23" presetClass="entr" presetSubtype="16" fill="hold" grpId="0" nodeType="clickEffect">
                                  <p:stCondLst>
                                    <p:cond delay="0"/>
                                  </p:stCondLst>
                                  <p:childTnLst>
                                    <p:set>
                                      <p:cBhvr>
                                        <p:cTn id="89" dur="1" fill="hold">
                                          <p:stCondLst>
                                            <p:cond delay="0"/>
                                          </p:stCondLst>
                                        </p:cTn>
                                        <p:tgtEl>
                                          <p:spTgt spid="635970"/>
                                        </p:tgtEl>
                                        <p:attrNameLst>
                                          <p:attrName>style.visibility</p:attrName>
                                        </p:attrNameLst>
                                      </p:cBhvr>
                                      <p:to>
                                        <p:strVal val="visible"/>
                                      </p:to>
                                    </p:set>
                                    <p:anim calcmode="lin" valueType="num">
                                      <p:cBhvr>
                                        <p:cTn id="90" dur="500" fill="hold"/>
                                        <p:tgtEl>
                                          <p:spTgt spid="635970"/>
                                        </p:tgtEl>
                                        <p:attrNameLst>
                                          <p:attrName>ppt_w</p:attrName>
                                        </p:attrNameLst>
                                      </p:cBhvr>
                                      <p:tavLst>
                                        <p:tav tm="0">
                                          <p:val>
                                            <p:fltVal val="0"/>
                                          </p:val>
                                        </p:tav>
                                        <p:tav tm="100000">
                                          <p:val>
                                            <p:strVal val="#ppt_w"/>
                                          </p:val>
                                        </p:tav>
                                      </p:tavLst>
                                    </p:anim>
                                    <p:anim calcmode="lin" valueType="num">
                                      <p:cBhvr>
                                        <p:cTn id="91" dur="500" fill="hold"/>
                                        <p:tgtEl>
                                          <p:spTgt spid="635970"/>
                                        </p:tgtEl>
                                        <p:attrNameLst>
                                          <p:attrName>ppt_h</p:attrName>
                                        </p:attrNameLst>
                                      </p:cBhvr>
                                      <p:tavLst>
                                        <p:tav tm="0">
                                          <p:val>
                                            <p:fltVal val="0"/>
                                          </p:val>
                                        </p:tav>
                                        <p:tav tm="100000">
                                          <p:val>
                                            <p:strVal val="#ppt_h"/>
                                          </p:val>
                                        </p:tav>
                                      </p:tavLst>
                                    </p:anim>
                                  </p:childTnLst>
                                </p:cTn>
                              </p:par>
                            </p:childTnLst>
                          </p:cTn>
                        </p:par>
                        <p:par>
                          <p:cTn id="92" fill="hold" nodeType="afterGroup">
                            <p:stCondLst>
                              <p:cond delay="500"/>
                            </p:stCondLst>
                            <p:childTnLst>
                              <p:par>
                                <p:cTn id="93" presetID="23" presetClass="entr" presetSubtype="16" fill="hold" grpId="0" nodeType="afterEffect">
                                  <p:stCondLst>
                                    <p:cond delay="0"/>
                                  </p:stCondLst>
                                  <p:childTnLst>
                                    <p:set>
                                      <p:cBhvr>
                                        <p:cTn id="94" dur="1" fill="hold">
                                          <p:stCondLst>
                                            <p:cond delay="0"/>
                                          </p:stCondLst>
                                        </p:cTn>
                                        <p:tgtEl>
                                          <p:spTgt spid="635971"/>
                                        </p:tgtEl>
                                        <p:attrNameLst>
                                          <p:attrName>style.visibility</p:attrName>
                                        </p:attrNameLst>
                                      </p:cBhvr>
                                      <p:to>
                                        <p:strVal val="visible"/>
                                      </p:to>
                                    </p:set>
                                    <p:anim calcmode="lin" valueType="num">
                                      <p:cBhvr>
                                        <p:cTn id="95" dur="500" fill="hold"/>
                                        <p:tgtEl>
                                          <p:spTgt spid="635971"/>
                                        </p:tgtEl>
                                        <p:attrNameLst>
                                          <p:attrName>ppt_w</p:attrName>
                                        </p:attrNameLst>
                                      </p:cBhvr>
                                      <p:tavLst>
                                        <p:tav tm="0">
                                          <p:val>
                                            <p:fltVal val="0"/>
                                          </p:val>
                                        </p:tav>
                                        <p:tav tm="100000">
                                          <p:val>
                                            <p:strVal val="#ppt_w"/>
                                          </p:val>
                                        </p:tav>
                                      </p:tavLst>
                                    </p:anim>
                                    <p:anim calcmode="lin" valueType="num">
                                      <p:cBhvr>
                                        <p:cTn id="96" dur="500" fill="hold"/>
                                        <p:tgtEl>
                                          <p:spTgt spid="635971"/>
                                        </p:tgtEl>
                                        <p:attrNameLst>
                                          <p:attrName>ppt_h</p:attrName>
                                        </p:attrNameLst>
                                      </p:cBhvr>
                                      <p:tavLst>
                                        <p:tav tm="0">
                                          <p:val>
                                            <p:fltVal val="0"/>
                                          </p:val>
                                        </p:tav>
                                        <p:tav tm="100000">
                                          <p:val>
                                            <p:strVal val="#ppt_h"/>
                                          </p:val>
                                        </p:tav>
                                      </p:tavLst>
                                    </p:anim>
                                  </p:childTnLst>
                                </p:cTn>
                              </p:par>
                            </p:childTnLst>
                          </p:cTn>
                        </p:par>
                        <p:par>
                          <p:cTn id="97" fill="hold" nodeType="afterGroup">
                            <p:stCondLst>
                              <p:cond delay="1000"/>
                            </p:stCondLst>
                            <p:childTnLst>
                              <p:par>
                                <p:cTn id="98" presetID="23" presetClass="entr" presetSubtype="16" fill="hold" grpId="0" nodeType="afterEffect">
                                  <p:stCondLst>
                                    <p:cond delay="0"/>
                                  </p:stCondLst>
                                  <p:childTnLst>
                                    <p:set>
                                      <p:cBhvr>
                                        <p:cTn id="99" dur="1" fill="hold">
                                          <p:stCondLst>
                                            <p:cond delay="0"/>
                                          </p:stCondLst>
                                        </p:cTn>
                                        <p:tgtEl>
                                          <p:spTgt spid="635960"/>
                                        </p:tgtEl>
                                        <p:attrNameLst>
                                          <p:attrName>style.visibility</p:attrName>
                                        </p:attrNameLst>
                                      </p:cBhvr>
                                      <p:to>
                                        <p:strVal val="visible"/>
                                      </p:to>
                                    </p:set>
                                    <p:anim calcmode="lin" valueType="num">
                                      <p:cBhvr>
                                        <p:cTn id="100" dur="500" fill="hold"/>
                                        <p:tgtEl>
                                          <p:spTgt spid="635960"/>
                                        </p:tgtEl>
                                        <p:attrNameLst>
                                          <p:attrName>ppt_w</p:attrName>
                                        </p:attrNameLst>
                                      </p:cBhvr>
                                      <p:tavLst>
                                        <p:tav tm="0">
                                          <p:val>
                                            <p:fltVal val="0"/>
                                          </p:val>
                                        </p:tav>
                                        <p:tav tm="100000">
                                          <p:val>
                                            <p:strVal val="#ppt_w"/>
                                          </p:val>
                                        </p:tav>
                                      </p:tavLst>
                                    </p:anim>
                                    <p:anim calcmode="lin" valueType="num">
                                      <p:cBhvr>
                                        <p:cTn id="101" dur="500" fill="hold"/>
                                        <p:tgtEl>
                                          <p:spTgt spid="635960"/>
                                        </p:tgtEl>
                                        <p:attrNameLst>
                                          <p:attrName>ppt_h</p:attrName>
                                        </p:attrNameLst>
                                      </p:cBhvr>
                                      <p:tavLst>
                                        <p:tav tm="0">
                                          <p:val>
                                            <p:fltVal val="0"/>
                                          </p:val>
                                        </p:tav>
                                        <p:tav tm="100000">
                                          <p:val>
                                            <p:strVal val="#ppt_h"/>
                                          </p:val>
                                        </p:tav>
                                      </p:tavLst>
                                    </p:anim>
                                  </p:childTnLst>
                                </p:cTn>
                              </p:par>
                            </p:childTnLst>
                          </p:cTn>
                        </p:par>
                        <p:par>
                          <p:cTn id="102" fill="hold" nodeType="afterGroup">
                            <p:stCondLst>
                              <p:cond delay="1500"/>
                            </p:stCondLst>
                            <p:childTnLst>
                              <p:par>
                                <p:cTn id="103" presetID="23" presetClass="entr" presetSubtype="16" fill="hold" grpId="0" nodeType="afterEffect">
                                  <p:stCondLst>
                                    <p:cond delay="0"/>
                                  </p:stCondLst>
                                  <p:childTnLst>
                                    <p:set>
                                      <p:cBhvr>
                                        <p:cTn id="104" dur="1" fill="hold">
                                          <p:stCondLst>
                                            <p:cond delay="0"/>
                                          </p:stCondLst>
                                        </p:cTn>
                                        <p:tgtEl>
                                          <p:spTgt spid="635965"/>
                                        </p:tgtEl>
                                        <p:attrNameLst>
                                          <p:attrName>style.visibility</p:attrName>
                                        </p:attrNameLst>
                                      </p:cBhvr>
                                      <p:to>
                                        <p:strVal val="visible"/>
                                      </p:to>
                                    </p:set>
                                    <p:anim calcmode="lin" valueType="num">
                                      <p:cBhvr>
                                        <p:cTn id="105" dur="500" fill="hold"/>
                                        <p:tgtEl>
                                          <p:spTgt spid="635965"/>
                                        </p:tgtEl>
                                        <p:attrNameLst>
                                          <p:attrName>ppt_w</p:attrName>
                                        </p:attrNameLst>
                                      </p:cBhvr>
                                      <p:tavLst>
                                        <p:tav tm="0">
                                          <p:val>
                                            <p:fltVal val="0"/>
                                          </p:val>
                                        </p:tav>
                                        <p:tav tm="100000">
                                          <p:val>
                                            <p:strVal val="#ppt_w"/>
                                          </p:val>
                                        </p:tav>
                                      </p:tavLst>
                                    </p:anim>
                                    <p:anim calcmode="lin" valueType="num">
                                      <p:cBhvr>
                                        <p:cTn id="106" dur="500" fill="hold"/>
                                        <p:tgtEl>
                                          <p:spTgt spid="635965"/>
                                        </p:tgtEl>
                                        <p:attrNameLst>
                                          <p:attrName>ppt_h</p:attrName>
                                        </p:attrNameLst>
                                      </p:cBhvr>
                                      <p:tavLst>
                                        <p:tav tm="0">
                                          <p:val>
                                            <p:fltVal val="0"/>
                                          </p:val>
                                        </p:tav>
                                        <p:tav tm="100000">
                                          <p:val>
                                            <p:strVal val="#ppt_h"/>
                                          </p:val>
                                        </p:tav>
                                      </p:tavLst>
                                    </p:anim>
                                  </p:childTnLst>
                                </p:cTn>
                              </p:par>
                            </p:childTnLst>
                          </p:cTn>
                        </p:par>
                        <p:par>
                          <p:cTn id="107" fill="hold" nodeType="afterGroup">
                            <p:stCondLst>
                              <p:cond delay="2000"/>
                            </p:stCondLst>
                            <p:childTnLst>
                              <p:par>
                                <p:cTn id="108" presetID="23" presetClass="entr" presetSubtype="16" fill="hold" grpId="0" nodeType="afterEffect">
                                  <p:stCondLst>
                                    <p:cond delay="0"/>
                                  </p:stCondLst>
                                  <p:childTnLst>
                                    <p:set>
                                      <p:cBhvr>
                                        <p:cTn id="109" dur="1" fill="hold">
                                          <p:stCondLst>
                                            <p:cond delay="0"/>
                                          </p:stCondLst>
                                        </p:cTn>
                                        <p:tgtEl>
                                          <p:spTgt spid="635961"/>
                                        </p:tgtEl>
                                        <p:attrNameLst>
                                          <p:attrName>style.visibility</p:attrName>
                                        </p:attrNameLst>
                                      </p:cBhvr>
                                      <p:to>
                                        <p:strVal val="visible"/>
                                      </p:to>
                                    </p:set>
                                    <p:anim calcmode="lin" valueType="num">
                                      <p:cBhvr>
                                        <p:cTn id="110" dur="500" fill="hold"/>
                                        <p:tgtEl>
                                          <p:spTgt spid="635961"/>
                                        </p:tgtEl>
                                        <p:attrNameLst>
                                          <p:attrName>ppt_w</p:attrName>
                                        </p:attrNameLst>
                                      </p:cBhvr>
                                      <p:tavLst>
                                        <p:tav tm="0">
                                          <p:val>
                                            <p:fltVal val="0"/>
                                          </p:val>
                                        </p:tav>
                                        <p:tav tm="100000">
                                          <p:val>
                                            <p:strVal val="#ppt_w"/>
                                          </p:val>
                                        </p:tav>
                                      </p:tavLst>
                                    </p:anim>
                                    <p:anim calcmode="lin" valueType="num">
                                      <p:cBhvr>
                                        <p:cTn id="111" dur="500" fill="hold"/>
                                        <p:tgtEl>
                                          <p:spTgt spid="635961"/>
                                        </p:tgtEl>
                                        <p:attrNameLst>
                                          <p:attrName>ppt_h</p:attrName>
                                        </p:attrNameLst>
                                      </p:cBhvr>
                                      <p:tavLst>
                                        <p:tav tm="0">
                                          <p:val>
                                            <p:fltVal val="0"/>
                                          </p:val>
                                        </p:tav>
                                        <p:tav tm="100000">
                                          <p:val>
                                            <p:strVal val="#ppt_h"/>
                                          </p:val>
                                        </p:tav>
                                      </p:tavLst>
                                    </p:anim>
                                  </p:childTnLst>
                                </p:cTn>
                              </p:par>
                            </p:childTnLst>
                          </p:cTn>
                        </p:par>
                        <p:par>
                          <p:cTn id="112" fill="hold" nodeType="afterGroup">
                            <p:stCondLst>
                              <p:cond delay="2500"/>
                            </p:stCondLst>
                            <p:childTnLst>
                              <p:par>
                                <p:cTn id="113" presetID="23" presetClass="entr" presetSubtype="16" fill="hold" grpId="0" nodeType="afterEffect">
                                  <p:stCondLst>
                                    <p:cond delay="0"/>
                                  </p:stCondLst>
                                  <p:childTnLst>
                                    <p:set>
                                      <p:cBhvr>
                                        <p:cTn id="114" dur="1" fill="hold">
                                          <p:stCondLst>
                                            <p:cond delay="0"/>
                                          </p:stCondLst>
                                        </p:cTn>
                                        <p:tgtEl>
                                          <p:spTgt spid="635964"/>
                                        </p:tgtEl>
                                        <p:attrNameLst>
                                          <p:attrName>style.visibility</p:attrName>
                                        </p:attrNameLst>
                                      </p:cBhvr>
                                      <p:to>
                                        <p:strVal val="visible"/>
                                      </p:to>
                                    </p:set>
                                    <p:anim calcmode="lin" valueType="num">
                                      <p:cBhvr>
                                        <p:cTn id="115" dur="500" fill="hold"/>
                                        <p:tgtEl>
                                          <p:spTgt spid="635964"/>
                                        </p:tgtEl>
                                        <p:attrNameLst>
                                          <p:attrName>ppt_w</p:attrName>
                                        </p:attrNameLst>
                                      </p:cBhvr>
                                      <p:tavLst>
                                        <p:tav tm="0">
                                          <p:val>
                                            <p:fltVal val="0"/>
                                          </p:val>
                                        </p:tav>
                                        <p:tav tm="100000">
                                          <p:val>
                                            <p:strVal val="#ppt_w"/>
                                          </p:val>
                                        </p:tav>
                                      </p:tavLst>
                                    </p:anim>
                                    <p:anim calcmode="lin" valueType="num">
                                      <p:cBhvr>
                                        <p:cTn id="116" dur="500" fill="hold"/>
                                        <p:tgtEl>
                                          <p:spTgt spid="635964"/>
                                        </p:tgtEl>
                                        <p:attrNameLst>
                                          <p:attrName>ppt_h</p:attrName>
                                        </p:attrNameLst>
                                      </p:cBhvr>
                                      <p:tavLst>
                                        <p:tav tm="0">
                                          <p:val>
                                            <p:fltVal val="0"/>
                                          </p:val>
                                        </p:tav>
                                        <p:tav tm="100000">
                                          <p:val>
                                            <p:strVal val="#ppt_h"/>
                                          </p:val>
                                        </p:tav>
                                      </p:tavLst>
                                    </p:anim>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8" presetClass="entr" presetSubtype="12" fill="hold" grpId="0" nodeType="clickEffect">
                                  <p:stCondLst>
                                    <p:cond delay="0"/>
                                  </p:stCondLst>
                                  <p:childTnLst>
                                    <p:set>
                                      <p:cBhvr>
                                        <p:cTn id="120" dur="1" fill="hold">
                                          <p:stCondLst>
                                            <p:cond delay="0"/>
                                          </p:stCondLst>
                                        </p:cTn>
                                        <p:tgtEl>
                                          <p:spTgt spid="635968"/>
                                        </p:tgtEl>
                                        <p:attrNameLst>
                                          <p:attrName>style.visibility</p:attrName>
                                        </p:attrNameLst>
                                      </p:cBhvr>
                                      <p:to>
                                        <p:strVal val="visible"/>
                                      </p:to>
                                    </p:set>
                                    <p:animEffect transition="in" filter="strips(downLeft)">
                                      <p:cBhvr>
                                        <p:cTn id="121" dur="500"/>
                                        <p:tgtEl>
                                          <p:spTgt spid="635968"/>
                                        </p:tgtEl>
                                      </p:cBhvr>
                                    </p:animEffect>
                                  </p:childTnLst>
                                </p:cTn>
                              </p:par>
                            </p:childTnLst>
                          </p:cTn>
                        </p:par>
                        <p:par>
                          <p:cTn id="122" fill="hold" nodeType="afterGroup">
                            <p:stCondLst>
                              <p:cond delay="500"/>
                            </p:stCondLst>
                            <p:childTnLst>
                              <p:par>
                                <p:cTn id="123" presetID="18" presetClass="entr" presetSubtype="12" fill="hold" grpId="0" nodeType="afterEffect">
                                  <p:stCondLst>
                                    <p:cond delay="0"/>
                                  </p:stCondLst>
                                  <p:childTnLst>
                                    <p:set>
                                      <p:cBhvr>
                                        <p:cTn id="124" dur="1" fill="hold">
                                          <p:stCondLst>
                                            <p:cond delay="0"/>
                                          </p:stCondLst>
                                        </p:cTn>
                                        <p:tgtEl>
                                          <p:spTgt spid="635974"/>
                                        </p:tgtEl>
                                        <p:attrNameLst>
                                          <p:attrName>style.visibility</p:attrName>
                                        </p:attrNameLst>
                                      </p:cBhvr>
                                      <p:to>
                                        <p:strVal val="visible"/>
                                      </p:to>
                                    </p:set>
                                    <p:animEffect transition="in" filter="strips(downLeft)">
                                      <p:cBhvr>
                                        <p:cTn id="125" dur="500"/>
                                        <p:tgtEl>
                                          <p:spTgt spid="635974"/>
                                        </p:tgtEl>
                                      </p:cBhvr>
                                    </p:animEffect>
                                  </p:childTnLst>
                                </p:cTn>
                              </p:par>
                            </p:childTnLst>
                          </p:cTn>
                        </p:par>
                      </p:childTnLst>
                    </p:cTn>
                  </p:par>
                  <p:par>
                    <p:cTn id="126" fill="hold" nodeType="clickPar">
                      <p:stCondLst>
                        <p:cond delay="indefinite"/>
                      </p:stCondLst>
                      <p:childTnLst>
                        <p:par>
                          <p:cTn id="127" fill="hold" nodeType="withGroup">
                            <p:stCondLst>
                              <p:cond delay="0"/>
                            </p:stCondLst>
                            <p:childTnLst>
                              <p:par>
                                <p:cTn id="128" presetID="18" presetClass="entr" presetSubtype="3" fill="hold" grpId="0" nodeType="clickEffect">
                                  <p:stCondLst>
                                    <p:cond delay="0"/>
                                  </p:stCondLst>
                                  <p:childTnLst>
                                    <p:set>
                                      <p:cBhvr>
                                        <p:cTn id="129" dur="1" fill="hold">
                                          <p:stCondLst>
                                            <p:cond delay="0"/>
                                          </p:stCondLst>
                                        </p:cTn>
                                        <p:tgtEl>
                                          <p:spTgt spid="635975"/>
                                        </p:tgtEl>
                                        <p:attrNameLst>
                                          <p:attrName>style.visibility</p:attrName>
                                        </p:attrNameLst>
                                      </p:cBhvr>
                                      <p:to>
                                        <p:strVal val="visible"/>
                                      </p:to>
                                    </p:set>
                                    <p:animEffect transition="in" filter="strips(upRight)">
                                      <p:cBhvr>
                                        <p:cTn id="130" dur="500"/>
                                        <p:tgtEl>
                                          <p:spTgt spid="635975"/>
                                        </p:tgtEl>
                                      </p:cBhvr>
                                    </p:animEffect>
                                  </p:childTnLst>
                                </p:cTn>
                              </p:par>
                            </p:childTnLst>
                          </p:cTn>
                        </p:par>
                        <p:par>
                          <p:cTn id="131" fill="hold" nodeType="afterGroup">
                            <p:stCondLst>
                              <p:cond delay="500"/>
                            </p:stCondLst>
                            <p:childTnLst>
                              <p:par>
                                <p:cTn id="132" presetID="18" presetClass="entr" presetSubtype="3" fill="hold" grpId="0" nodeType="afterEffect">
                                  <p:stCondLst>
                                    <p:cond delay="0"/>
                                  </p:stCondLst>
                                  <p:childTnLst>
                                    <p:set>
                                      <p:cBhvr>
                                        <p:cTn id="133" dur="1" fill="hold">
                                          <p:stCondLst>
                                            <p:cond delay="0"/>
                                          </p:stCondLst>
                                        </p:cTn>
                                        <p:tgtEl>
                                          <p:spTgt spid="635969"/>
                                        </p:tgtEl>
                                        <p:attrNameLst>
                                          <p:attrName>style.visibility</p:attrName>
                                        </p:attrNameLst>
                                      </p:cBhvr>
                                      <p:to>
                                        <p:strVal val="visible"/>
                                      </p:to>
                                    </p:set>
                                    <p:animEffect transition="in" filter="strips(upRight)">
                                      <p:cBhvr>
                                        <p:cTn id="134" dur="500"/>
                                        <p:tgtEl>
                                          <p:spTgt spid="635969"/>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18" presetClass="entr" presetSubtype="6" fill="hold" grpId="0" nodeType="clickEffect">
                                  <p:stCondLst>
                                    <p:cond delay="0"/>
                                  </p:stCondLst>
                                  <p:childTnLst>
                                    <p:set>
                                      <p:cBhvr>
                                        <p:cTn id="138" dur="1" fill="hold">
                                          <p:stCondLst>
                                            <p:cond delay="0"/>
                                          </p:stCondLst>
                                        </p:cTn>
                                        <p:tgtEl>
                                          <p:spTgt spid="635977"/>
                                        </p:tgtEl>
                                        <p:attrNameLst>
                                          <p:attrName>style.visibility</p:attrName>
                                        </p:attrNameLst>
                                      </p:cBhvr>
                                      <p:to>
                                        <p:strVal val="visible"/>
                                      </p:to>
                                    </p:set>
                                    <p:animEffect transition="in" filter="strips(downRight)">
                                      <p:cBhvr>
                                        <p:cTn id="139" dur="500"/>
                                        <p:tgtEl>
                                          <p:spTgt spid="635977"/>
                                        </p:tgtEl>
                                      </p:cBhvr>
                                    </p:animEffect>
                                  </p:childTnLst>
                                </p:cTn>
                              </p:par>
                            </p:childTnLst>
                          </p:cTn>
                        </p:par>
                        <p:par>
                          <p:cTn id="140" fill="hold" nodeType="afterGroup">
                            <p:stCondLst>
                              <p:cond delay="500"/>
                            </p:stCondLst>
                            <p:childTnLst>
                              <p:par>
                                <p:cTn id="141" presetID="23" presetClass="entr" presetSubtype="16" fill="hold" grpId="0" nodeType="afterEffect">
                                  <p:stCondLst>
                                    <p:cond delay="0"/>
                                  </p:stCondLst>
                                  <p:childTnLst>
                                    <p:set>
                                      <p:cBhvr>
                                        <p:cTn id="142" dur="1" fill="hold">
                                          <p:stCondLst>
                                            <p:cond delay="0"/>
                                          </p:stCondLst>
                                        </p:cTn>
                                        <p:tgtEl>
                                          <p:spTgt spid="635978"/>
                                        </p:tgtEl>
                                        <p:attrNameLst>
                                          <p:attrName>style.visibility</p:attrName>
                                        </p:attrNameLst>
                                      </p:cBhvr>
                                      <p:to>
                                        <p:strVal val="visible"/>
                                      </p:to>
                                    </p:set>
                                    <p:anim calcmode="lin" valueType="num">
                                      <p:cBhvr>
                                        <p:cTn id="143" dur="500" fill="hold"/>
                                        <p:tgtEl>
                                          <p:spTgt spid="635978"/>
                                        </p:tgtEl>
                                        <p:attrNameLst>
                                          <p:attrName>ppt_w</p:attrName>
                                        </p:attrNameLst>
                                      </p:cBhvr>
                                      <p:tavLst>
                                        <p:tav tm="0">
                                          <p:val>
                                            <p:fltVal val="0"/>
                                          </p:val>
                                        </p:tav>
                                        <p:tav tm="100000">
                                          <p:val>
                                            <p:strVal val="#ppt_w"/>
                                          </p:val>
                                        </p:tav>
                                      </p:tavLst>
                                    </p:anim>
                                    <p:anim calcmode="lin" valueType="num">
                                      <p:cBhvr>
                                        <p:cTn id="144" dur="500" fill="hold"/>
                                        <p:tgtEl>
                                          <p:spTgt spid="635978"/>
                                        </p:tgtEl>
                                        <p:attrNameLst>
                                          <p:attrName>ppt_h</p:attrName>
                                        </p:attrNameLst>
                                      </p:cBhvr>
                                      <p:tavLst>
                                        <p:tav tm="0">
                                          <p:val>
                                            <p:fltVal val="0"/>
                                          </p:val>
                                        </p:tav>
                                        <p:tav tm="100000">
                                          <p:val>
                                            <p:strVal val="#ppt_h"/>
                                          </p:val>
                                        </p:tav>
                                      </p:tavLst>
                                    </p:anim>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3" presetClass="entr" presetSubtype="16" fill="hold" grpId="0" nodeType="clickEffect">
                                  <p:stCondLst>
                                    <p:cond delay="0"/>
                                  </p:stCondLst>
                                  <p:childTnLst>
                                    <p:set>
                                      <p:cBhvr>
                                        <p:cTn id="148" dur="1" fill="hold">
                                          <p:stCondLst>
                                            <p:cond delay="0"/>
                                          </p:stCondLst>
                                        </p:cTn>
                                        <p:tgtEl>
                                          <p:spTgt spid="635976"/>
                                        </p:tgtEl>
                                        <p:attrNameLst>
                                          <p:attrName>style.visibility</p:attrName>
                                        </p:attrNameLst>
                                      </p:cBhvr>
                                      <p:to>
                                        <p:strVal val="visible"/>
                                      </p:to>
                                    </p:set>
                                    <p:anim calcmode="lin" valueType="num">
                                      <p:cBhvr>
                                        <p:cTn id="149" dur="500" fill="hold"/>
                                        <p:tgtEl>
                                          <p:spTgt spid="635976"/>
                                        </p:tgtEl>
                                        <p:attrNameLst>
                                          <p:attrName>ppt_w</p:attrName>
                                        </p:attrNameLst>
                                      </p:cBhvr>
                                      <p:tavLst>
                                        <p:tav tm="0">
                                          <p:val>
                                            <p:fltVal val="0"/>
                                          </p:val>
                                        </p:tav>
                                        <p:tav tm="100000">
                                          <p:val>
                                            <p:strVal val="#ppt_w"/>
                                          </p:val>
                                        </p:tav>
                                      </p:tavLst>
                                    </p:anim>
                                    <p:anim calcmode="lin" valueType="num">
                                      <p:cBhvr>
                                        <p:cTn id="150" dur="500" fill="hold"/>
                                        <p:tgtEl>
                                          <p:spTgt spid="635976"/>
                                        </p:tgtEl>
                                        <p:attrNameLst>
                                          <p:attrName>ppt_h</p:attrName>
                                        </p:attrNameLst>
                                      </p:cBhvr>
                                      <p:tavLst>
                                        <p:tav tm="0">
                                          <p:val>
                                            <p:fltVal val="0"/>
                                          </p:val>
                                        </p:tav>
                                        <p:tav tm="100000">
                                          <p:val>
                                            <p:strVal val="#ppt_h"/>
                                          </p:val>
                                        </p:tav>
                                      </p:tavLst>
                                    </p:anim>
                                  </p:childTnLst>
                                </p:cTn>
                              </p:par>
                            </p:childTnLst>
                          </p:cTn>
                        </p:par>
                      </p:childTnLst>
                    </p:cTn>
                  </p:par>
                  <p:par>
                    <p:cTn id="151" fill="hold" nodeType="clickPar">
                      <p:stCondLst>
                        <p:cond delay="indefinite"/>
                      </p:stCondLst>
                      <p:childTnLst>
                        <p:par>
                          <p:cTn id="152" fill="hold" nodeType="withGroup">
                            <p:stCondLst>
                              <p:cond delay="0"/>
                            </p:stCondLst>
                            <p:childTnLst>
                              <p:par>
                                <p:cTn id="153" presetID="23" presetClass="entr" presetSubtype="16" fill="hold" grpId="0" nodeType="clickEffect">
                                  <p:stCondLst>
                                    <p:cond delay="0"/>
                                  </p:stCondLst>
                                  <p:childTnLst>
                                    <p:set>
                                      <p:cBhvr>
                                        <p:cTn id="154" dur="1" fill="hold">
                                          <p:stCondLst>
                                            <p:cond delay="0"/>
                                          </p:stCondLst>
                                        </p:cTn>
                                        <p:tgtEl>
                                          <p:spTgt spid="635908"/>
                                        </p:tgtEl>
                                        <p:attrNameLst>
                                          <p:attrName>style.visibility</p:attrName>
                                        </p:attrNameLst>
                                      </p:cBhvr>
                                      <p:to>
                                        <p:strVal val="visible"/>
                                      </p:to>
                                    </p:set>
                                    <p:anim calcmode="lin" valueType="num">
                                      <p:cBhvr>
                                        <p:cTn id="155" dur="500" fill="hold"/>
                                        <p:tgtEl>
                                          <p:spTgt spid="635908"/>
                                        </p:tgtEl>
                                        <p:attrNameLst>
                                          <p:attrName>ppt_w</p:attrName>
                                        </p:attrNameLst>
                                      </p:cBhvr>
                                      <p:tavLst>
                                        <p:tav tm="0">
                                          <p:val>
                                            <p:fltVal val="0"/>
                                          </p:val>
                                        </p:tav>
                                        <p:tav tm="100000">
                                          <p:val>
                                            <p:strVal val="#ppt_w"/>
                                          </p:val>
                                        </p:tav>
                                      </p:tavLst>
                                    </p:anim>
                                    <p:anim calcmode="lin" valueType="num">
                                      <p:cBhvr>
                                        <p:cTn id="156" dur="500" fill="hold"/>
                                        <p:tgtEl>
                                          <p:spTgt spid="635908"/>
                                        </p:tgtEl>
                                        <p:attrNameLst>
                                          <p:attrName>ppt_h</p:attrName>
                                        </p:attrNameLst>
                                      </p:cBhvr>
                                      <p:tavLst>
                                        <p:tav tm="0">
                                          <p:val>
                                            <p:fltVal val="0"/>
                                          </p:val>
                                        </p:tav>
                                        <p:tav tm="100000">
                                          <p:val>
                                            <p:strVal val="#ppt_h"/>
                                          </p:val>
                                        </p:tav>
                                      </p:tavLst>
                                    </p:anim>
                                  </p:childTnLst>
                                </p:cTn>
                              </p:par>
                            </p:childTnLst>
                          </p:cTn>
                        </p:par>
                        <p:par>
                          <p:cTn id="157" fill="hold" nodeType="afterGroup">
                            <p:stCondLst>
                              <p:cond delay="500"/>
                            </p:stCondLst>
                            <p:childTnLst>
                              <p:par>
                                <p:cTn id="158" presetID="23" presetClass="entr" presetSubtype="16" fill="hold" grpId="0" nodeType="afterEffect">
                                  <p:stCondLst>
                                    <p:cond delay="0"/>
                                  </p:stCondLst>
                                  <p:childTnLst>
                                    <p:set>
                                      <p:cBhvr>
                                        <p:cTn id="159" dur="1" fill="hold">
                                          <p:stCondLst>
                                            <p:cond delay="0"/>
                                          </p:stCondLst>
                                        </p:cTn>
                                        <p:tgtEl>
                                          <p:spTgt spid="635922"/>
                                        </p:tgtEl>
                                        <p:attrNameLst>
                                          <p:attrName>style.visibility</p:attrName>
                                        </p:attrNameLst>
                                      </p:cBhvr>
                                      <p:to>
                                        <p:strVal val="visible"/>
                                      </p:to>
                                    </p:set>
                                    <p:anim calcmode="lin" valueType="num">
                                      <p:cBhvr>
                                        <p:cTn id="160" dur="500" fill="hold"/>
                                        <p:tgtEl>
                                          <p:spTgt spid="635922"/>
                                        </p:tgtEl>
                                        <p:attrNameLst>
                                          <p:attrName>ppt_w</p:attrName>
                                        </p:attrNameLst>
                                      </p:cBhvr>
                                      <p:tavLst>
                                        <p:tav tm="0">
                                          <p:val>
                                            <p:fltVal val="0"/>
                                          </p:val>
                                        </p:tav>
                                        <p:tav tm="100000">
                                          <p:val>
                                            <p:strVal val="#ppt_w"/>
                                          </p:val>
                                        </p:tav>
                                      </p:tavLst>
                                    </p:anim>
                                    <p:anim calcmode="lin" valueType="num">
                                      <p:cBhvr>
                                        <p:cTn id="161" dur="500" fill="hold"/>
                                        <p:tgtEl>
                                          <p:spTgt spid="635922"/>
                                        </p:tgtEl>
                                        <p:attrNameLst>
                                          <p:attrName>ppt_h</p:attrName>
                                        </p:attrNameLst>
                                      </p:cBhvr>
                                      <p:tavLst>
                                        <p:tav tm="0">
                                          <p:val>
                                            <p:fltVal val="0"/>
                                          </p:val>
                                        </p:tav>
                                        <p:tav tm="100000">
                                          <p:val>
                                            <p:strVal val="#ppt_h"/>
                                          </p:val>
                                        </p:tav>
                                      </p:tavLst>
                                    </p:anim>
                                  </p:childTnLst>
                                </p:cTn>
                              </p:par>
                            </p:childTnLst>
                          </p:cTn>
                        </p:par>
                        <p:par>
                          <p:cTn id="162" fill="hold" nodeType="afterGroup">
                            <p:stCondLst>
                              <p:cond delay="1000"/>
                            </p:stCondLst>
                            <p:childTnLst>
                              <p:par>
                                <p:cTn id="163" presetID="23" presetClass="entr" presetSubtype="16" fill="hold" grpId="0" nodeType="afterEffect">
                                  <p:stCondLst>
                                    <p:cond delay="0"/>
                                  </p:stCondLst>
                                  <p:childTnLst>
                                    <p:set>
                                      <p:cBhvr>
                                        <p:cTn id="164" dur="1" fill="hold">
                                          <p:stCondLst>
                                            <p:cond delay="0"/>
                                          </p:stCondLst>
                                        </p:cTn>
                                        <p:tgtEl>
                                          <p:spTgt spid="635962"/>
                                        </p:tgtEl>
                                        <p:attrNameLst>
                                          <p:attrName>style.visibility</p:attrName>
                                        </p:attrNameLst>
                                      </p:cBhvr>
                                      <p:to>
                                        <p:strVal val="visible"/>
                                      </p:to>
                                    </p:set>
                                    <p:anim calcmode="lin" valueType="num">
                                      <p:cBhvr>
                                        <p:cTn id="165" dur="500" fill="hold"/>
                                        <p:tgtEl>
                                          <p:spTgt spid="635962"/>
                                        </p:tgtEl>
                                        <p:attrNameLst>
                                          <p:attrName>ppt_w</p:attrName>
                                        </p:attrNameLst>
                                      </p:cBhvr>
                                      <p:tavLst>
                                        <p:tav tm="0">
                                          <p:val>
                                            <p:fltVal val="0"/>
                                          </p:val>
                                        </p:tav>
                                        <p:tav tm="100000">
                                          <p:val>
                                            <p:strVal val="#ppt_w"/>
                                          </p:val>
                                        </p:tav>
                                      </p:tavLst>
                                    </p:anim>
                                    <p:anim calcmode="lin" valueType="num">
                                      <p:cBhvr>
                                        <p:cTn id="166" dur="500" fill="hold"/>
                                        <p:tgtEl>
                                          <p:spTgt spid="635962"/>
                                        </p:tgtEl>
                                        <p:attrNameLst>
                                          <p:attrName>ppt_h</p:attrName>
                                        </p:attrNameLst>
                                      </p:cBhvr>
                                      <p:tavLst>
                                        <p:tav tm="0">
                                          <p:val>
                                            <p:fltVal val="0"/>
                                          </p:val>
                                        </p:tav>
                                        <p:tav tm="100000">
                                          <p:val>
                                            <p:strVal val="#ppt_h"/>
                                          </p:val>
                                        </p:tav>
                                      </p:tavLst>
                                    </p:anim>
                                  </p:childTnLst>
                                </p:cTn>
                              </p:par>
                            </p:childTnLst>
                          </p:cTn>
                        </p:par>
                        <p:par>
                          <p:cTn id="167" fill="hold" nodeType="afterGroup">
                            <p:stCondLst>
                              <p:cond delay="1500"/>
                            </p:stCondLst>
                            <p:childTnLst>
                              <p:par>
                                <p:cTn id="168" presetID="23" presetClass="entr" presetSubtype="16" fill="hold" grpId="0" nodeType="afterEffect">
                                  <p:stCondLst>
                                    <p:cond delay="0"/>
                                  </p:stCondLst>
                                  <p:childTnLst>
                                    <p:set>
                                      <p:cBhvr>
                                        <p:cTn id="169" dur="1" fill="hold">
                                          <p:stCondLst>
                                            <p:cond delay="0"/>
                                          </p:stCondLst>
                                        </p:cTn>
                                        <p:tgtEl>
                                          <p:spTgt spid="635966"/>
                                        </p:tgtEl>
                                        <p:attrNameLst>
                                          <p:attrName>style.visibility</p:attrName>
                                        </p:attrNameLst>
                                      </p:cBhvr>
                                      <p:to>
                                        <p:strVal val="visible"/>
                                      </p:to>
                                    </p:set>
                                    <p:anim calcmode="lin" valueType="num">
                                      <p:cBhvr>
                                        <p:cTn id="170" dur="500" fill="hold"/>
                                        <p:tgtEl>
                                          <p:spTgt spid="635966"/>
                                        </p:tgtEl>
                                        <p:attrNameLst>
                                          <p:attrName>ppt_w</p:attrName>
                                        </p:attrNameLst>
                                      </p:cBhvr>
                                      <p:tavLst>
                                        <p:tav tm="0">
                                          <p:val>
                                            <p:fltVal val="0"/>
                                          </p:val>
                                        </p:tav>
                                        <p:tav tm="100000">
                                          <p:val>
                                            <p:strVal val="#ppt_w"/>
                                          </p:val>
                                        </p:tav>
                                      </p:tavLst>
                                    </p:anim>
                                    <p:anim calcmode="lin" valueType="num">
                                      <p:cBhvr>
                                        <p:cTn id="171" dur="500" fill="hold"/>
                                        <p:tgtEl>
                                          <p:spTgt spid="635966"/>
                                        </p:tgtEl>
                                        <p:attrNameLst>
                                          <p:attrName>ppt_h</p:attrName>
                                        </p:attrNameLst>
                                      </p:cBhvr>
                                      <p:tavLst>
                                        <p:tav tm="0">
                                          <p:val>
                                            <p:fltVal val="0"/>
                                          </p:val>
                                        </p:tav>
                                        <p:tav tm="100000">
                                          <p:val>
                                            <p:strVal val="#ppt_h"/>
                                          </p:val>
                                        </p:tav>
                                      </p:tavLst>
                                    </p:anim>
                                  </p:childTnLst>
                                </p:cTn>
                              </p:par>
                            </p:childTnLst>
                          </p:cTn>
                        </p:par>
                        <p:par>
                          <p:cTn id="172" fill="hold" nodeType="afterGroup">
                            <p:stCondLst>
                              <p:cond delay="2000"/>
                            </p:stCondLst>
                            <p:childTnLst>
                              <p:par>
                                <p:cTn id="173" presetID="23" presetClass="entr" presetSubtype="16" fill="hold" grpId="0" nodeType="afterEffect">
                                  <p:stCondLst>
                                    <p:cond delay="0"/>
                                  </p:stCondLst>
                                  <p:childTnLst>
                                    <p:set>
                                      <p:cBhvr>
                                        <p:cTn id="174" dur="1" fill="hold">
                                          <p:stCondLst>
                                            <p:cond delay="0"/>
                                          </p:stCondLst>
                                        </p:cTn>
                                        <p:tgtEl>
                                          <p:spTgt spid="635963"/>
                                        </p:tgtEl>
                                        <p:attrNameLst>
                                          <p:attrName>style.visibility</p:attrName>
                                        </p:attrNameLst>
                                      </p:cBhvr>
                                      <p:to>
                                        <p:strVal val="visible"/>
                                      </p:to>
                                    </p:set>
                                    <p:anim calcmode="lin" valueType="num">
                                      <p:cBhvr>
                                        <p:cTn id="175" dur="500" fill="hold"/>
                                        <p:tgtEl>
                                          <p:spTgt spid="635963"/>
                                        </p:tgtEl>
                                        <p:attrNameLst>
                                          <p:attrName>ppt_w</p:attrName>
                                        </p:attrNameLst>
                                      </p:cBhvr>
                                      <p:tavLst>
                                        <p:tav tm="0">
                                          <p:val>
                                            <p:fltVal val="0"/>
                                          </p:val>
                                        </p:tav>
                                        <p:tav tm="100000">
                                          <p:val>
                                            <p:strVal val="#ppt_w"/>
                                          </p:val>
                                        </p:tav>
                                      </p:tavLst>
                                    </p:anim>
                                    <p:anim calcmode="lin" valueType="num">
                                      <p:cBhvr>
                                        <p:cTn id="176" dur="500" fill="hold"/>
                                        <p:tgtEl>
                                          <p:spTgt spid="635963"/>
                                        </p:tgtEl>
                                        <p:attrNameLst>
                                          <p:attrName>ppt_h</p:attrName>
                                        </p:attrNameLst>
                                      </p:cBhvr>
                                      <p:tavLst>
                                        <p:tav tm="0">
                                          <p:val>
                                            <p:fltVal val="0"/>
                                          </p:val>
                                        </p:tav>
                                        <p:tav tm="100000">
                                          <p:val>
                                            <p:strVal val="#ppt_h"/>
                                          </p:val>
                                        </p:tav>
                                      </p:tavLst>
                                    </p:anim>
                                  </p:childTnLst>
                                </p:cTn>
                              </p:par>
                            </p:childTnLst>
                          </p:cTn>
                        </p:par>
                        <p:par>
                          <p:cTn id="177" fill="hold" nodeType="afterGroup">
                            <p:stCondLst>
                              <p:cond delay="2500"/>
                            </p:stCondLst>
                            <p:childTnLst>
                              <p:par>
                                <p:cTn id="178" presetID="23" presetClass="entr" presetSubtype="16" fill="hold" grpId="0" nodeType="afterEffect">
                                  <p:stCondLst>
                                    <p:cond delay="0"/>
                                  </p:stCondLst>
                                  <p:childTnLst>
                                    <p:set>
                                      <p:cBhvr>
                                        <p:cTn id="179" dur="1" fill="hold">
                                          <p:stCondLst>
                                            <p:cond delay="0"/>
                                          </p:stCondLst>
                                        </p:cTn>
                                        <p:tgtEl>
                                          <p:spTgt spid="635967"/>
                                        </p:tgtEl>
                                        <p:attrNameLst>
                                          <p:attrName>style.visibility</p:attrName>
                                        </p:attrNameLst>
                                      </p:cBhvr>
                                      <p:to>
                                        <p:strVal val="visible"/>
                                      </p:to>
                                    </p:set>
                                    <p:anim calcmode="lin" valueType="num">
                                      <p:cBhvr>
                                        <p:cTn id="180" dur="500" fill="hold"/>
                                        <p:tgtEl>
                                          <p:spTgt spid="635967"/>
                                        </p:tgtEl>
                                        <p:attrNameLst>
                                          <p:attrName>ppt_w</p:attrName>
                                        </p:attrNameLst>
                                      </p:cBhvr>
                                      <p:tavLst>
                                        <p:tav tm="0">
                                          <p:val>
                                            <p:fltVal val="0"/>
                                          </p:val>
                                        </p:tav>
                                        <p:tav tm="100000">
                                          <p:val>
                                            <p:strVal val="#ppt_w"/>
                                          </p:val>
                                        </p:tav>
                                      </p:tavLst>
                                    </p:anim>
                                    <p:anim calcmode="lin" valueType="num">
                                      <p:cBhvr>
                                        <p:cTn id="181" dur="500" fill="hold"/>
                                        <p:tgtEl>
                                          <p:spTgt spid="63596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907" grpId="0" animBg="1"/>
      <p:bldP spid="635908" grpId="0" animBg="1"/>
      <p:bldP spid="635910" grpId="0" animBg="1"/>
      <p:bldP spid="635912" grpId="0" animBg="1"/>
      <p:bldP spid="635913" grpId="0" animBg="1"/>
      <p:bldP spid="635915" grpId="0" animBg="1"/>
      <p:bldP spid="635921" grpId="0" autoUpdateAnimBg="0"/>
      <p:bldP spid="635922" grpId="0" autoUpdateAnimBg="0"/>
      <p:bldP spid="635923" grpId="0" autoUpdateAnimBg="0"/>
      <p:bldP spid="635924" grpId="0" autoUpdateAnimBg="0"/>
      <p:bldP spid="635956" grpId="0" animBg="1"/>
      <p:bldP spid="635957" grpId="0" animBg="1"/>
      <p:bldP spid="635958" grpId="0" autoUpdateAnimBg="0"/>
      <p:bldP spid="635959" grpId="0" autoUpdateAnimBg="0"/>
      <p:bldP spid="635960" grpId="0" animBg="1"/>
      <p:bldP spid="635961" grpId="0" animBg="1"/>
      <p:bldP spid="635962" grpId="0" animBg="1"/>
      <p:bldP spid="635963" grpId="0" animBg="1"/>
      <p:bldP spid="635964" grpId="0" autoUpdateAnimBg="0"/>
      <p:bldP spid="635965" grpId="0" autoUpdateAnimBg="0"/>
      <p:bldP spid="635966" grpId="0" autoUpdateAnimBg="0"/>
      <p:bldP spid="635967" grpId="0" autoUpdateAnimBg="0"/>
      <p:bldP spid="635968" grpId="0" animBg="1"/>
      <p:bldP spid="635969" grpId="0" animBg="1"/>
      <p:bldP spid="635970" grpId="0" animBg="1"/>
      <p:bldP spid="635971" grpId="0" autoUpdateAnimBg="0"/>
      <p:bldP spid="635972" grpId="0" animBg="1"/>
      <p:bldP spid="635973" grpId="0" autoUpdateAnimBg="0"/>
      <p:bldP spid="635974" grpId="0" autoUpdateAnimBg="0"/>
      <p:bldP spid="635975" grpId="0" autoUpdateAnimBg="0"/>
      <p:bldP spid="635976" grpId="0" animBg="1" autoUpdateAnimBg="0"/>
      <p:bldP spid="635977" grpId="0" autoUpdateAnimBg="0"/>
      <p:bldP spid="63597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p:txBody>
          <a:bodyPr/>
          <a:lstStyle/>
          <a:p>
            <a:pPr eaLnBrk="1" hangingPunct="1"/>
            <a:r>
              <a:rPr lang="en-US" b="1" smtClean="0"/>
              <a:t>Figure 7.4 </a:t>
            </a:r>
            <a:r>
              <a:rPr lang="en-US" smtClean="0"/>
              <a:t>A Family of Isocost Lines (cont.)</a:t>
            </a:r>
          </a:p>
        </p:txBody>
      </p:sp>
      <p:sp>
        <p:nvSpPr>
          <p:cNvPr id="32770" name="Line 3"/>
          <p:cNvSpPr>
            <a:spLocks noChangeShapeType="1"/>
          </p:cNvSpPr>
          <p:nvPr/>
        </p:nvSpPr>
        <p:spPr bwMode="auto">
          <a:xfrm>
            <a:off x="2103438" y="2386013"/>
            <a:ext cx="5924550" cy="3176587"/>
          </a:xfrm>
          <a:prstGeom prst="line">
            <a:avLst/>
          </a:prstGeom>
          <a:noFill/>
          <a:ln w="38100">
            <a:solidFill>
              <a:srgbClr val="00AD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1" name="Line 4"/>
          <p:cNvSpPr>
            <a:spLocks noChangeShapeType="1"/>
          </p:cNvSpPr>
          <p:nvPr/>
        </p:nvSpPr>
        <p:spPr bwMode="auto">
          <a:xfrm>
            <a:off x="2103438" y="3435350"/>
            <a:ext cx="4079875" cy="2155825"/>
          </a:xfrm>
          <a:prstGeom prst="line">
            <a:avLst/>
          </a:prstGeom>
          <a:noFill/>
          <a:ln w="38100">
            <a:solidFill>
              <a:srgbClr val="00AD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772" name="Rectangle 5"/>
          <p:cNvSpPr>
            <a:spLocks noChangeArrowheads="1"/>
          </p:cNvSpPr>
          <p:nvPr/>
        </p:nvSpPr>
        <p:spPr bwMode="auto">
          <a:xfrm>
            <a:off x="2081213" y="4441825"/>
            <a:ext cx="49212" cy="104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2773" name="Rectangle 6"/>
          <p:cNvSpPr>
            <a:spLocks noChangeArrowheads="1"/>
          </p:cNvSpPr>
          <p:nvPr/>
        </p:nvSpPr>
        <p:spPr bwMode="auto">
          <a:xfrm>
            <a:off x="2081213" y="3386138"/>
            <a:ext cx="49212" cy="100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2774" name="Rectangle 7"/>
          <p:cNvSpPr>
            <a:spLocks noChangeArrowheads="1"/>
          </p:cNvSpPr>
          <p:nvPr/>
        </p:nvSpPr>
        <p:spPr bwMode="auto">
          <a:xfrm>
            <a:off x="2081213" y="2336800"/>
            <a:ext cx="49212" cy="104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2775" name="Freeform 8"/>
          <p:cNvSpPr>
            <a:spLocks/>
          </p:cNvSpPr>
          <p:nvPr/>
        </p:nvSpPr>
        <p:spPr bwMode="auto">
          <a:xfrm>
            <a:off x="2070100" y="3392488"/>
            <a:ext cx="109538" cy="109537"/>
          </a:xfrm>
          <a:custGeom>
            <a:avLst/>
            <a:gdLst>
              <a:gd name="T0" fmla="*/ 2147483647 w 69"/>
              <a:gd name="T1" fmla="*/ 2147483647 h 69"/>
              <a:gd name="T2" fmla="*/ 2147483647 w 69"/>
              <a:gd name="T3" fmla="*/ 2147483647 h 69"/>
              <a:gd name="T4" fmla="*/ 2147483647 w 69"/>
              <a:gd name="T5" fmla="*/ 2147483647 h 69"/>
              <a:gd name="T6" fmla="*/ 2147483647 w 69"/>
              <a:gd name="T7" fmla="*/ 2147483647 h 69"/>
              <a:gd name="T8" fmla="*/ 2147483647 w 69"/>
              <a:gd name="T9" fmla="*/ 2147483647 h 69"/>
              <a:gd name="T10" fmla="*/ 2147483647 w 69"/>
              <a:gd name="T11" fmla="*/ 2147483647 h 69"/>
              <a:gd name="T12" fmla="*/ 2147483647 w 69"/>
              <a:gd name="T13" fmla="*/ 2147483647 h 69"/>
              <a:gd name="T14" fmla="*/ 2147483647 w 69"/>
              <a:gd name="T15" fmla="*/ 2147483647 h 69"/>
              <a:gd name="T16" fmla="*/ 2147483647 w 69"/>
              <a:gd name="T17" fmla="*/ 2147483647 h 69"/>
              <a:gd name="T18" fmla="*/ 2147483647 w 69"/>
              <a:gd name="T19" fmla="*/ 0 h 69"/>
              <a:gd name="T20" fmla="*/ 2147483647 w 69"/>
              <a:gd name="T21" fmla="*/ 0 h 69"/>
              <a:gd name="T22" fmla="*/ 2147483647 w 69"/>
              <a:gd name="T23" fmla="*/ 0 h 69"/>
              <a:gd name="T24" fmla="*/ 2147483647 w 69"/>
              <a:gd name="T25" fmla="*/ 0 h 69"/>
              <a:gd name="T26" fmla="*/ 2147483647 w 69"/>
              <a:gd name="T27" fmla="*/ 2147483647 h 69"/>
              <a:gd name="T28" fmla="*/ 2147483647 w 69"/>
              <a:gd name="T29" fmla="*/ 2147483647 h 69"/>
              <a:gd name="T30" fmla="*/ 0 w 69"/>
              <a:gd name="T31" fmla="*/ 2147483647 h 69"/>
              <a:gd name="T32" fmla="*/ 0 w 69"/>
              <a:gd name="T33" fmla="*/ 2147483647 h 69"/>
              <a:gd name="T34" fmla="*/ 2147483647 w 69"/>
              <a:gd name="T35" fmla="*/ 2147483647 h 69"/>
              <a:gd name="T36" fmla="*/ 2147483647 w 69"/>
              <a:gd name="T37" fmla="*/ 2147483647 h 69"/>
              <a:gd name="T38" fmla="*/ 2147483647 w 69"/>
              <a:gd name="T39" fmla="*/ 2147483647 h 69"/>
              <a:gd name="T40" fmla="*/ 2147483647 w 69"/>
              <a:gd name="T41" fmla="*/ 2147483647 h 69"/>
              <a:gd name="T42" fmla="*/ 2147483647 w 69"/>
              <a:gd name="T43" fmla="*/ 2147483647 h 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9"/>
              <a:gd name="T67" fmla="*/ 0 h 69"/>
              <a:gd name="T68" fmla="*/ 69 w 69"/>
              <a:gd name="T69" fmla="*/ 69 h 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9" h="69">
                <a:moveTo>
                  <a:pt x="35" y="69"/>
                </a:moveTo>
                <a:lnTo>
                  <a:pt x="35" y="69"/>
                </a:lnTo>
                <a:lnTo>
                  <a:pt x="48" y="66"/>
                </a:lnTo>
                <a:lnTo>
                  <a:pt x="62" y="59"/>
                </a:lnTo>
                <a:lnTo>
                  <a:pt x="69" y="45"/>
                </a:lnTo>
                <a:lnTo>
                  <a:pt x="69" y="34"/>
                </a:lnTo>
                <a:lnTo>
                  <a:pt x="69" y="20"/>
                </a:lnTo>
                <a:lnTo>
                  <a:pt x="62" y="7"/>
                </a:lnTo>
                <a:lnTo>
                  <a:pt x="48" y="0"/>
                </a:lnTo>
                <a:lnTo>
                  <a:pt x="35" y="0"/>
                </a:lnTo>
                <a:lnTo>
                  <a:pt x="24" y="0"/>
                </a:lnTo>
                <a:lnTo>
                  <a:pt x="10" y="7"/>
                </a:lnTo>
                <a:lnTo>
                  <a:pt x="3" y="20"/>
                </a:lnTo>
                <a:lnTo>
                  <a:pt x="0" y="34"/>
                </a:lnTo>
                <a:lnTo>
                  <a:pt x="3" y="45"/>
                </a:lnTo>
                <a:lnTo>
                  <a:pt x="10" y="59"/>
                </a:lnTo>
                <a:lnTo>
                  <a:pt x="24" y="66"/>
                </a:lnTo>
                <a:lnTo>
                  <a:pt x="35"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6" name="Rectangle 9"/>
          <p:cNvSpPr>
            <a:spLocks noChangeArrowheads="1"/>
          </p:cNvSpPr>
          <p:nvPr/>
        </p:nvSpPr>
        <p:spPr bwMode="auto">
          <a:xfrm>
            <a:off x="6084888" y="5557838"/>
            <a:ext cx="17145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2777" name="Rectangle 10"/>
          <p:cNvSpPr>
            <a:spLocks noChangeArrowheads="1"/>
          </p:cNvSpPr>
          <p:nvPr/>
        </p:nvSpPr>
        <p:spPr bwMode="auto">
          <a:xfrm>
            <a:off x="3968750" y="5557838"/>
            <a:ext cx="17145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2778" name="Freeform 11"/>
          <p:cNvSpPr>
            <a:spLocks/>
          </p:cNvSpPr>
          <p:nvPr/>
        </p:nvSpPr>
        <p:spPr bwMode="auto">
          <a:xfrm>
            <a:off x="6051550" y="5495925"/>
            <a:ext cx="111125" cy="111125"/>
          </a:xfrm>
          <a:custGeom>
            <a:avLst/>
            <a:gdLst>
              <a:gd name="T0" fmla="*/ 2147483647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0 h 70"/>
              <a:gd name="T22" fmla="*/ 2147483647 w 70"/>
              <a:gd name="T23" fmla="*/ 0 h 70"/>
              <a:gd name="T24" fmla="*/ 2147483647 w 70"/>
              <a:gd name="T25" fmla="*/ 2147483647 h 70"/>
              <a:gd name="T26" fmla="*/ 2147483647 w 70"/>
              <a:gd name="T27" fmla="*/ 2147483647 h 70"/>
              <a:gd name="T28" fmla="*/ 0 w 70"/>
              <a:gd name="T29" fmla="*/ 2147483647 h 70"/>
              <a:gd name="T30" fmla="*/ 0 w 70"/>
              <a:gd name="T31" fmla="*/ 2147483647 h 70"/>
              <a:gd name="T32" fmla="*/ 0 w 70"/>
              <a:gd name="T33" fmla="*/ 2147483647 h 70"/>
              <a:gd name="T34" fmla="*/ 0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70"/>
              <a:gd name="T68" fmla="*/ 70 w 70"/>
              <a:gd name="T69" fmla="*/ 70 h 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70">
                <a:moveTo>
                  <a:pt x="35" y="70"/>
                </a:moveTo>
                <a:lnTo>
                  <a:pt x="35" y="70"/>
                </a:lnTo>
                <a:lnTo>
                  <a:pt x="49" y="67"/>
                </a:lnTo>
                <a:lnTo>
                  <a:pt x="59" y="60"/>
                </a:lnTo>
                <a:lnTo>
                  <a:pt x="66" y="49"/>
                </a:lnTo>
                <a:lnTo>
                  <a:pt x="70" y="35"/>
                </a:lnTo>
                <a:lnTo>
                  <a:pt x="66" y="21"/>
                </a:lnTo>
                <a:lnTo>
                  <a:pt x="59" y="11"/>
                </a:lnTo>
                <a:lnTo>
                  <a:pt x="49" y="4"/>
                </a:lnTo>
                <a:lnTo>
                  <a:pt x="35" y="0"/>
                </a:lnTo>
                <a:lnTo>
                  <a:pt x="21" y="4"/>
                </a:lnTo>
                <a:lnTo>
                  <a:pt x="10" y="11"/>
                </a:lnTo>
                <a:lnTo>
                  <a:pt x="0" y="21"/>
                </a:lnTo>
                <a:lnTo>
                  <a:pt x="0" y="35"/>
                </a:lnTo>
                <a:lnTo>
                  <a:pt x="0" y="49"/>
                </a:lnTo>
                <a:lnTo>
                  <a:pt x="10" y="60"/>
                </a:lnTo>
                <a:lnTo>
                  <a:pt x="21" y="67"/>
                </a:lnTo>
                <a:lnTo>
                  <a:pt x="35"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79" name="Freeform 12"/>
          <p:cNvSpPr>
            <a:spLocks/>
          </p:cNvSpPr>
          <p:nvPr/>
        </p:nvSpPr>
        <p:spPr bwMode="auto">
          <a:xfrm>
            <a:off x="2130425" y="1679575"/>
            <a:ext cx="6097588" cy="3871913"/>
          </a:xfrm>
          <a:custGeom>
            <a:avLst/>
            <a:gdLst>
              <a:gd name="T0" fmla="*/ 2147483647 w 3841"/>
              <a:gd name="T1" fmla="*/ 2147483647 h 2439"/>
              <a:gd name="T2" fmla="*/ 0 w 3841"/>
              <a:gd name="T3" fmla="*/ 2147483647 h 2439"/>
              <a:gd name="T4" fmla="*/ 0 w 3841"/>
              <a:gd name="T5" fmla="*/ 0 h 2439"/>
              <a:gd name="T6" fmla="*/ 0 60000 65536"/>
              <a:gd name="T7" fmla="*/ 0 60000 65536"/>
              <a:gd name="T8" fmla="*/ 0 60000 65536"/>
              <a:gd name="T9" fmla="*/ 0 w 3841"/>
              <a:gd name="T10" fmla="*/ 0 h 2439"/>
              <a:gd name="T11" fmla="*/ 3841 w 3841"/>
              <a:gd name="T12" fmla="*/ 2439 h 2439"/>
            </a:gdLst>
            <a:ahLst/>
            <a:cxnLst>
              <a:cxn ang="T6">
                <a:pos x="T0" y="T1"/>
              </a:cxn>
              <a:cxn ang="T7">
                <a:pos x="T2" y="T3"/>
              </a:cxn>
              <a:cxn ang="T8">
                <a:pos x="T4" y="T5"/>
              </a:cxn>
            </a:cxnLst>
            <a:rect l="T9" t="T10" r="T11" b="T12"/>
            <a:pathLst>
              <a:path w="3841" h="2439">
                <a:moveTo>
                  <a:pt x="3841" y="2439"/>
                </a:moveTo>
                <a:lnTo>
                  <a:pt x="0" y="2439"/>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2780" name="Rectangle 13"/>
          <p:cNvSpPr>
            <a:spLocks noChangeArrowheads="1"/>
          </p:cNvSpPr>
          <p:nvPr/>
        </p:nvSpPr>
        <p:spPr bwMode="auto">
          <a:xfrm rot="-5400000">
            <a:off x="870744" y="3579019"/>
            <a:ext cx="119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I Helvetica Oblique" charset="0"/>
                <a:cs typeface="Times New Roman" panose="02020603050405020304" pitchFamily="18" charset="0"/>
              </a:rPr>
              <a:t>K</a:t>
            </a:r>
            <a:endParaRPr lang="en-US" b="0">
              <a:latin typeface="Times" panose="02020603050405020304" pitchFamily="18" charset="0"/>
              <a:cs typeface="Times New Roman" panose="02020603050405020304" pitchFamily="18" charset="0"/>
            </a:endParaRPr>
          </a:p>
        </p:txBody>
      </p:sp>
      <p:sp>
        <p:nvSpPr>
          <p:cNvPr id="32781" name="Rectangle 14"/>
          <p:cNvSpPr>
            <a:spLocks noChangeArrowheads="1"/>
          </p:cNvSpPr>
          <p:nvPr/>
        </p:nvSpPr>
        <p:spPr bwMode="auto">
          <a:xfrm rot="-5400000">
            <a:off x="148431" y="2737644"/>
            <a:ext cx="15668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 Units of capital per</a:t>
            </a:r>
            <a:endParaRPr lang="en-US" b="0">
              <a:latin typeface="Times" panose="02020603050405020304" pitchFamily="18" charset="0"/>
              <a:cs typeface="Times New Roman" panose="02020603050405020304" pitchFamily="18" charset="0"/>
            </a:endParaRPr>
          </a:p>
        </p:txBody>
      </p:sp>
      <p:sp>
        <p:nvSpPr>
          <p:cNvPr id="32782" name="Rectangle 15"/>
          <p:cNvSpPr>
            <a:spLocks noChangeArrowheads="1"/>
          </p:cNvSpPr>
          <p:nvPr/>
        </p:nvSpPr>
        <p:spPr bwMode="auto">
          <a:xfrm rot="-5400000">
            <a:off x="887413" y="1863725"/>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y</a:t>
            </a:r>
            <a:endParaRPr lang="en-US" b="0">
              <a:latin typeface="Times" panose="02020603050405020304" pitchFamily="18" charset="0"/>
              <a:cs typeface="Times New Roman" panose="02020603050405020304" pitchFamily="18" charset="0"/>
            </a:endParaRPr>
          </a:p>
        </p:txBody>
      </p:sp>
      <p:sp>
        <p:nvSpPr>
          <p:cNvPr id="32783" name="Rectangle 16"/>
          <p:cNvSpPr>
            <a:spLocks noChangeArrowheads="1"/>
          </p:cNvSpPr>
          <p:nvPr/>
        </p:nvSpPr>
        <p:spPr bwMode="auto">
          <a:xfrm rot="-5400000">
            <a:off x="804069" y="1697831"/>
            <a:ext cx="255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ear</a:t>
            </a:r>
            <a:endParaRPr lang="en-US" b="0">
              <a:latin typeface="Times" panose="02020603050405020304" pitchFamily="18" charset="0"/>
              <a:cs typeface="Times New Roman" panose="02020603050405020304" pitchFamily="18" charset="0"/>
            </a:endParaRPr>
          </a:p>
        </p:txBody>
      </p:sp>
      <p:sp>
        <p:nvSpPr>
          <p:cNvPr id="32784" name="Rectangle 17"/>
          <p:cNvSpPr>
            <a:spLocks noChangeArrowheads="1"/>
          </p:cNvSpPr>
          <p:nvPr/>
        </p:nvSpPr>
        <p:spPr bwMode="auto">
          <a:xfrm>
            <a:off x="6140450" y="5303838"/>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I Helvetica Oblique" charset="0"/>
                <a:cs typeface="Times New Roman" panose="02020603050405020304" pitchFamily="18" charset="0"/>
              </a:rPr>
              <a:t>a</a:t>
            </a:r>
            <a:endParaRPr lang="en-US" b="0">
              <a:latin typeface="Times" panose="02020603050405020304" pitchFamily="18" charset="0"/>
              <a:cs typeface="Times New Roman" panose="02020603050405020304" pitchFamily="18" charset="0"/>
            </a:endParaRPr>
          </a:p>
        </p:txBody>
      </p:sp>
      <p:sp>
        <p:nvSpPr>
          <p:cNvPr id="32785" name="Rectangle 18"/>
          <p:cNvSpPr>
            <a:spLocks noChangeArrowheads="1"/>
          </p:cNvSpPr>
          <p:nvPr/>
        </p:nvSpPr>
        <p:spPr bwMode="auto">
          <a:xfrm>
            <a:off x="2190750" y="3225800"/>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I Helvetica Oblique" charset="0"/>
                <a:cs typeface="Times New Roman" panose="02020603050405020304" pitchFamily="18" charset="0"/>
              </a:rPr>
              <a:t>e</a:t>
            </a:r>
            <a:endParaRPr lang="en-US" b="0">
              <a:latin typeface="Times" panose="02020603050405020304" pitchFamily="18" charset="0"/>
              <a:cs typeface="Times New Roman" panose="02020603050405020304" pitchFamily="18" charset="0"/>
            </a:endParaRPr>
          </a:p>
        </p:txBody>
      </p:sp>
      <p:sp>
        <p:nvSpPr>
          <p:cNvPr id="32786" name="Rectangle 19"/>
          <p:cNvSpPr>
            <a:spLocks noChangeArrowheads="1"/>
          </p:cNvSpPr>
          <p:nvPr/>
        </p:nvSpPr>
        <p:spPr bwMode="auto">
          <a:xfrm>
            <a:off x="7183438" y="4878388"/>
            <a:ext cx="10050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$300 </a:t>
            </a:r>
            <a:r>
              <a:rPr lang="en-US" sz="1400" b="0" dirty="0" err="1">
                <a:solidFill>
                  <a:srgbClr val="000000"/>
                </a:solidFill>
                <a:latin typeface="Helvetica" panose="020B0604020202020204" pitchFamily="34" charset="0"/>
                <a:cs typeface="Times New Roman" panose="02020603050405020304" pitchFamily="18" charset="0"/>
              </a:rPr>
              <a:t>isocost</a:t>
            </a:r>
            <a:endParaRPr lang="en-US" b="0" dirty="0">
              <a:latin typeface="Times" panose="02020603050405020304" pitchFamily="18" charset="0"/>
              <a:cs typeface="Times New Roman" panose="02020603050405020304" pitchFamily="18" charset="0"/>
            </a:endParaRPr>
          </a:p>
        </p:txBody>
      </p:sp>
      <p:sp>
        <p:nvSpPr>
          <p:cNvPr id="32787" name="Rectangle 20"/>
          <p:cNvSpPr>
            <a:spLocks noChangeArrowheads="1"/>
          </p:cNvSpPr>
          <p:nvPr/>
        </p:nvSpPr>
        <p:spPr bwMode="auto">
          <a:xfrm>
            <a:off x="5327650" y="4878388"/>
            <a:ext cx="10050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$200 </a:t>
            </a:r>
            <a:r>
              <a:rPr lang="en-US" sz="1400" b="0" dirty="0" err="1">
                <a:solidFill>
                  <a:srgbClr val="000000"/>
                </a:solidFill>
                <a:latin typeface="Helvetica" panose="020B0604020202020204" pitchFamily="34" charset="0"/>
                <a:cs typeface="Times New Roman" panose="02020603050405020304" pitchFamily="18" charset="0"/>
              </a:rPr>
              <a:t>isocost</a:t>
            </a:r>
            <a:endParaRPr lang="en-US" b="0" dirty="0">
              <a:latin typeface="Times" panose="02020603050405020304" pitchFamily="18" charset="0"/>
              <a:cs typeface="Times New Roman" panose="02020603050405020304" pitchFamily="18" charset="0"/>
            </a:endParaRPr>
          </a:p>
        </p:txBody>
      </p:sp>
      <p:sp>
        <p:nvSpPr>
          <p:cNvPr id="32788" name="Rectangle 21"/>
          <p:cNvSpPr>
            <a:spLocks noChangeArrowheads="1"/>
          </p:cNvSpPr>
          <p:nvPr/>
        </p:nvSpPr>
        <p:spPr bwMode="auto">
          <a:xfrm>
            <a:off x="6300788" y="6115050"/>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I Helvetica Oblique" charset="0"/>
                <a:cs typeface="Times New Roman" panose="02020603050405020304" pitchFamily="18" charset="0"/>
              </a:rPr>
              <a:t>L</a:t>
            </a:r>
            <a:endParaRPr lang="en-US" b="0">
              <a:latin typeface="Times" panose="02020603050405020304" pitchFamily="18" charset="0"/>
              <a:cs typeface="Times New Roman" panose="02020603050405020304" pitchFamily="18" charset="0"/>
            </a:endParaRPr>
          </a:p>
        </p:txBody>
      </p:sp>
      <p:sp>
        <p:nvSpPr>
          <p:cNvPr id="32789" name="Rectangle 22"/>
          <p:cNvSpPr>
            <a:spLocks noChangeArrowheads="1"/>
          </p:cNvSpPr>
          <p:nvPr/>
        </p:nvSpPr>
        <p:spPr bwMode="auto">
          <a:xfrm>
            <a:off x="6394450" y="6115050"/>
            <a:ext cx="1447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 Units of labor per</a:t>
            </a:r>
            <a:endParaRPr lang="en-US" b="0">
              <a:latin typeface="Times" panose="02020603050405020304" pitchFamily="18" charset="0"/>
              <a:cs typeface="Times New Roman" panose="02020603050405020304" pitchFamily="18" charset="0"/>
            </a:endParaRPr>
          </a:p>
        </p:txBody>
      </p:sp>
      <p:sp>
        <p:nvSpPr>
          <p:cNvPr id="32790" name="Rectangle 23"/>
          <p:cNvSpPr>
            <a:spLocks noChangeArrowheads="1"/>
          </p:cNvSpPr>
          <p:nvPr/>
        </p:nvSpPr>
        <p:spPr bwMode="auto">
          <a:xfrm>
            <a:off x="7889875" y="6115050"/>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y</a:t>
            </a:r>
            <a:endParaRPr lang="en-US" b="0">
              <a:latin typeface="Times" panose="02020603050405020304" pitchFamily="18" charset="0"/>
              <a:cs typeface="Times New Roman" panose="02020603050405020304" pitchFamily="18" charset="0"/>
            </a:endParaRPr>
          </a:p>
        </p:txBody>
      </p:sp>
      <p:sp>
        <p:nvSpPr>
          <p:cNvPr id="32791" name="Rectangle 24"/>
          <p:cNvSpPr>
            <a:spLocks noChangeArrowheads="1"/>
          </p:cNvSpPr>
          <p:nvPr/>
        </p:nvSpPr>
        <p:spPr bwMode="auto">
          <a:xfrm>
            <a:off x="7974013" y="6115050"/>
            <a:ext cx="2555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ear</a:t>
            </a:r>
            <a:endParaRPr lang="en-US" b="0">
              <a:latin typeface="Times" panose="02020603050405020304" pitchFamily="18" charset="0"/>
              <a:cs typeface="Times New Roman" panose="02020603050405020304" pitchFamily="18" charset="0"/>
            </a:endParaRPr>
          </a:p>
        </p:txBody>
      </p:sp>
      <p:grpSp>
        <p:nvGrpSpPr>
          <p:cNvPr id="32792" name="Group 25"/>
          <p:cNvGrpSpPr>
            <a:grpSpLocks/>
          </p:cNvGrpSpPr>
          <p:nvPr/>
        </p:nvGrpSpPr>
        <p:grpSpPr bwMode="auto">
          <a:xfrm>
            <a:off x="1152525" y="2192338"/>
            <a:ext cx="806450" cy="431800"/>
            <a:chOff x="726" y="1343"/>
            <a:chExt cx="508" cy="272"/>
          </a:xfrm>
        </p:grpSpPr>
        <p:sp>
          <p:nvSpPr>
            <p:cNvPr id="32827" name="Rectangle 26"/>
            <p:cNvSpPr>
              <a:spLocks noChangeArrowheads="1"/>
            </p:cNvSpPr>
            <p:nvPr/>
          </p:nvSpPr>
          <p:spPr bwMode="auto">
            <a:xfrm>
              <a:off x="984" y="1343"/>
              <a:ext cx="2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$200</a:t>
              </a:r>
              <a:endParaRPr lang="en-US" b="0" dirty="0">
                <a:latin typeface="Times" panose="02020603050405020304" pitchFamily="18" charset="0"/>
                <a:cs typeface="Times New Roman" panose="02020603050405020304" pitchFamily="18" charset="0"/>
              </a:endParaRPr>
            </a:p>
          </p:txBody>
        </p:sp>
        <p:sp>
          <p:nvSpPr>
            <p:cNvPr id="32828" name="Rectangle 27"/>
            <p:cNvSpPr>
              <a:spLocks noChangeArrowheads="1"/>
            </p:cNvSpPr>
            <p:nvPr/>
          </p:nvSpPr>
          <p:spPr bwMode="auto">
            <a:xfrm>
              <a:off x="1015" y="1479"/>
              <a:ext cx="1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$20</a:t>
              </a:r>
              <a:endParaRPr lang="en-US" b="0" dirty="0">
                <a:latin typeface="Times" panose="02020603050405020304" pitchFamily="18" charset="0"/>
                <a:cs typeface="Times New Roman" panose="02020603050405020304" pitchFamily="18" charset="0"/>
              </a:endParaRPr>
            </a:p>
          </p:txBody>
        </p:sp>
        <p:sp>
          <p:nvSpPr>
            <p:cNvPr id="32829" name="Rectangle 28"/>
            <p:cNvSpPr>
              <a:spLocks noChangeArrowheads="1"/>
            </p:cNvSpPr>
            <p:nvPr/>
          </p:nvSpPr>
          <p:spPr bwMode="auto">
            <a:xfrm>
              <a:off x="726" y="1413"/>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15</a:t>
              </a:r>
              <a:endParaRPr lang="en-US" b="0">
                <a:latin typeface="Times" panose="02020603050405020304" pitchFamily="18" charset="0"/>
                <a:cs typeface="Times New Roman" panose="02020603050405020304" pitchFamily="18" charset="0"/>
              </a:endParaRPr>
            </a:p>
          </p:txBody>
        </p:sp>
        <p:sp>
          <p:nvSpPr>
            <p:cNvPr id="32830" name="Rectangle 29"/>
            <p:cNvSpPr>
              <a:spLocks noChangeArrowheads="1"/>
            </p:cNvSpPr>
            <p:nvPr/>
          </p:nvSpPr>
          <p:spPr bwMode="auto">
            <a:xfrm>
              <a:off x="883" y="1403"/>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a:t>
              </a:r>
              <a:endParaRPr lang="en-US" b="0">
                <a:latin typeface="Times" panose="02020603050405020304" pitchFamily="18" charset="0"/>
                <a:cs typeface="Times New Roman" panose="02020603050405020304" pitchFamily="18" charset="0"/>
              </a:endParaRPr>
            </a:p>
          </p:txBody>
        </p:sp>
        <p:sp>
          <p:nvSpPr>
            <p:cNvPr id="32831" name="Line 30"/>
            <p:cNvSpPr>
              <a:spLocks noChangeShapeType="1"/>
            </p:cNvSpPr>
            <p:nvPr/>
          </p:nvSpPr>
          <p:spPr bwMode="auto">
            <a:xfrm>
              <a:off x="977" y="1476"/>
              <a:ext cx="247"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793" name="Group 31"/>
          <p:cNvGrpSpPr>
            <a:grpSpLocks/>
          </p:cNvGrpSpPr>
          <p:nvPr/>
        </p:nvGrpSpPr>
        <p:grpSpPr bwMode="auto">
          <a:xfrm>
            <a:off x="1152525" y="3236913"/>
            <a:ext cx="806450" cy="431800"/>
            <a:chOff x="726" y="2001"/>
            <a:chExt cx="508" cy="272"/>
          </a:xfrm>
        </p:grpSpPr>
        <p:sp>
          <p:nvSpPr>
            <p:cNvPr id="32822" name="Rectangle 32"/>
            <p:cNvSpPr>
              <a:spLocks noChangeArrowheads="1"/>
            </p:cNvSpPr>
            <p:nvPr/>
          </p:nvSpPr>
          <p:spPr bwMode="auto">
            <a:xfrm>
              <a:off x="984" y="2001"/>
              <a:ext cx="2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$200</a:t>
              </a:r>
              <a:endParaRPr lang="en-US" b="0" dirty="0">
                <a:latin typeface="Times" panose="02020603050405020304" pitchFamily="18" charset="0"/>
                <a:cs typeface="Times New Roman" panose="02020603050405020304" pitchFamily="18" charset="0"/>
              </a:endParaRPr>
            </a:p>
          </p:txBody>
        </p:sp>
        <p:sp>
          <p:nvSpPr>
            <p:cNvPr id="32823" name="Rectangle 33"/>
            <p:cNvSpPr>
              <a:spLocks noChangeArrowheads="1"/>
            </p:cNvSpPr>
            <p:nvPr/>
          </p:nvSpPr>
          <p:spPr bwMode="auto">
            <a:xfrm>
              <a:off x="1015" y="2137"/>
              <a:ext cx="1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$20</a:t>
              </a:r>
              <a:endParaRPr lang="en-US" b="0" dirty="0">
                <a:latin typeface="Times" panose="02020603050405020304" pitchFamily="18" charset="0"/>
                <a:cs typeface="Times New Roman" panose="02020603050405020304" pitchFamily="18" charset="0"/>
              </a:endParaRPr>
            </a:p>
          </p:txBody>
        </p:sp>
        <p:sp>
          <p:nvSpPr>
            <p:cNvPr id="32824" name="Rectangle 34"/>
            <p:cNvSpPr>
              <a:spLocks noChangeArrowheads="1"/>
            </p:cNvSpPr>
            <p:nvPr/>
          </p:nvSpPr>
          <p:spPr bwMode="auto">
            <a:xfrm>
              <a:off x="726" y="2071"/>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a:solidFill>
                    <a:srgbClr val="000000"/>
                  </a:solidFill>
                  <a:latin typeface="Helvetica" panose="020B0604020202020204" pitchFamily="34" charset="0"/>
                  <a:cs typeface="Times New Roman" panose="02020603050405020304" pitchFamily="18" charset="0"/>
                </a:rPr>
                <a:t>10</a:t>
              </a:r>
              <a:endParaRPr lang="en-US" b="0" dirty="0">
                <a:latin typeface="Times" panose="02020603050405020304" pitchFamily="18" charset="0"/>
                <a:cs typeface="Times New Roman" panose="02020603050405020304" pitchFamily="18" charset="0"/>
              </a:endParaRPr>
            </a:p>
          </p:txBody>
        </p:sp>
        <p:sp>
          <p:nvSpPr>
            <p:cNvPr id="32825" name="Rectangle 35"/>
            <p:cNvSpPr>
              <a:spLocks noChangeArrowheads="1"/>
            </p:cNvSpPr>
            <p:nvPr/>
          </p:nvSpPr>
          <p:spPr bwMode="auto">
            <a:xfrm>
              <a:off x="883" y="2060"/>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a:t>
              </a:r>
              <a:endParaRPr lang="en-US" b="0">
                <a:latin typeface="Times" panose="02020603050405020304" pitchFamily="18" charset="0"/>
                <a:cs typeface="Times New Roman" panose="02020603050405020304" pitchFamily="18" charset="0"/>
              </a:endParaRPr>
            </a:p>
          </p:txBody>
        </p:sp>
        <p:sp>
          <p:nvSpPr>
            <p:cNvPr id="32826" name="Line 36"/>
            <p:cNvSpPr>
              <a:spLocks noChangeShapeType="1"/>
            </p:cNvSpPr>
            <p:nvPr/>
          </p:nvSpPr>
          <p:spPr bwMode="auto">
            <a:xfrm>
              <a:off x="987" y="2137"/>
              <a:ext cx="237"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794" name="Group 37"/>
          <p:cNvGrpSpPr>
            <a:grpSpLocks/>
          </p:cNvGrpSpPr>
          <p:nvPr/>
        </p:nvGrpSpPr>
        <p:grpSpPr bwMode="auto">
          <a:xfrm>
            <a:off x="5692775" y="5618163"/>
            <a:ext cx="792163" cy="431800"/>
            <a:chOff x="3586" y="3501"/>
            <a:chExt cx="499" cy="272"/>
          </a:xfrm>
        </p:grpSpPr>
        <p:sp>
          <p:nvSpPr>
            <p:cNvPr id="32817" name="Rectangle 38"/>
            <p:cNvSpPr>
              <a:spLocks noChangeArrowheads="1"/>
            </p:cNvSpPr>
            <p:nvPr/>
          </p:nvSpPr>
          <p:spPr bwMode="auto">
            <a:xfrm>
              <a:off x="3586" y="3501"/>
              <a:ext cx="2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$200</a:t>
              </a:r>
              <a:endParaRPr lang="en-US" b="0" dirty="0">
                <a:latin typeface="Times" panose="02020603050405020304" pitchFamily="18" charset="0"/>
                <a:cs typeface="Times New Roman" panose="02020603050405020304" pitchFamily="18" charset="0"/>
              </a:endParaRPr>
            </a:p>
          </p:txBody>
        </p:sp>
        <p:sp>
          <p:nvSpPr>
            <p:cNvPr id="32818" name="Rectangle 39"/>
            <p:cNvSpPr>
              <a:spLocks noChangeArrowheads="1"/>
            </p:cNvSpPr>
            <p:nvPr/>
          </p:nvSpPr>
          <p:spPr bwMode="auto">
            <a:xfrm>
              <a:off x="3648" y="3637"/>
              <a:ext cx="1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$10</a:t>
              </a:r>
              <a:endParaRPr lang="en-US" b="0" dirty="0">
                <a:latin typeface="Times" panose="02020603050405020304" pitchFamily="18" charset="0"/>
                <a:cs typeface="Times New Roman" panose="02020603050405020304" pitchFamily="18" charset="0"/>
              </a:endParaRPr>
            </a:p>
          </p:txBody>
        </p:sp>
        <p:sp>
          <p:nvSpPr>
            <p:cNvPr id="32819" name="Rectangle 40"/>
            <p:cNvSpPr>
              <a:spLocks noChangeArrowheads="1"/>
            </p:cNvSpPr>
            <p:nvPr/>
          </p:nvSpPr>
          <p:spPr bwMode="auto">
            <a:xfrm>
              <a:off x="3864" y="3560"/>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a:t>
              </a:r>
              <a:endParaRPr lang="en-US" b="0">
                <a:latin typeface="Times" panose="02020603050405020304" pitchFamily="18" charset="0"/>
                <a:cs typeface="Times New Roman" panose="02020603050405020304" pitchFamily="18" charset="0"/>
              </a:endParaRPr>
            </a:p>
          </p:txBody>
        </p:sp>
        <p:sp>
          <p:nvSpPr>
            <p:cNvPr id="32820" name="Rectangle 41"/>
            <p:cNvSpPr>
              <a:spLocks noChangeArrowheads="1"/>
            </p:cNvSpPr>
            <p:nvPr/>
          </p:nvSpPr>
          <p:spPr bwMode="auto">
            <a:xfrm>
              <a:off x="3930" y="3570"/>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 20</a:t>
              </a:r>
              <a:endParaRPr lang="en-US" b="0">
                <a:latin typeface="Times" panose="02020603050405020304" pitchFamily="18" charset="0"/>
                <a:cs typeface="Times New Roman" panose="02020603050405020304" pitchFamily="18" charset="0"/>
              </a:endParaRPr>
            </a:p>
          </p:txBody>
        </p:sp>
        <p:sp>
          <p:nvSpPr>
            <p:cNvPr id="32821" name="Line 42"/>
            <p:cNvSpPr>
              <a:spLocks noChangeShapeType="1"/>
            </p:cNvSpPr>
            <p:nvPr/>
          </p:nvSpPr>
          <p:spPr bwMode="auto">
            <a:xfrm>
              <a:off x="3614" y="3630"/>
              <a:ext cx="21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795" name="Group 43"/>
          <p:cNvGrpSpPr>
            <a:grpSpLocks/>
          </p:cNvGrpSpPr>
          <p:nvPr/>
        </p:nvGrpSpPr>
        <p:grpSpPr bwMode="auto">
          <a:xfrm>
            <a:off x="7443788" y="5557838"/>
            <a:ext cx="803275" cy="492125"/>
            <a:chOff x="4689" y="3463"/>
            <a:chExt cx="506" cy="310"/>
          </a:xfrm>
        </p:grpSpPr>
        <p:sp>
          <p:nvSpPr>
            <p:cNvPr id="32811" name="Rectangle 44"/>
            <p:cNvSpPr>
              <a:spLocks noChangeArrowheads="1"/>
            </p:cNvSpPr>
            <p:nvPr/>
          </p:nvSpPr>
          <p:spPr bwMode="auto">
            <a:xfrm>
              <a:off x="5012" y="3463"/>
              <a:ext cx="108"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2812" name="Rectangle 45"/>
            <p:cNvSpPr>
              <a:spLocks noChangeArrowheads="1"/>
            </p:cNvSpPr>
            <p:nvPr/>
          </p:nvSpPr>
          <p:spPr bwMode="auto">
            <a:xfrm>
              <a:off x="4689" y="3501"/>
              <a:ext cx="2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$300</a:t>
              </a:r>
              <a:endParaRPr lang="en-US" b="0" dirty="0">
                <a:latin typeface="Times" panose="02020603050405020304" pitchFamily="18" charset="0"/>
                <a:cs typeface="Times New Roman" panose="02020603050405020304" pitchFamily="18" charset="0"/>
              </a:endParaRPr>
            </a:p>
          </p:txBody>
        </p:sp>
        <p:sp>
          <p:nvSpPr>
            <p:cNvPr id="32813" name="Rectangle 46"/>
            <p:cNvSpPr>
              <a:spLocks noChangeArrowheads="1"/>
            </p:cNvSpPr>
            <p:nvPr/>
          </p:nvSpPr>
          <p:spPr bwMode="auto">
            <a:xfrm>
              <a:off x="4751" y="3637"/>
              <a:ext cx="1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$10</a:t>
              </a:r>
              <a:endParaRPr lang="en-US" b="0" dirty="0">
                <a:latin typeface="Times" panose="02020603050405020304" pitchFamily="18" charset="0"/>
                <a:cs typeface="Times New Roman" panose="02020603050405020304" pitchFamily="18" charset="0"/>
              </a:endParaRPr>
            </a:p>
          </p:txBody>
        </p:sp>
        <p:sp>
          <p:nvSpPr>
            <p:cNvPr id="32814" name="Rectangle 47"/>
            <p:cNvSpPr>
              <a:spLocks noChangeArrowheads="1"/>
            </p:cNvSpPr>
            <p:nvPr/>
          </p:nvSpPr>
          <p:spPr bwMode="auto">
            <a:xfrm>
              <a:off x="4974" y="3560"/>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a:t>
              </a:r>
              <a:endParaRPr lang="en-US" b="0">
                <a:latin typeface="Times" panose="02020603050405020304" pitchFamily="18" charset="0"/>
                <a:cs typeface="Times New Roman" panose="02020603050405020304" pitchFamily="18" charset="0"/>
              </a:endParaRPr>
            </a:p>
          </p:txBody>
        </p:sp>
        <p:sp>
          <p:nvSpPr>
            <p:cNvPr id="32815" name="Rectangle 48"/>
            <p:cNvSpPr>
              <a:spLocks noChangeArrowheads="1"/>
            </p:cNvSpPr>
            <p:nvPr/>
          </p:nvSpPr>
          <p:spPr bwMode="auto">
            <a:xfrm>
              <a:off x="5040" y="3570"/>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 30</a:t>
              </a:r>
              <a:endParaRPr lang="en-US" b="0">
                <a:latin typeface="Times" panose="02020603050405020304" pitchFamily="18" charset="0"/>
                <a:cs typeface="Times New Roman" panose="02020603050405020304" pitchFamily="18" charset="0"/>
              </a:endParaRPr>
            </a:p>
          </p:txBody>
        </p:sp>
        <p:sp>
          <p:nvSpPr>
            <p:cNvPr id="32816" name="Line 49"/>
            <p:cNvSpPr>
              <a:spLocks noChangeShapeType="1"/>
            </p:cNvSpPr>
            <p:nvPr/>
          </p:nvSpPr>
          <p:spPr bwMode="auto">
            <a:xfrm>
              <a:off x="4703" y="3633"/>
              <a:ext cx="233"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 name="Group 1"/>
          <p:cNvGrpSpPr/>
          <p:nvPr/>
        </p:nvGrpSpPr>
        <p:grpSpPr>
          <a:xfrm>
            <a:off x="5684838" y="1371600"/>
            <a:ext cx="2925762" cy="2794000"/>
            <a:chOff x="5684838" y="1371600"/>
            <a:chExt cx="2925762" cy="2794000"/>
          </a:xfrm>
        </p:grpSpPr>
        <p:sp>
          <p:nvSpPr>
            <p:cNvPr id="32796" name="Text Box 50"/>
            <p:cNvSpPr txBox="1">
              <a:spLocks noChangeArrowheads="1"/>
            </p:cNvSpPr>
            <p:nvPr/>
          </p:nvSpPr>
          <p:spPr bwMode="auto">
            <a:xfrm>
              <a:off x="5942013" y="1371600"/>
              <a:ext cx="222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u="sng" dirty="0" err="1">
                  <a:latin typeface="Times" panose="02020603050405020304" pitchFamily="18" charset="0"/>
                  <a:cs typeface="Times New Roman" panose="02020603050405020304" pitchFamily="18" charset="0"/>
                </a:rPr>
                <a:t>Isocost</a:t>
              </a:r>
              <a:r>
                <a:rPr lang="en-US" b="0" u="sng" dirty="0">
                  <a:latin typeface="Times" panose="02020603050405020304" pitchFamily="18" charset="0"/>
                  <a:cs typeface="Times New Roman" panose="02020603050405020304" pitchFamily="18" charset="0"/>
                </a:rPr>
                <a:t> Equation</a:t>
              </a:r>
            </a:p>
          </p:txBody>
        </p:sp>
        <p:sp>
          <p:nvSpPr>
            <p:cNvPr id="32797" name="Text Box 51"/>
            <p:cNvSpPr txBox="1">
              <a:spLocks noChangeArrowheads="1"/>
            </p:cNvSpPr>
            <p:nvPr/>
          </p:nvSpPr>
          <p:spPr bwMode="auto">
            <a:xfrm>
              <a:off x="5684838" y="2000250"/>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K</a:t>
              </a:r>
              <a:r>
                <a:rPr lang="en-US" b="0">
                  <a:latin typeface="Times" panose="02020603050405020304" pitchFamily="18" charset="0"/>
                  <a:cs typeface="Times New Roman" panose="02020603050405020304" pitchFamily="18" charset="0"/>
                </a:rPr>
                <a:t> = </a:t>
              </a:r>
            </a:p>
          </p:txBody>
        </p:sp>
        <p:sp>
          <p:nvSpPr>
            <p:cNvPr id="32798" name="Text Box 52"/>
            <p:cNvSpPr txBox="1">
              <a:spLocks noChangeArrowheads="1"/>
            </p:cNvSpPr>
            <p:nvPr/>
          </p:nvSpPr>
          <p:spPr bwMode="auto">
            <a:xfrm>
              <a:off x="6675438" y="2152650"/>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r</a:t>
              </a:r>
              <a:endParaRPr lang="en-US" b="0" i="1" baseline="-25000">
                <a:latin typeface="Times" panose="02020603050405020304" pitchFamily="18" charset="0"/>
                <a:cs typeface="Times New Roman" panose="02020603050405020304" pitchFamily="18" charset="0"/>
              </a:endParaRPr>
            </a:p>
          </p:txBody>
        </p:sp>
        <p:sp>
          <p:nvSpPr>
            <p:cNvPr id="32799" name="Text Box 53"/>
            <p:cNvSpPr txBox="1">
              <a:spLocks noChangeArrowheads="1"/>
            </p:cNvSpPr>
            <p:nvPr/>
          </p:nvSpPr>
          <p:spPr bwMode="auto">
            <a:xfrm>
              <a:off x="7161213" y="196215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a:t>
              </a:r>
              <a:r>
                <a:rPr lang="en-US" b="0">
                  <a:latin typeface="Times" panose="02020603050405020304" pitchFamily="18" charset="0"/>
                  <a:cs typeface="Times New Roman" panose="02020603050405020304" pitchFamily="18" charset="0"/>
                </a:rPr>
                <a:t> </a:t>
              </a:r>
            </a:p>
          </p:txBody>
        </p:sp>
        <p:sp>
          <p:nvSpPr>
            <p:cNvPr id="32800" name="Text Box 54"/>
            <p:cNvSpPr txBox="1">
              <a:spLocks noChangeArrowheads="1"/>
            </p:cNvSpPr>
            <p:nvPr/>
          </p:nvSpPr>
          <p:spPr bwMode="auto">
            <a:xfrm>
              <a:off x="8180388" y="1981200"/>
              <a:ext cx="43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L</a:t>
              </a:r>
              <a:r>
                <a:rPr lang="en-US" b="0">
                  <a:latin typeface="Times" panose="02020603050405020304" pitchFamily="18" charset="0"/>
                  <a:cs typeface="Times New Roman" panose="02020603050405020304" pitchFamily="18" charset="0"/>
                </a:rPr>
                <a:t> </a:t>
              </a:r>
            </a:p>
          </p:txBody>
        </p:sp>
        <p:sp>
          <p:nvSpPr>
            <p:cNvPr id="32801" name="Line 55"/>
            <p:cNvSpPr>
              <a:spLocks noChangeShapeType="1"/>
            </p:cNvSpPr>
            <p:nvPr/>
          </p:nvSpPr>
          <p:spPr bwMode="auto">
            <a:xfrm>
              <a:off x="7513638" y="222885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2" name="Line 56"/>
            <p:cNvSpPr>
              <a:spLocks noChangeShapeType="1"/>
            </p:cNvSpPr>
            <p:nvPr/>
          </p:nvSpPr>
          <p:spPr bwMode="auto">
            <a:xfrm>
              <a:off x="6446838" y="222885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3" name="Text Box 57"/>
            <p:cNvSpPr txBox="1">
              <a:spLocks noChangeArrowheads="1"/>
            </p:cNvSpPr>
            <p:nvPr/>
          </p:nvSpPr>
          <p:spPr bwMode="auto">
            <a:xfrm>
              <a:off x="7675563" y="18288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w</a:t>
              </a:r>
              <a:endParaRPr lang="en-US" b="0" i="1" baseline="-25000">
                <a:latin typeface="Times" panose="02020603050405020304" pitchFamily="18" charset="0"/>
                <a:cs typeface="Times New Roman" panose="02020603050405020304" pitchFamily="18" charset="0"/>
              </a:endParaRPr>
            </a:p>
          </p:txBody>
        </p:sp>
        <p:sp>
          <p:nvSpPr>
            <p:cNvPr id="32804" name="Text Box 58"/>
            <p:cNvSpPr txBox="1">
              <a:spLocks noChangeArrowheads="1"/>
            </p:cNvSpPr>
            <p:nvPr/>
          </p:nvSpPr>
          <p:spPr bwMode="auto">
            <a:xfrm>
              <a:off x="7704138" y="2133600"/>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r</a:t>
              </a:r>
              <a:endParaRPr lang="en-US" b="0" i="1" baseline="-25000">
                <a:latin typeface="Times" panose="02020603050405020304" pitchFamily="18" charset="0"/>
                <a:cs typeface="Times New Roman" panose="02020603050405020304" pitchFamily="18" charset="0"/>
              </a:endParaRPr>
            </a:p>
          </p:txBody>
        </p:sp>
        <p:grpSp>
          <p:nvGrpSpPr>
            <p:cNvPr id="32805" name="Group 59"/>
            <p:cNvGrpSpPr>
              <a:grpSpLocks/>
            </p:cNvGrpSpPr>
            <p:nvPr/>
          </p:nvGrpSpPr>
          <p:grpSpPr bwMode="auto">
            <a:xfrm>
              <a:off x="6659563" y="1831975"/>
              <a:ext cx="387350" cy="457200"/>
              <a:chOff x="2660" y="3422"/>
              <a:chExt cx="244" cy="288"/>
            </a:xfrm>
          </p:grpSpPr>
          <p:sp>
            <p:nvSpPr>
              <p:cNvPr id="32809" name="Text Box 60"/>
              <p:cNvSpPr txBox="1">
                <a:spLocks noChangeArrowheads="1"/>
              </p:cNvSpPr>
              <p:nvPr/>
            </p:nvSpPr>
            <p:spPr bwMode="auto">
              <a:xfrm>
                <a:off x="2660" y="3422"/>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C</a:t>
                </a:r>
              </a:p>
            </p:txBody>
          </p:sp>
          <p:sp>
            <p:nvSpPr>
              <p:cNvPr id="32810" name="Line 61"/>
              <p:cNvSpPr>
                <a:spLocks noChangeShapeType="1"/>
              </p:cNvSpPr>
              <p:nvPr/>
            </p:nvSpPr>
            <p:spPr bwMode="auto">
              <a:xfrm>
                <a:off x="2736" y="346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806" name="Text Box 63"/>
            <p:cNvSpPr txBox="1">
              <a:spLocks noChangeArrowheads="1"/>
            </p:cNvSpPr>
            <p:nvPr/>
          </p:nvSpPr>
          <p:spPr bwMode="auto">
            <a:xfrm>
              <a:off x="6535738" y="2965450"/>
              <a:ext cx="1355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dirty="0">
                  <a:latin typeface="Times New Roman" panose="02020603050405020304" pitchFamily="18" charset="0"/>
                  <a:cs typeface="Times New Roman" panose="02020603050405020304" pitchFamily="18" charset="0"/>
                </a:rPr>
                <a:t>C</a:t>
              </a:r>
              <a:r>
                <a:rPr lang="en-US" b="0" dirty="0">
                  <a:latin typeface="Times" panose="02020603050405020304" pitchFamily="18" charset="0"/>
                  <a:cs typeface="Times New Roman" panose="02020603050405020304" pitchFamily="18" charset="0"/>
                </a:rPr>
                <a:t> = </a:t>
              </a:r>
              <a:r>
                <a:rPr lang="en-US" b="0" dirty="0">
                  <a:solidFill>
                    <a:srgbClr val="FF3300"/>
                  </a:solidFill>
                  <a:latin typeface="Times" panose="02020603050405020304" pitchFamily="18" charset="0"/>
                  <a:cs typeface="Times New Roman" panose="02020603050405020304" pitchFamily="18" charset="0"/>
                </a:rPr>
                <a:t>$300</a:t>
              </a:r>
            </a:p>
            <a:p>
              <a:r>
                <a:rPr lang="en-US" b="0" i="1" dirty="0">
                  <a:latin typeface="Times New Roman" panose="02020603050405020304" pitchFamily="18" charset="0"/>
                  <a:cs typeface="Times New Roman" panose="02020603050405020304" pitchFamily="18" charset="0"/>
                </a:rPr>
                <a:t>w</a:t>
              </a:r>
              <a:r>
                <a:rPr lang="en-US" b="0" dirty="0">
                  <a:latin typeface="Times" panose="02020603050405020304" pitchFamily="18" charset="0"/>
                  <a:cs typeface="Times New Roman" panose="02020603050405020304" pitchFamily="18" charset="0"/>
                </a:rPr>
                <a:t> = $10</a:t>
              </a:r>
            </a:p>
            <a:p>
              <a:r>
                <a:rPr lang="en-US" b="0" dirty="0">
                  <a:latin typeface="Times" panose="02020603050405020304" pitchFamily="18" charset="0"/>
                  <a:cs typeface="Times New Roman" panose="02020603050405020304" pitchFamily="18" charset="0"/>
                </a:rPr>
                <a:t> </a:t>
              </a:r>
              <a:r>
                <a:rPr lang="en-US" b="0" i="1" dirty="0">
                  <a:latin typeface="Times New Roman" panose="02020603050405020304" pitchFamily="18" charset="0"/>
                  <a:cs typeface="Times New Roman" panose="02020603050405020304" pitchFamily="18" charset="0"/>
                </a:rPr>
                <a:t>r</a:t>
              </a:r>
              <a:r>
                <a:rPr lang="en-US" b="0" dirty="0">
                  <a:latin typeface="Times" panose="02020603050405020304" pitchFamily="18" charset="0"/>
                  <a:cs typeface="Times New Roman" panose="02020603050405020304" pitchFamily="18" charset="0"/>
                </a:rPr>
                <a:t> = $20</a:t>
              </a:r>
            </a:p>
          </p:txBody>
        </p:sp>
        <p:sp>
          <p:nvSpPr>
            <p:cNvPr id="32807" name="Line 64"/>
            <p:cNvSpPr>
              <a:spLocks noChangeShapeType="1"/>
            </p:cNvSpPr>
            <p:nvPr/>
          </p:nvSpPr>
          <p:spPr bwMode="auto">
            <a:xfrm>
              <a:off x="6646863" y="305752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8" name="Text Box 65"/>
            <p:cNvSpPr txBox="1">
              <a:spLocks noChangeArrowheads="1"/>
            </p:cNvSpPr>
            <p:nvPr/>
          </p:nvSpPr>
          <p:spPr bwMode="auto">
            <a:xfrm>
              <a:off x="5859463" y="2516188"/>
              <a:ext cx="2603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a:solidFill>
                    <a:srgbClr val="FF3300"/>
                  </a:solidFill>
                  <a:latin typeface="Times" panose="02020603050405020304" pitchFamily="18" charset="0"/>
                  <a:cs typeface="Times New Roman" panose="02020603050405020304" pitchFamily="18" charset="0"/>
                </a:rPr>
                <a:t>An increase in C….</a:t>
              </a:r>
            </a:p>
          </p:txBody>
        </p:sp>
      </p:gr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ipe(left)">
                                      <p:cBhvr>
                                        <p:cTn id="7" dur="500"/>
                                        <p:tgtEl>
                                          <p:spTgt spid="32770"/>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2786"/>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32792"/>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327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up)">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3278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idx="4294967295"/>
          </p:nvPr>
        </p:nvSpPr>
        <p:spPr/>
        <p:txBody>
          <a:bodyPr/>
          <a:lstStyle/>
          <a:p>
            <a:pPr eaLnBrk="1" hangingPunct="1"/>
            <a:r>
              <a:rPr lang="en-US" b="1" smtClean="0"/>
              <a:t>Figure 7.4 </a:t>
            </a:r>
            <a:r>
              <a:rPr lang="en-US" smtClean="0"/>
              <a:t>A Family of Isocost Lines (cont.)</a:t>
            </a:r>
          </a:p>
        </p:txBody>
      </p:sp>
      <p:sp>
        <p:nvSpPr>
          <p:cNvPr id="33794" name="Line 3"/>
          <p:cNvSpPr>
            <a:spLocks noChangeShapeType="1"/>
          </p:cNvSpPr>
          <p:nvPr/>
        </p:nvSpPr>
        <p:spPr bwMode="auto">
          <a:xfrm>
            <a:off x="2108200" y="4491038"/>
            <a:ext cx="1949450" cy="1077912"/>
          </a:xfrm>
          <a:prstGeom prst="line">
            <a:avLst/>
          </a:prstGeom>
          <a:noFill/>
          <a:ln w="38100">
            <a:solidFill>
              <a:srgbClr val="00AD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5" name="Line 4"/>
          <p:cNvSpPr>
            <a:spLocks noChangeShapeType="1"/>
          </p:cNvSpPr>
          <p:nvPr/>
        </p:nvSpPr>
        <p:spPr bwMode="auto">
          <a:xfrm>
            <a:off x="2103438" y="2386013"/>
            <a:ext cx="5924550" cy="3176587"/>
          </a:xfrm>
          <a:prstGeom prst="line">
            <a:avLst/>
          </a:prstGeom>
          <a:noFill/>
          <a:ln w="38100">
            <a:solidFill>
              <a:srgbClr val="00AD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6" name="Line 5"/>
          <p:cNvSpPr>
            <a:spLocks noChangeShapeType="1"/>
          </p:cNvSpPr>
          <p:nvPr/>
        </p:nvSpPr>
        <p:spPr bwMode="auto">
          <a:xfrm>
            <a:off x="2103438" y="3435350"/>
            <a:ext cx="4079875" cy="2155825"/>
          </a:xfrm>
          <a:prstGeom prst="line">
            <a:avLst/>
          </a:prstGeom>
          <a:noFill/>
          <a:ln w="38100">
            <a:solidFill>
              <a:srgbClr val="00AD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797" name="Rectangle 6"/>
          <p:cNvSpPr>
            <a:spLocks noChangeArrowheads="1"/>
          </p:cNvSpPr>
          <p:nvPr/>
        </p:nvSpPr>
        <p:spPr bwMode="auto">
          <a:xfrm>
            <a:off x="2081213" y="4441825"/>
            <a:ext cx="49212" cy="104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3798" name="Rectangle 7"/>
          <p:cNvSpPr>
            <a:spLocks noChangeArrowheads="1"/>
          </p:cNvSpPr>
          <p:nvPr/>
        </p:nvSpPr>
        <p:spPr bwMode="auto">
          <a:xfrm>
            <a:off x="2081213" y="3386138"/>
            <a:ext cx="49212" cy="10001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3799" name="Rectangle 8"/>
          <p:cNvSpPr>
            <a:spLocks noChangeArrowheads="1"/>
          </p:cNvSpPr>
          <p:nvPr/>
        </p:nvSpPr>
        <p:spPr bwMode="auto">
          <a:xfrm>
            <a:off x="2081213" y="2336800"/>
            <a:ext cx="49212" cy="104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3800" name="Freeform 9"/>
          <p:cNvSpPr>
            <a:spLocks/>
          </p:cNvSpPr>
          <p:nvPr/>
        </p:nvSpPr>
        <p:spPr bwMode="auto">
          <a:xfrm>
            <a:off x="2070100" y="3392488"/>
            <a:ext cx="109538" cy="109537"/>
          </a:xfrm>
          <a:custGeom>
            <a:avLst/>
            <a:gdLst>
              <a:gd name="T0" fmla="*/ 2147483647 w 69"/>
              <a:gd name="T1" fmla="*/ 2147483647 h 69"/>
              <a:gd name="T2" fmla="*/ 2147483647 w 69"/>
              <a:gd name="T3" fmla="*/ 2147483647 h 69"/>
              <a:gd name="T4" fmla="*/ 2147483647 w 69"/>
              <a:gd name="T5" fmla="*/ 2147483647 h 69"/>
              <a:gd name="T6" fmla="*/ 2147483647 w 69"/>
              <a:gd name="T7" fmla="*/ 2147483647 h 69"/>
              <a:gd name="T8" fmla="*/ 2147483647 w 69"/>
              <a:gd name="T9" fmla="*/ 2147483647 h 69"/>
              <a:gd name="T10" fmla="*/ 2147483647 w 69"/>
              <a:gd name="T11" fmla="*/ 2147483647 h 69"/>
              <a:gd name="T12" fmla="*/ 2147483647 w 69"/>
              <a:gd name="T13" fmla="*/ 2147483647 h 69"/>
              <a:gd name="T14" fmla="*/ 2147483647 w 69"/>
              <a:gd name="T15" fmla="*/ 2147483647 h 69"/>
              <a:gd name="T16" fmla="*/ 2147483647 w 69"/>
              <a:gd name="T17" fmla="*/ 2147483647 h 69"/>
              <a:gd name="T18" fmla="*/ 2147483647 w 69"/>
              <a:gd name="T19" fmla="*/ 0 h 69"/>
              <a:gd name="T20" fmla="*/ 2147483647 w 69"/>
              <a:gd name="T21" fmla="*/ 0 h 69"/>
              <a:gd name="T22" fmla="*/ 2147483647 w 69"/>
              <a:gd name="T23" fmla="*/ 0 h 69"/>
              <a:gd name="T24" fmla="*/ 2147483647 w 69"/>
              <a:gd name="T25" fmla="*/ 0 h 69"/>
              <a:gd name="T26" fmla="*/ 2147483647 w 69"/>
              <a:gd name="T27" fmla="*/ 2147483647 h 69"/>
              <a:gd name="T28" fmla="*/ 2147483647 w 69"/>
              <a:gd name="T29" fmla="*/ 2147483647 h 69"/>
              <a:gd name="T30" fmla="*/ 0 w 69"/>
              <a:gd name="T31" fmla="*/ 2147483647 h 69"/>
              <a:gd name="T32" fmla="*/ 0 w 69"/>
              <a:gd name="T33" fmla="*/ 2147483647 h 69"/>
              <a:gd name="T34" fmla="*/ 2147483647 w 69"/>
              <a:gd name="T35" fmla="*/ 2147483647 h 69"/>
              <a:gd name="T36" fmla="*/ 2147483647 w 69"/>
              <a:gd name="T37" fmla="*/ 2147483647 h 69"/>
              <a:gd name="T38" fmla="*/ 2147483647 w 69"/>
              <a:gd name="T39" fmla="*/ 2147483647 h 69"/>
              <a:gd name="T40" fmla="*/ 2147483647 w 69"/>
              <a:gd name="T41" fmla="*/ 2147483647 h 69"/>
              <a:gd name="T42" fmla="*/ 2147483647 w 69"/>
              <a:gd name="T43" fmla="*/ 2147483647 h 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9"/>
              <a:gd name="T67" fmla="*/ 0 h 69"/>
              <a:gd name="T68" fmla="*/ 69 w 69"/>
              <a:gd name="T69" fmla="*/ 69 h 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9" h="69">
                <a:moveTo>
                  <a:pt x="35" y="69"/>
                </a:moveTo>
                <a:lnTo>
                  <a:pt x="35" y="69"/>
                </a:lnTo>
                <a:lnTo>
                  <a:pt x="48" y="66"/>
                </a:lnTo>
                <a:lnTo>
                  <a:pt x="62" y="59"/>
                </a:lnTo>
                <a:lnTo>
                  <a:pt x="69" y="45"/>
                </a:lnTo>
                <a:lnTo>
                  <a:pt x="69" y="34"/>
                </a:lnTo>
                <a:lnTo>
                  <a:pt x="69" y="20"/>
                </a:lnTo>
                <a:lnTo>
                  <a:pt x="62" y="7"/>
                </a:lnTo>
                <a:lnTo>
                  <a:pt x="48" y="0"/>
                </a:lnTo>
                <a:lnTo>
                  <a:pt x="35" y="0"/>
                </a:lnTo>
                <a:lnTo>
                  <a:pt x="24" y="0"/>
                </a:lnTo>
                <a:lnTo>
                  <a:pt x="10" y="7"/>
                </a:lnTo>
                <a:lnTo>
                  <a:pt x="3" y="20"/>
                </a:lnTo>
                <a:lnTo>
                  <a:pt x="0" y="34"/>
                </a:lnTo>
                <a:lnTo>
                  <a:pt x="3" y="45"/>
                </a:lnTo>
                <a:lnTo>
                  <a:pt x="10" y="59"/>
                </a:lnTo>
                <a:lnTo>
                  <a:pt x="24" y="66"/>
                </a:lnTo>
                <a:lnTo>
                  <a:pt x="35"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1" name="Rectangle 10"/>
          <p:cNvSpPr>
            <a:spLocks noChangeArrowheads="1"/>
          </p:cNvSpPr>
          <p:nvPr/>
        </p:nvSpPr>
        <p:spPr bwMode="auto">
          <a:xfrm>
            <a:off x="6084888" y="5557838"/>
            <a:ext cx="17145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3802" name="Rectangle 11"/>
          <p:cNvSpPr>
            <a:spLocks noChangeArrowheads="1"/>
          </p:cNvSpPr>
          <p:nvPr/>
        </p:nvSpPr>
        <p:spPr bwMode="auto">
          <a:xfrm>
            <a:off x="3968750" y="5557838"/>
            <a:ext cx="171450"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3803" name="Freeform 12"/>
          <p:cNvSpPr>
            <a:spLocks/>
          </p:cNvSpPr>
          <p:nvPr/>
        </p:nvSpPr>
        <p:spPr bwMode="auto">
          <a:xfrm>
            <a:off x="6051550" y="5495925"/>
            <a:ext cx="111125" cy="111125"/>
          </a:xfrm>
          <a:custGeom>
            <a:avLst/>
            <a:gdLst>
              <a:gd name="T0" fmla="*/ 2147483647 w 70"/>
              <a:gd name="T1" fmla="*/ 2147483647 h 70"/>
              <a:gd name="T2" fmla="*/ 2147483647 w 70"/>
              <a:gd name="T3" fmla="*/ 2147483647 h 70"/>
              <a:gd name="T4" fmla="*/ 2147483647 w 70"/>
              <a:gd name="T5" fmla="*/ 2147483647 h 70"/>
              <a:gd name="T6" fmla="*/ 2147483647 w 70"/>
              <a:gd name="T7" fmla="*/ 2147483647 h 70"/>
              <a:gd name="T8" fmla="*/ 2147483647 w 70"/>
              <a:gd name="T9" fmla="*/ 2147483647 h 70"/>
              <a:gd name="T10" fmla="*/ 2147483647 w 70"/>
              <a:gd name="T11" fmla="*/ 2147483647 h 70"/>
              <a:gd name="T12" fmla="*/ 2147483647 w 70"/>
              <a:gd name="T13" fmla="*/ 2147483647 h 70"/>
              <a:gd name="T14" fmla="*/ 2147483647 w 70"/>
              <a:gd name="T15" fmla="*/ 2147483647 h 70"/>
              <a:gd name="T16" fmla="*/ 2147483647 w 70"/>
              <a:gd name="T17" fmla="*/ 2147483647 h 70"/>
              <a:gd name="T18" fmla="*/ 2147483647 w 70"/>
              <a:gd name="T19" fmla="*/ 2147483647 h 70"/>
              <a:gd name="T20" fmla="*/ 2147483647 w 70"/>
              <a:gd name="T21" fmla="*/ 0 h 70"/>
              <a:gd name="T22" fmla="*/ 2147483647 w 70"/>
              <a:gd name="T23" fmla="*/ 0 h 70"/>
              <a:gd name="T24" fmla="*/ 2147483647 w 70"/>
              <a:gd name="T25" fmla="*/ 2147483647 h 70"/>
              <a:gd name="T26" fmla="*/ 2147483647 w 70"/>
              <a:gd name="T27" fmla="*/ 2147483647 h 70"/>
              <a:gd name="T28" fmla="*/ 0 w 70"/>
              <a:gd name="T29" fmla="*/ 2147483647 h 70"/>
              <a:gd name="T30" fmla="*/ 0 w 70"/>
              <a:gd name="T31" fmla="*/ 2147483647 h 70"/>
              <a:gd name="T32" fmla="*/ 0 w 70"/>
              <a:gd name="T33" fmla="*/ 2147483647 h 70"/>
              <a:gd name="T34" fmla="*/ 0 w 70"/>
              <a:gd name="T35" fmla="*/ 2147483647 h 70"/>
              <a:gd name="T36" fmla="*/ 2147483647 w 70"/>
              <a:gd name="T37" fmla="*/ 2147483647 h 70"/>
              <a:gd name="T38" fmla="*/ 2147483647 w 70"/>
              <a:gd name="T39" fmla="*/ 2147483647 h 70"/>
              <a:gd name="T40" fmla="*/ 2147483647 w 70"/>
              <a:gd name="T41" fmla="*/ 2147483647 h 70"/>
              <a:gd name="T42" fmla="*/ 2147483647 w 70"/>
              <a:gd name="T43" fmla="*/ 2147483647 h 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
              <a:gd name="T67" fmla="*/ 0 h 70"/>
              <a:gd name="T68" fmla="*/ 70 w 70"/>
              <a:gd name="T69" fmla="*/ 70 h 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 h="70">
                <a:moveTo>
                  <a:pt x="35" y="70"/>
                </a:moveTo>
                <a:lnTo>
                  <a:pt x="35" y="70"/>
                </a:lnTo>
                <a:lnTo>
                  <a:pt x="49" y="67"/>
                </a:lnTo>
                <a:lnTo>
                  <a:pt x="59" y="60"/>
                </a:lnTo>
                <a:lnTo>
                  <a:pt x="66" y="49"/>
                </a:lnTo>
                <a:lnTo>
                  <a:pt x="70" y="35"/>
                </a:lnTo>
                <a:lnTo>
                  <a:pt x="66" y="21"/>
                </a:lnTo>
                <a:lnTo>
                  <a:pt x="59" y="11"/>
                </a:lnTo>
                <a:lnTo>
                  <a:pt x="49" y="4"/>
                </a:lnTo>
                <a:lnTo>
                  <a:pt x="35" y="0"/>
                </a:lnTo>
                <a:lnTo>
                  <a:pt x="21" y="4"/>
                </a:lnTo>
                <a:lnTo>
                  <a:pt x="10" y="11"/>
                </a:lnTo>
                <a:lnTo>
                  <a:pt x="0" y="21"/>
                </a:lnTo>
                <a:lnTo>
                  <a:pt x="0" y="35"/>
                </a:lnTo>
                <a:lnTo>
                  <a:pt x="0" y="49"/>
                </a:lnTo>
                <a:lnTo>
                  <a:pt x="10" y="60"/>
                </a:lnTo>
                <a:lnTo>
                  <a:pt x="21" y="67"/>
                </a:lnTo>
                <a:lnTo>
                  <a:pt x="35" y="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04" name="Freeform 13"/>
          <p:cNvSpPr>
            <a:spLocks/>
          </p:cNvSpPr>
          <p:nvPr/>
        </p:nvSpPr>
        <p:spPr bwMode="auto">
          <a:xfrm>
            <a:off x="2130425" y="1679575"/>
            <a:ext cx="6097588" cy="3871913"/>
          </a:xfrm>
          <a:custGeom>
            <a:avLst/>
            <a:gdLst>
              <a:gd name="T0" fmla="*/ 2147483647 w 3841"/>
              <a:gd name="T1" fmla="*/ 2147483647 h 2439"/>
              <a:gd name="T2" fmla="*/ 0 w 3841"/>
              <a:gd name="T3" fmla="*/ 2147483647 h 2439"/>
              <a:gd name="T4" fmla="*/ 0 w 3841"/>
              <a:gd name="T5" fmla="*/ 0 h 2439"/>
              <a:gd name="T6" fmla="*/ 0 60000 65536"/>
              <a:gd name="T7" fmla="*/ 0 60000 65536"/>
              <a:gd name="T8" fmla="*/ 0 60000 65536"/>
              <a:gd name="T9" fmla="*/ 0 w 3841"/>
              <a:gd name="T10" fmla="*/ 0 h 2439"/>
              <a:gd name="T11" fmla="*/ 3841 w 3841"/>
              <a:gd name="T12" fmla="*/ 2439 h 2439"/>
            </a:gdLst>
            <a:ahLst/>
            <a:cxnLst>
              <a:cxn ang="T6">
                <a:pos x="T0" y="T1"/>
              </a:cxn>
              <a:cxn ang="T7">
                <a:pos x="T2" y="T3"/>
              </a:cxn>
              <a:cxn ang="T8">
                <a:pos x="T4" y="T5"/>
              </a:cxn>
            </a:cxnLst>
            <a:rect l="T9" t="T10" r="T11" b="T12"/>
            <a:pathLst>
              <a:path w="3841" h="2439">
                <a:moveTo>
                  <a:pt x="3841" y="2439"/>
                </a:moveTo>
                <a:lnTo>
                  <a:pt x="0" y="2439"/>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3805" name="Rectangle 14"/>
          <p:cNvSpPr>
            <a:spLocks noChangeArrowheads="1"/>
          </p:cNvSpPr>
          <p:nvPr/>
        </p:nvSpPr>
        <p:spPr bwMode="auto">
          <a:xfrm rot="-5400000">
            <a:off x="870744" y="3579019"/>
            <a:ext cx="1190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I Helvetica Oblique" charset="0"/>
                <a:cs typeface="Times New Roman" panose="02020603050405020304" pitchFamily="18" charset="0"/>
              </a:rPr>
              <a:t>K</a:t>
            </a:r>
            <a:endParaRPr lang="en-US" b="0">
              <a:latin typeface="Times" panose="02020603050405020304" pitchFamily="18" charset="0"/>
              <a:cs typeface="Times New Roman" panose="02020603050405020304" pitchFamily="18" charset="0"/>
            </a:endParaRPr>
          </a:p>
        </p:txBody>
      </p:sp>
      <p:sp>
        <p:nvSpPr>
          <p:cNvPr id="33806" name="Rectangle 15"/>
          <p:cNvSpPr>
            <a:spLocks noChangeArrowheads="1"/>
          </p:cNvSpPr>
          <p:nvPr/>
        </p:nvSpPr>
        <p:spPr bwMode="auto">
          <a:xfrm rot="-5400000">
            <a:off x="148431" y="2737644"/>
            <a:ext cx="15668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 Units of capital per</a:t>
            </a:r>
            <a:endParaRPr lang="en-US" b="0">
              <a:latin typeface="Times" panose="02020603050405020304" pitchFamily="18" charset="0"/>
              <a:cs typeface="Times New Roman" panose="02020603050405020304" pitchFamily="18" charset="0"/>
            </a:endParaRPr>
          </a:p>
        </p:txBody>
      </p:sp>
      <p:sp>
        <p:nvSpPr>
          <p:cNvPr id="33807" name="Rectangle 16"/>
          <p:cNvSpPr>
            <a:spLocks noChangeArrowheads="1"/>
          </p:cNvSpPr>
          <p:nvPr/>
        </p:nvSpPr>
        <p:spPr bwMode="auto">
          <a:xfrm rot="-5400000">
            <a:off x="887413" y="1863725"/>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y</a:t>
            </a:r>
            <a:endParaRPr lang="en-US" b="0">
              <a:latin typeface="Times" panose="02020603050405020304" pitchFamily="18" charset="0"/>
              <a:cs typeface="Times New Roman" panose="02020603050405020304" pitchFamily="18" charset="0"/>
            </a:endParaRPr>
          </a:p>
        </p:txBody>
      </p:sp>
      <p:sp>
        <p:nvSpPr>
          <p:cNvPr id="33808" name="Rectangle 17"/>
          <p:cNvSpPr>
            <a:spLocks noChangeArrowheads="1"/>
          </p:cNvSpPr>
          <p:nvPr/>
        </p:nvSpPr>
        <p:spPr bwMode="auto">
          <a:xfrm rot="-5400000">
            <a:off x="804069" y="1697831"/>
            <a:ext cx="255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ear</a:t>
            </a:r>
            <a:endParaRPr lang="en-US" b="0">
              <a:latin typeface="Times" panose="02020603050405020304" pitchFamily="18" charset="0"/>
              <a:cs typeface="Times New Roman" panose="02020603050405020304" pitchFamily="18" charset="0"/>
            </a:endParaRPr>
          </a:p>
        </p:txBody>
      </p:sp>
      <p:sp>
        <p:nvSpPr>
          <p:cNvPr id="33809" name="Rectangle 18"/>
          <p:cNvSpPr>
            <a:spLocks noChangeArrowheads="1"/>
          </p:cNvSpPr>
          <p:nvPr/>
        </p:nvSpPr>
        <p:spPr bwMode="auto">
          <a:xfrm>
            <a:off x="6140450" y="5303838"/>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I Helvetica Oblique" charset="0"/>
                <a:cs typeface="Times New Roman" panose="02020603050405020304" pitchFamily="18" charset="0"/>
              </a:rPr>
              <a:t>a</a:t>
            </a:r>
            <a:endParaRPr lang="en-US" b="0">
              <a:latin typeface="Times" panose="02020603050405020304" pitchFamily="18" charset="0"/>
              <a:cs typeface="Times New Roman" panose="02020603050405020304" pitchFamily="18" charset="0"/>
            </a:endParaRPr>
          </a:p>
        </p:txBody>
      </p:sp>
      <p:sp>
        <p:nvSpPr>
          <p:cNvPr id="33810" name="Rectangle 19"/>
          <p:cNvSpPr>
            <a:spLocks noChangeArrowheads="1"/>
          </p:cNvSpPr>
          <p:nvPr/>
        </p:nvSpPr>
        <p:spPr bwMode="auto">
          <a:xfrm>
            <a:off x="2190750" y="3225800"/>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I Helvetica Oblique" charset="0"/>
                <a:cs typeface="Times New Roman" panose="02020603050405020304" pitchFamily="18" charset="0"/>
              </a:rPr>
              <a:t>e</a:t>
            </a:r>
            <a:endParaRPr lang="en-US" b="0">
              <a:latin typeface="Times" panose="02020603050405020304" pitchFamily="18" charset="0"/>
              <a:cs typeface="Times New Roman" panose="02020603050405020304" pitchFamily="18" charset="0"/>
            </a:endParaRPr>
          </a:p>
        </p:txBody>
      </p:sp>
      <p:sp>
        <p:nvSpPr>
          <p:cNvPr id="33811" name="Rectangle 20"/>
          <p:cNvSpPr>
            <a:spLocks noChangeArrowheads="1"/>
          </p:cNvSpPr>
          <p:nvPr/>
        </p:nvSpPr>
        <p:spPr bwMode="auto">
          <a:xfrm>
            <a:off x="7183438" y="4878388"/>
            <a:ext cx="10050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$300 </a:t>
            </a:r>
            <a:r>
              <a:rPr lang="en-US" sz="1400" b="0" dirty="0" err="1">
                <a:solidFill>
                  <a:srgbClr val="000000"/>
                </a:solidFill>
                <a:latin typeface="Helvetica" panose="020B0604020202020204" pitchFamily="34" charset="0"/>
                <a:cs typeface="Times New Roman" panose="02020603050405020304" pitchFamily="18" charset="0"/>
              </a:rPr>
              <a:t>isocost</a:t>
            </a:r>
            <a:endParaRPr lang="en-US" b="0" dirty="0">
              <a:latin typeface="Times" panose="02020603050405020304" pitchFamily="18" charset="0"/>
              <a:cs typeface="Times New Roman" panose="02020603050405020304" pitchFamily="18" charset="0"/>
            </a:endParaRPr>
          </a:p>
        </p:txBody>
      </p:sp>
      <p:sp>
        <p:nvSpPr>
          <p:cNvPr id="33812" name="Rectangle 21"/>
          <p:cNvSpPr>
            <a:spLocks noChangeArrowheads="1"/>
          </p:cNvSpPr>
          <p:nvPr/>
        </p:nvSpPr>
        <p:spPr bwMode="auto">
          <a:xfrm>
            <a:off x="5327650" y="4878388"/>
            <a:ext cx="10050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$200 </a:t>
            </a:r>
            <a:r>
              <a:rPr lang="en-US" sz="1400" b="0" dirty="0" err="1">
                <a:solidFill>
                  <a:srgbClr val="000000"/>
                </a:solidFill>
                <a:latin typeface="Helvetica" panose="020B0604020202020204" pitchFamily="34" charset="0"/>
                <a:cs typeface="Times New Roman" panose="02020603050405020304" pitchFamily="18" charset="0"/>
              </a:rPr>
              <a:t>isocost</a:t>
            </a:r>
            <a:endParaRPr lang="en-US" b="0" dirty="0">
              <a:latin typeface="Times" panose="02020603050405020304" pitchFamily="18" charset="0"/>
              <a:cs typeface="Times New Roman" panose="02020603050405020304" pitchFamily="18" charset="0"/>
            </a:endParaRPr>
          </a:p>
        </p:txBody>
      </p:sp>
      <p:sp>
        <p:nvSpPr>
          <p:cNvPr id="33813" name="Rectangle 22"/>
          <p:cNvSpPr>
            <a:spLocks noChangeArrowheads="1"/>
          </p:cNvSpPr>
          <p:nvPr/>
        </p:nvSpPr>
        <p:spPr bwMode="auto">
          <a:xfrm>
            <a:off x="3240088" y="4878388"/>
            <a:ext cx="100508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$100 </a:t>
            </a:r>
            <a:r>
              <a:rPr lang="en-US" sz="1400" b="0" dirty="0" err="1">
                <a:solidFill>
                  <a:srgbClr val="000000"/>
                </a:solidFill>
                <a:latin typeface="Helvetica" panose="020B0604020202020204" pitchFamily="34" charset="0"/>
                <a:cs typeface="Times New Roman" panose="02020603050405020304" pitchFamily="18" charset="0"/>
              </a:rPr>
              <a:t>isocost</a:t>
            </a:r>
            <a:endParaRPr lang="en-US" b="0" dirty="0">
              <a:latin typeface="Times" panose="02020603050405020304" pitchFamily="18" charset="0"/>
              <a:cs typeface="Times New Roman" panose="02020603050405020304" pitchFamily="18" charset="0"/>
            </a:endParaRPr>
          </a:p>
        </p:txBody>
      </p:sp>
      <p:sp>
        <p:nvSpPr>
          <p:cNvPr id="33814" name="Rectangle 23"/>
          <p:cNvSpPr>
            <a:spLocks noChangeArrowheads="1"/>
          </p:cNvSpPr>
          <p:nvPr/>
        </p:nvSpPr>
        <p:spPr bwMode="auto">
          <a:xfrm>
            <a:off x="6300788" y="6115050"/>
            <a:ext cx="984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I Helvetica Oblique" charset="0"/>
                <a:cs typeface="Times New Roman" panose="02020603050405020304" pitchFamily="18" charset="0"/>
              </a:rPr>
              <a:t>L</a:t>
            </a:r>
            <a:endParaRPr lang="en-US" b="0">
              <a:latin typeface="Times" panose="02020603050405020304" pitchFamily="18" charset="0"/>
              <a:cs typeface="Times New Roman" panose="02020603050405020304" pitchFamily="18" charset="0"/>
            </a:endParaRPr>
          </a:p>
        </p:txBody>
      </p:sp>
      <p:sp>
        <p:nvSpPr>
          <p:cNvPr id="33815" name="Rectangle 24"/>
          <p:cNvSpPr>
            <a:spLocks noChangeArrowheads="1"/>
          </p:cNvSpPr>
          <p:nvPr/>
        </p:nvSpPr>
        <p:spPr bwMode="auto">
          <a:xfrm>
            <a:off x="6394450" y="6115050"/>
            <a:ext cx="14478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 Units of labor per</a:t>
            </a:r>
            <a:endParaRPr lang="en-US" b="0">
              <a:latin typeface="Times" panose="02020603050405020304" pitchFamily="18" charset="0"/>
              <a:cs typeface="Times New Roman" panose="02020603050405020304" pitchFamily="18" charset="0"/>
            </a:endParaRPr>
          </a:p>
        </p:txBody>
      </p:sp>
      <p:sp>
        <p:nvSpPr>
          <p:cNvPr id="33816" name="Rectangle 25"/>
          <p:cNvSpPr>
            <a:spLocks noChangeArrowheads="1"/>
          </p:cNvSpPr>
          <p:nvPr/>
        </p:nvSpPr>
        <p:spPr bwMode="auto">
          <a:xfrm>
            <a:off x="7889875" y="6115050"/>
            <a:ext cx="889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y</a:t>
            </a:r>
            <a:endParaRPr lang="en-US" b="0">
              <a:latin typeface="Times" panose="02020603050405020304" pitchFamily="18" charset="0"/>
              <a:cs typeface="Times New Roman" panose="02020603050405020304" pitchFamily="18" charset="0"/>
            </a:endParaRPr>
          </a:p>
        </p:txBody>
      </p:sp>
      <p:sp>
        <p:nvSpPr>
          <p:cNvPr id="33817" name="Rectangle 26"/>
          <p:cNvSpPr>
            <a:spLocks noChangeArrowheads="1"/>
          </p:cNvSpPr>
          <p:nvPr/>
        </p:nvSpPr>
        <p:spPr bwMode="auto">
          <a:xfrm>
            <a:off x="7974013" y="6115050"/>
            <a:ext cx="255587"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ear</a:t>
            </a:r>
            <a:endParaRPr lang="en-US" b="0">
              <a:latin typeface="Times" panose="02020603050405020304" pitchFamily="18" charset="0"/>
              <a:cs typeface="Times New Roman" panose="02020603050405020304" pitchFamily="18" charset="0"/>
            </a:endParaRPr>
          </a:p>
        </p:txBody>
      </p:sp>
      <p:grpSp>
        <p:nvGrpSpPr>
          <p:cNvPr id="33818" name="Group 27"/>
          <p:cNvGrpSpPr>
            <a:grpSpLocks/>
          </p:cNvGrpSpPr>
          <p:nvPr/>
        </p:nvGrpSpPr>
        <p:grpSpPr bwMode="auto">
          <a:xfrm>
            <a:off x="1152525" y="2192338"/>
            <a:ext cx="806450" cy="431800"/>
            <a:chOff x="726" y="1343"/>
            <a:chExt cx="508" cy="272"/>
          </a:xfrm>
        </p:grpSpPr>
        <p:sp>
          <p:nvSpPr>
            <p:cNvPr id="33865" name="Rectangle 28"/>
            <p:cNvSpPr>
              <a:spLocks noChangeArrowheads="1"/>
            </p:cNvSpPr>
            <p:nvPr/>
          </p:nvSpPr>
          <p:spPr bwMode="auto">
            <a:xfrm>
              <a:off x="984" y="1343"/>
              <a:ext cx="2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$200</a:t>
              </a:r>
              <a:endParaRPr lang="en-US" b="0" dirty="0">
                <a:latin typeface="Times" panose="02020603050405020304" pitchFamily="18" charset="0"/>
                <a:cs typeface="Times New Roman" panose="02020603050405020304" pitchFamily="18" charset="0"/>
              </a:endParaRPr>
            </a:p>
          </p:txBody>
        </p:sp>
        <p:sp>
          <p:nvSpPr>
            <p:cNvPr id="33866" name="Rectangle 29"/>
            <p:cNvSpPr>
              <a:spLocks noChangeArrowheads="1"/>
            </p:cNvSpPr>
            <p:nvPr/>
          </p:nvSpPr>
          <p:spPr bwMode="auto">
            <a:xfrm>
              <a:off x="1015" y="1479"/>
              <a:ext cx="1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$20</a:t>
              </a:r>
              <a:endParaRPr lang="en-US" b="0" dirty="0">
                <a:latin typeface="Times" panose="02020603050405020304" pitchFamily="18" charset="0"/>
                <a:cs typeface="Times New Roman" panose="02020603050405020304" pitchFamily="18" charset="0"/>
              </a:endParaRPr>
            </a:p>
          </p:txBody>
        </p:sp>
        <p:sp>
          <p:nvSpPr>
            <p:cNvPr id="33867" name="Rectangle 30"/>
            <p:cNvSpPr>
              <a:spLocks noChangeArrowheads="1"/>
            </p:cNvSpPr>
            <p:nvPr/>
          </p:nvSpPr>
          <p:spPr bwMode="auto">
            <a:xfrm>
              <a:off x="726" y="1413"/>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15</a:t>
              </a:r>
              <a:endParaRPr lang="en-US" b="0">
                <a:latin typeface="Times" panose="02020603050405020304" pitchFamily="18" charset="0"/>
                <a:cs typeface="Times New Roman" panose="02020603050405020304" pitchFamily="18" charset="0"/>
              </a:endParaRPr>
            </a:p>
          </p:txBody>
        </p:sp>
        <p:sp>
          <p:nvSpPr>
            <p:cNvPr id="33868" name="Rectangle 31"/>
            <p:cNvSpPr>
              <a:spLocks noChangeArrowheads="1"/>
            </p:cNvSpPr>
            <p:nvPr/>
          </p:nvSpPr>
          <p:spPr bwMode="auto">
            <a:xfrm>
              <a:off x="883" y="1403"/>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a:t>
              </a:r>
              <a:endParaRPr lang="en-US" b="0">
                <a:latin typeface="Times" panose="02020603050405020304" pitchFamily="18" charset="0"/>
                <a:cs typeface="Times New Roman" panose="02020603050405020304" pitchFamily="18" charset="0"/>
              </a:endParaRPr>
            </a:p>
          </p:txBody>
        </p:sp>
        <p:sp>
          <p:nvSpPr>
            <p:cNvPr id="33869" name="Line 32"/>
            <p:cNvSpPr>
              <a:spLocks noChangeShapeType="1"/>
            </p:cNvSpPr>
            <p:nvPr/>
          </p:nvSpPr>
          <p:spPr bwMode="auto">
            <a:xfrm>
              <a:off x="977" y="1476"/>
              <a:ext cx="247"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3819" name="Group 33"/>
          <p:cNvGrpSpPr>
            <a:grpSpLocks/>
          </p:cNvGrpSpPr>
          <p:nvPr/>
        </p:nvGrpSpPr>
        <p:grpSpPr bwMode="auto">
          <a:xfrm>
            <a:off x="1152525" y="3236913"/>
            <a:ext cx="806450" cy="431800"/>
            <a:chOff x="726" y="2001"/>
            <a:chExt cx="508" cy="272"/>
          </a:xfrm>
        </p:grpSpPr>
        <p:sp>
          <p:nvSpPr>
            <p:cNvPr id="33860" name="Rectangle 34"/>
            <p:cNvSpPr>
              <a:spLocks noChangeArrowheads="1"/>
            </p:cNvSpPr>
            <p:nvPr/>
          </p:nvSpPr>
          <p:spPr bwMode="auto">
            <a:xfrm>
              <a:off x="984" y="2001"/>
              <a:ext cx="2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$200</a:t>
              </a:r>
              <a:endParaRPr lang="en-US" b="0" dirty="0">
                <a:latin typeface="Times" panose="02020603050405020304" pitchFamily="18" charset="0"/>
                <a:cs typeface="Times New Roman" panose="02020603050405020304" pitchFamily="18" charset="0"/>
              </a:endParaRPr>
            </a:p>
          </p:txBody>
        </p:sp>
        <p:sp>
          <p:nvSpPr>
            <p:cNvPr id="33861" name="Rectangle 35"/>
            <p:cNvSpPr>
              <a:spLocks noChangeArrowheads="1"/>
            </p:cNvSpPr>
            <p:nvPr/>
          </p:nvSpPr>
          <p:spPr bwMode="auto">
            <a:xfrm>
              <a:off x="1015" y="2137"/>
              <a:ext cx="1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$20</a:t>
              </a:r>
              <a:endParaRPr lang="en-US" b="0" dirty="0">
                <a:latin typeface="Times" panose="02020603050405020304" pitchFamily="18" charset="0"/>
                <a:cs typeface="Times New Roman" panose="02020603050405020304" pitchFamily="18" charset="0"/>
              </a:endParaRPr>
            </a:p>
          </p:txBody>
        </p:sp>
        <p:sp>
          <p:nvSpPr>
            <p:cNvPr id="33862" name="Rectangle 36"/>
            <p:cNvSpPr>
              <a:spLocks noChangeArrowheads="1"/>
            </p:cNvSpPr>
            <p:nvPr/>
          </p:nvSpPr>
          <p:spPr bwMode="auto">
            <a:xfrm>
              <a:off x="726" y="2071"/>
              <a:ext cx="124"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10</a:t>
              </a:r>
              <a:endParaRPr lang="en-US" b="0">
                <a:latin typeface="Times" panose="02020603050405020304" pitchFamily="18" charset="0"/>
                <a:cs typeface="Times New Roman" panose="02020603050405020304" pitchFamily="18" charset="0"/>
              </a:endParaRPr>
            </a:p>
          </p:txBody>
        </p:sp>
        <p:sp>
          <p:nvSpPr>
            <p:cNvPr id="33863" name="Rectangle 37"/>
            <p:cNvSpPr>
              <a:spLocks noChangeArrowheads="1"/>
            </p:cNvSpPr>
            <p:nvPr/>
          </p:nvSpPr>
          <p:spPr bwMode="auto">
            <a:xfrm>
              <a:off x="883" y="2060"/>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a:t>
              </a:r>
              <a:endParaRPr lang="en-US" b="0">
                <a:latin typeface="Times" panose="02020603050405020304" pitchFamily="18" charset="0"/>
                <a:cs typeface="Times New Roman" panose="02020603050405020304" pitchFamily="18" charset="0"/>
              </a:endParaRPr>
            </a:p>
          </p:txBody>
        </p:sp>
        <p:sp>
          <p:nvSpPr>
            <p:cNvPr id="33864" name="Line 38"/>
            <p:cNvSpPr>
              <a:spLocks noChangeShapeType="1"/>
            </p:cNvSpPr>
            <p:nvPr/>
          </p:nvSpPr>
          <p:spPr bwMode="auto">
            <a:xfrm>
              <a:off x="987" y="2137"/>
              <a:ext cx="237"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3820" name="Group 39"/>
          <p:cNvGrpSpPr>
            <a:grpSpLocks/>
          </p:cNvGrpSpPr>
          <p:nvPr/>
        </p:nvGrpSpPr>
        <p:grpSpPr bwMode="auto">
          <a:xfrm>
            <a:off x="1252538" y="4292600"/>
            <a:ext cx="755650" cy="430213"/>
            <a:chOff x="789" y="2666"/>
            <a:chExt cx="476" cy="271"/>
          </a:xfrm>
        </p:grpSpPr>
        <p:sp>
          <p:nvSpPr>
            <p:cNvPr id="33855" name="Rectangle 40"/>
            <p:cNvSpPr>
              <a:spLocks noChangeArrowheads="1"/>
            </p:cNvSpPr>
            <p:nvPr/>
          </p:nvSpPr>
          <p:spPr bwMode="auto">
            <a:xfrm>
              <a:off x="1015" y="2666"/>
              <a:ext cx="2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$100</a:t>
              </a:r>
              <a:endParaRPr lang="en-US" b="0" dirty="0">
                <a:latin typeface="Times" panose="02020603050405020304" pitchFamily="18" charset="0"/>
                <a:cs typeface="Times New Roman" panose="02020603050405020304" pitchFamily="18" charset="0"/>
              </a:endParaRPr>
            </a:p>
          </p:txBody>
        </p:sp>
        <p:sp>
          <p:nvSpPr>
            <p:cNvPr id="33856" name="Rectangle 41"/>
            <p:cNvSpPr>
              <a:spLocks noChangeArrowheads="1"/>
            </p:cNvSpPr>
            <p:nvPr/>
          </p:nvSpPr>
          <p:spPr bwMode="auto">
            <a:xfrm>
              <a:off x="1015" y="2801"/>
              <a:ext cx="1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$20</a:t>
              </a:r>
              <a:endParaRPr lang="en-US" b="0" dirty="0">
                <a:latin typeface="Times" panose="02020603050405020304" pitchFamily="18" charset="0"/>
                <a:cs typeface="Times New Roman" panose="02020603050405020304" pitchFamily="18" charset="0"/>
              </a:endParaRPr>
            </a:p>
          </p:txBody>
        </p:sp>
        <p:sp>
          <p:nvSpPr>
            <p:cNvPr id="33857" name="Rectangle 42"/>
            <p:cNvSpPr>
              <a:spLocks noChangeArrowheads="1"/>
            </p:cNvSpPr>
            <p:nvPr/>
          </p:nvSpPr>
          <p:spPr bwMode="auto">
            <a:xfrm>
              <a:off x="789" y="2735"/>
              <a:ext cx="6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5</a:t>
              </a:r>
              <a:endParaRPr lang="en-US" b="0">
                <a:latin typeface="Times" panose="02020603050405020304" pitchFamily="18" charset="0"/>
                <a:cs typeface="Times New Roman" panose="02020603050405020304" pitchFamily="18" charset="0"/>
              </a:endParaRPr>
            </a:p>
          </p:txBody>
        </p:sp>
        <p:sp>
          <p:nvSpPr>
            <p:cNvPr id="33858" name="Rectangle 43"/>
            <p:cNvSpPr>
              <a:spLocks noChangeArrowheads="1"/>
            </p:cNvSpPr>
            <p:nvPr/>
          </p:nvSpPr>
          <p:spPr bwMode="auto">
            <a:xfrm>
              <a:off x="883" y="2725"/>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a:t>
              </a:r>
              <a:endParaRPr lang="en-US" b="0">
                <a:latin typeface="Times" panose="02020603050405020304" pitchFamily="18" charset="0"/>
                <a:cs typeface="Times New Roman" panose="02020603050405020304" pitchFamily="18" charset="0"/>
              </a:endParaRPr>
            </a:p>
          </p:txBody>
        </p:sp>
        <p:sp>
          <p:nvSpPr>
            <p:cNvPr id="33859" name="Line 44"/>
            <p:cNvSpPr>
              <a:spLocks noChangeShapeType="1"/>
            </p:cNvSpPr>
            <p:nvPr/>
          </p:nvSpPr>
          <p:spPr bwMode="auto">
            <a:xfrm>
              <a:off x="1012" y="2798"/>
              <a:ext cx="187"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3821" name="Group 45"/>
          <p:cNvGrpSpPr>
            <a:grpSpLocks/>
          </p:cNvGrpSpPr>
          <p:nvPr/>
        </p:nvGrpSpPr>
        <p:grpSpPr bwMode="auto">
          <a:xfrm>
            <a:off x="3754438" y="5618163"/>
            <a:ext cx="714375" cy="431800"/>
            <a:chOff x="2365" y="3501"/>
            <a:chExt cx="450" cy="272"/>
          </a:xfrm>
        </p:grpSpPr>
        <p:sp>
          <p:nvSpPr>
            <p:cNvPr id="33850" name="Rectangle 46"/>
            <p:cNvSpPr>
              <a:spLocks noChangeArrowheads="1"/>
            </p:cNvSpPr>
            <p:nvPr/>
          </p:nvSpPr>
          <p:spPr bwMode="auto">
            <a:xfrm>
              <a:off x="2368" y="3501"/>
              <a:ext cx="2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$100</a:t>
              </a:r>
              <a:endParaRPr lang="en-US" b="0" dirty="0">
                <a:latin typeface="Times" panose="02020603050405020304" pitchFamily="18" charset="0"/>
                <a:cs typeface="Times New Roman" panose="02020603050405020304" pitchFamily="18" charset="0"/>
              </a:endParaRPr>
            </a:p>
          </p:txBody>
        </p:sp>
        <p:sp>
          <p:nvSpPr>
            <p:cNvPr id="33851" name="Rectangle 47"/>
            <p:cNvSpPr>
              <a:spLocks noChangeArrowheads="1"/>
            </p:cNvSpPr>
            <p:nvPr/>
          </p:nvSpPr>
          <p:spPr bwMode="auto">
            <a:xfrm>
              <a:off x="2400" y="3637"/>
              <a:ext cx="1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$10</a:t>
              </a:r>
              <a:endParaRPr lang="en-US" b="0" dirty="0">
                <a:latin typeface="Times" panose="02020603050405020304" pitchFamily="18" charset="0"/>
                <a:cs typeface="Times New Roman" panose="02020603050405020304" pitchFamily="18" charset="0"/>
              </a:endParaRPr>
            </a:p>
          </p:txBody>
        </p:sp>
        <p:sp>
          <p:nvSpPr>
            <p:cNvPr id="33852" name="Rectangle 48"/>
            <p:cNvSpPr>
              <a:spLocks noChangeArrowheads="1"/>
            </p:cNvSpPr>
            <p:nvPr/>
          </p:nvSpPr>
          <p:spPr bwMode="auto">
            <a:xfrm>
              <a:off x="2598" y="3560"/>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a:t>
              </a:r>
              <a:endParaRPr lang="en-US" b="0">
                <a:latin typeface="Times" panose="02020603050405020304" pitchFamily="18" charset="0"/>
                <a:cs typeface="Times New Roman" panose="02020603050405020304" pitchFamily="18" charset="0"/>
              </a:endParaRPr>
            </a:p>
          </p:txBody>
        </p:sp>
        <p:sp>
          <p:nvSpPr>
            <p:cNvPr id="33853" name="Rectangle 49"/>
            <p:cNvSpPr>
              <a:spLocks noChangeArrowheads="1"/>
            </p:cNvSpPr>
            <p:nvPr/>
          </p:nvSpPr>
          <p:spPr bwMode="auto">
            <a:xfrm>
              <a:off x="2660" y="3570"/>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 10</a:t>
              </a:r>
              <a:endParaRPr lang="en-US" b="0">
                <a:latin typeface="Times" panose="02020603050405020304" pitchFamily="18" charset="0"/>
                <a:cs typeface="Times New Roman" panose="02020603050405020304" pitchFamily="18" charset="0"/>
              </a:endParaRPr>
            </a:p>
          </p:txBody>
        </p:sp>
        <p:sp>
          <p:nvSpPr>
            <p:cNvPr id="33854" name="Line 50"/>
            <p:cNvSpPr>
              <a:spLocks noChangeShapeType="1"/>
            </p:cNvSpPr>
            <p:nvPr/>
          </p:nvSpPr>
          <p:spPr bwMode="auto">
            <a:xfrm>
              <a:off x="2365" y="3633"/>
              <a:ext cx="188"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3822" name="Group 51"/>
          <p:cNvGrpSpPr>
            <a:grpSpLocks/>
          </p:cNvGrpSpPr>
          <p:nvPr/>
        </p:nvGrpSpPr>
        <p:grpSpPr bwMode="auto">
          <a:xfrm>
            <a:off x="5692775" y="5618163"/>
            <a:ext cx="792163" cy="431800"/>
            <a:chOff x="3586" y="3501"/>
            <a:chExt cx="499" cy="272"/>
          </a:xfrm>
        </p:grpSpPr>
        <p:sp>
          <p:nvSpPr>
            <p:cNvPr id="33845" name="Rectangle 52"/>
            <p:cNvSpPr>
              <a:spLocks noChangeArrowheads="1"/>
            </p:cNvSpPr>
            <p:nvPr/>
          </p:nvSpPr>
          <p:spPr bwMode="auto">
            <a:xfrm>
              <a:off x="3586" y="3501"/>
              <a:ext cx="2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$200</a:t>
              </a:r>
              <a:endParaRPr lang="en-US" b="0" dirty="0">
                <a:latin typeface="Times" panose="02020603050405020304" pitchFamily="18" charset="0"/>
                <a:cs typeface="Times New Roman" panose="02020603050405020304" pitchFamily="18" charset="0"/>
              </a:endParaRPr>
            </a:p>
          </p:txBody>
        </p:sp>
        <p:sp>
          <p:nvSpPr>
            <p:cNvPr id="33846" name="Rectangle 53"/>
            <p:cNvSpPr>
              <a:spLocks noChangeArrowheads="1"/>
            </p:cNvSpPr>
            <p:nvPr/>
          </p:nvSpPr>
          <p:spPr bwMode="auto">
            <a:xfrm>
              <a:off x="3648" y="3637"/>
              <a:ext cx="1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$10</a:t>
              </a:r>
              <a:endParaRPr lang="en-US" b="0" dirty="0">
                <a:latin typeface="Times" panose="02020603050405020304" pitchFamily="18" charset="0"/>
                <a:cs typeface="Times New Roman" panose="02020603050405020304" pitchFamily="18" charset="0"/>
              </a:endParaRPr>
            </a:p>
          </p:txBody>
        </p:sp>
        <p:sp>
          <p:nvSpPr>
            <p:cNvPr id="33847" name="Rectangle 54"/>
            <p:cNvSpPr>
              <a:spLocks noChangeArrowheads="1"/>
            </p:cNvSpPr>
            <p:nvPr/>
          </p:nvSpPr>
          <p:spPr bwMode="auto">
            <a:xfrm>
              <a:off x="3864" y="3560"/>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a:t>
              </a:r>
              <a:endParaRPr lang="en-US" b="0">
                <a:latin typeface="Times" panose="02020603050405020304" pitchFamily="18" charset="0"/>
                <a:cs typeface="Times New Roman" panose="02020603050405020304" pitchFamily="18" charset="0"/>
              </a:endParaRPr>
            </a:p>
          </p:txBody>
        </p:sp>
        <p:sp>
          <p:nvSpPr>
            <p:cNvPr id="33848" name="Rectangle 55"/>
            <p:cNvSpPr>
              <a:spLocks noChangeArrowheads="1"/>
            </p:cNvSpPr>
            <p:nvPr/>
          </p:nvSpPr>
          <p:spPr bwMode="auto">
            <a:xfrm>
              <a:off x="3930" y="3570"/>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 20</a:t>
              </a:r>
              <a:endParaRPr lang="en-US" b="0">
                <a:latin typeface="Times" panose="02020603050405020304" pitchFamily="18" charset="0"/>
                <a:cs typeface="Times New Roman" panose="02020603050405020304" pitchFamily="18" charset="0"/>
              </a:endParaRPr>
            </a:p>
          </p:txBody>
        </p:sp>
        <p:sp>
          <p:nvSpPr>
            <p:cNvPr id="33849" name="Line 56"/>
            <p:cNvSpPr>
              <a:spLocks noChangeShapeType="1"/>
            </p:cNvSpPr>
            <p:nvPr/>
          </p:nvSpPr>
          <p:spPr bwMode="auto">
            <a:xfrm>
              <a:off x="3614" y="3630"/>
              <a:ext cx="215"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3823" name="Group 57"/>
          <p:cNvGrpSpPr>
            <a:grpSpLocks/>
          </p:cNvGrpSpPr>
          <p:nvPr/>
        </p:nvGrpSpPr>
        <p:grpSpPr bwMode="auto">
          <a:xfrm>
            <a:off x="7443788" y="5557838"/>
            <a:ext cx="803275" cy="492125"/>
            <a:chOff x="4689" y="3463"/>
            <a:chExt cx="506" cy="310"/>
          </a:xfrm>
        </p:grpSpPr>
        <p:sp>
          <p:nvSpPr>
            <p:cNvPr id="33839" name="Rectangle 58"/>
            <p:cNvSpPr>
              <a:spLocks noChangeArrowheads="1"/>
            </p:cNvSpPr>
            <p:nvPr/>
          </p:nvSpPr>
          <p:spPr bwMode="auto">
            <a:xfrm>
              <a:off x="5012" y="3463"/>
              <a:ext cx="108" cy="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3840" name="Rectangle 59"/>
            <p:cNvSpPr>
              <a:spLocks noChangeArrowheads="1"/>
            </p:cNvSpPr>
            <p:nvPr/>
          </p:nvSpPr>
          <p:spPr bwMode="auto">
            <a:xfrm>
              <a:off x="4689" y="3501"/>
              <a:ext cx="25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$300</a:t>
              </a:r>
              <a:endParaRPr lang="en-US" b="0" dirty="0">
                <a:latin typeface="Times" panose="02020603050405020304" pitchFamily="18" charset="0"/>
                <a:cs typeface="Times New Roman" panose="02020603050405020304" pitchFamily="18" charset="0"/>
              </a:endParaRPr>
            </a:p>
          </p:txBody>
        </p:sp>
        <p:sp>
          <p:nvSpPr>
            <p:cNvPr id="33841" name="Rectangle 60"/>
            <p:cNvSpPr>
              <a:spLocks noChangeArrowheads="1"/>
            </p:cNvSpPr>
            <p:nvPr/>
          </p:nvSpPr>
          <p:spPr bwMode="auto">
            <a:xfrm>
              <a:off x="4751" y="3637"/>
              <a:ext cx="188"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dirty="0" smtClean="0">
                  <a:solidFill>
                    <a:srgbClr val="000000"/>
                  </a:solidFill>
                  <a:latin typeface="Helvetica" panose="020B0604020202020204" pitchFamily="34" charset="0"/>
                  <a:cs typeface="Times New Roman" panose="02020603050405020304" pitchFamily="18" charset="0"/>
                </a:rPr>
                <a:t>$10</a:t>
              </a:r>
              <a:endParaRPr lang="en-US" b="0" dirty="0">
                <a:latin typeface="Times" panose="02020603050405020304" pitchFamily="18" charset="0"/>
                <a:cs typeface="Times New Roman" panose="02020603050405020304" pitchFamily="18" charset="0"/>
              </a:endParaRPr>
            </a:p>
          </p:txBody>
        </p:sp>
        <p:sp>
          <p:nvSpPr>
            <p:cNvPr id="33842" name="Rectangle 61"/>
            <p:cNvSpPr>
              <a:spLocks noChangeArrowheads="1"/>
            </p:cNvSpPr>
            <p:nvPr/>
          </p:nvSpPr>
          <p:spPr bwMode="auto">
            <a:xfrm>
              <a:off x="4974" y="3560"/>
              <a:ext cx="6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a:t>
              </a:r>
              <a:endParaRPr lang="en-US" b="0">
                <a:latin typeface="Times" panose="02020603050405020304" pitchFamily="18" charset="0"/>
                <a:cs typeface="Times New Roman" panose="02020603050405020304" pitchFamily="18" charset="0"/>
              </a:endParaRPr>
            </a:p>
          </p:txBody>
        </p:sp>
        <p:sp>
          <p:nvSpPr>
            <p:cNvPr id="33843" name="Rectangle 62"/>
            <p:cNvSpPr>
              <a:spLocks noChangeArrowheads="1"/>
            </p:cNvSpPr>
            <p:nvPr/>
          </p:nvSpPr>
          <p:spPr bwMode="auto">
            <a:xfrm>
              <a:off x="5040" y="3570"/>
              <a:ext cx="15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400" b="0">
                  <a:solidFill>
                    <a:srgbClr val="000000"/>
                  </a:solidFill>
                  <a:latin typeface="Helvetica" panose="020B0604020202020204" pitchFamily="34" charset="0"/>
                  <a:cs typeface="Times New Roman" panose="02020603050405020304" pitchFamily="18" charset="0"/>
                </a:rPr>
                <a:t> 30</a:t>
              </a:r>
              <a:endParaRPr lang="en-US" b="0">
                <a:latin typeface="Times" panose="02020603050405020304" pitchFamily="18" charset="0"/>
                <a:cs typeface="Times New Roman" panose="02020603050405020304" pitchFamily="18" charset="0"/>
              </a:endParaRPr>
            </a:p>
          </p:txBody>
        </p:sp>
        <p:sp>
          <p:nvSpPr>
            <p:cNvPr id="33844" name="Line 63"/>
            <p:cNvSpPr>
              <a:spLocks noChangeShapeType="1"/>
            </p:cNvSpPr>
            <p:nvPr/>
          </p:nvSpPr>
          <p:spPr bwMode="auto">
            <a:xfrm>
              <a:off x="4703" y="3633"/>
              <a:ext cx="233" cy="0"/>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3824" name="Text Box 64"/>
          <p:cNvSpPr txBox="1">
            <a:spLocks noChangeArrowheads="1"/>
          </p:cNvSpPr>
          <p:nvPr/>
        </p:nvSpPr>
        <p:spPr bwMode="auto">
          <a:xfrm>
            <a:off x="6018213" y="1333500"/>
            <a:ext cx="222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u="sng">
                <a:latin typeface="Times" panose="02020603050405020304" pitchFamily="18" charset="0"/>
                <a:cs typeface="Times New Roman" panose="02020603050405020304" pitchFamily="18" charset="0"/>
              </a:rPr>
              <a:t>Isocost Equation</a:t>
            </a:r>
          </a:p>
        </p:txBody>
      </p:sp>
      <p:sp>
        <p:nvSpPr>
          <p:cNvPr id="33825" name="Text Box 65"/>
          <p:cNvSpPr txBox="1">
            <a:spLocks noChangeArrowheads="1"/>
          </p:cNvSpPr>
          <p:nvPr/>
        </p:nvSpPr>
        <p:spPr bwMode="auto">
          <a:xfrm>
            <a:off x="5761038" y="1962150"/>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K</a:t>
            </a:r>
            <a:r>
              <a:rPr lang="en-US" b="0">
                <a:latin typeface="Times" panose="02020603050405020304" pitchFamily="18" charset="0"/>
                <a:cs typeface="Times New Roman" panose="02020603050405020304" pitchFamily="18" charset="0"/>
              </a:rPr>
              <a:t> = </a:t>
            </a:r>
          </a:p>
        </p:txBody>
      </p:sp>
      <p:sp>
        <p:nvSpPr>
          <p:cNvPr id="33826" name="Text Box 66"/>
          <p:cNvSpPr txBox="1">
            <a:spLocks noChangeArrowheads="1"/>
          </p:cNvSpPr>
          <p:nvPr/>
        </p:nvSpPr>
        <p:spPr bwMode="auto">
          <a:xfrm>
            <a:off x="6751638" y="2114550"/>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r</a:t>
            </a:r>
            <a:endParaRPr lang="en-US" b="0" i="1" baseline="-25000">
              <a:latin typeface="Times" panose="02020603050405020304" pitchFamily="18" charset="0"/>
              <a:cs typeface="Times New Roman" panose="02020603050405020304" pitchFamily="18" charset="0"/>
            </a:endParaRPr>
          </a:p>
        </p:txBody>
      </p:sp>
      <p:sp>
        <p:nvSpPr>
          <p:cNvPr id="33827" name="Text Box 67"/>
          <p:cNvSpPr txBox="1">
            <a:spLocks noChangeArrowheads="1"/>
          </p:cNvSpPr>
          <p:nvPr/>
        </p:nvSpPr>
        <p:spPr bwMode="auto">
          <a:xfrm>
            <a:off x="7237413" y="192405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a:t>
            </a:r>
            <a:r>
              <a:rPr lang="en-US" b="0">
                <a:latin typeface="Times" panose="02020603050405020304" pitchFamily="18" charset="0"/>
                <a:cs typeface="Times New Roman" panose="02020603050405020304" pitchFamily="18" charset="0"/>
              </a:rPr>
              <a:t> </a:t>
            </a:r>
          </a:p>
        </p:txBody>
      </p:sp>
      <p:sp>
        <p:nvSpPr>
          <p:cNvPr id="33828" name="Text Box 68"/>
          <p:cNvSpPr txBox="1">
            <a:spLocks noChangeArrowheads="1"/>
          </p:cNvSpPr>
          <p:nvPr/>
        </p:nvSpPr>
        <p:spPr bwMode="auto">
          <a:xfrm>
            <a:off x="8256588" y="1943100"/>
            <a:ext cx="43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L</a:t>
            </a:r>
            <a:r>
              <a:rPr lang="en-US" b="0">
                <a:latin typeface="Times" panose="02020603050405020304" pitchFamily="18" charset="0"/>
                <a:cs typeface="Times New Roman" panose="02020603050405020304" pitchFamily="18" charset="0"/>
              </a:rPr>
              <a:t> </a:t>
            </a:r>
          </a:p>
        </p:txBody>
      </p:sp>
      <p:sp>
        <p:nvSpPr>
          <p:cNvPr id="33829" name="Line 69"/>
          <p:cNvSpPr>
            <a:spLocks noChangeShapeType="1"/>
          </p:cNvSpPr>
          <p:nvPr/>
        </p:nvSpPr>
        <p:spPr bwMode="auto">
          <a:xfrm>
            <a:off x="7589838" y="219075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0" name="Line 70"/>
          <p:cNvSpPr>
            <a:spLocks noChangeShapeType="1"/>
          </p:cNvSpPr>
          <p:nvPr/>
        </p:nvSpPr>
        <p:spPr bwMode="auto">
          <a:xfrm>
            <a:off x="6523038" y="219075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31" name="Text Box 71"/>
          <p:cNvSpPr txBox="1">
            <a:spLocks noChangeArrowheads="1"/>
          </p:cNvSpPr>
          <p:nvPr/>
        </p:nvSpPr>
        <p:spPr bwMode="auto">
          <a:xfrm>
            <a:off x="7751763" y="1790700"/>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w</a:t>
            </a:r>
            <a:endParaRPr lang="en-US" b="0" i="1" baseline="-25000">
              <a:latin typeface="Times" panose="02020603050405020304" pitchFamily="18" charset="0"/>
              <a:cs typeface="Times New Roman" panose="02020603050405020304" pitchFamily="18" charset="0"/>
            </a:endParaRPr>
          </a:p>
        </p:txBody>
      </p:sp>
      <p:sp>
        <p:nvSpPr>
          <p:cNvPr id="33832" name="Text Box 72"/>
          <p:cNvSpPr txBox="1">
            <a:spLocks noChangeArrowheads="1"/>
          </p:cNvSpPr>
          <p:nvPr/>
        </p:nvSpPr>
        <p:spPr bwMode="auto">
          <a:xfrm>
            <a:off x="7780338" y="2095500"/>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r</a:t>
            </a:r>
            <a:endParaRPr lang="en-US" b="0" i="1" baseline="-25000">
              <a:latin typeface="Times" panose="02020603050405020304" pitchFamily="18" charset="0"/>
              <a:cs typeface="Times New Roman" panose="02020603050405020304" pitchFamily="18" charset="0"/>
            </a:endParaRPr>
          </a:p>
        </p:txBody>
      </p:sp>
      <p:grpSp>
        <p:nvGrpSpPr>
          <p:cNvPr id="33833" name="Group 73"/>
          <p:cNvGrpSpPr>
            <a:grpSpLocks/>
          </p:cNvGrpSpPr>
          <p:nvPr/>
        </p:nvGrpSpPr>
        <p:grpSpPr bwMode="auto">
          <a:xfrm>
            <a:off x="6735763" y="1793875"/>
            <a:ext cx="387350" cy="457200"/>
            <a:chOff x="2660" y="3422"/>
            <a:chExt cx="244" cy="288"/>
          </a:xfrm>
        </p:grpSpPr>
        <p:sp>
          <p:nvSpPr>
            <p:cNvPr id="33837" name="Text Box 74"/>
            <p:cNvSpPr txBox="1">
              <a:spLocks noChangeArrowheads="1"/>
            </p:cNvSpPr>
            <p:nvPr/>
          </p:nvSpPr>
          <p:spPr bwMode="auto">
            <a:xfrm>
              <a:off x="2660" y="3422"/>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C</a:t>
              </a:r>
            </a:p>
          </p:txBody>
        </p:sp>
        <p:sp>
          <p:nvSpPr>
            <p:cNvPr id="33838" name="Line 75"/>
            <p:cNvSpPr>
              <a:spLocks noChangeShapeType="1"/>
            </p:cNvSpPr>
            <p:nvPr/>
          </p:nvSpPr>
          <p:spPr bwMode="auto">
            <a:xfrm>
              <a:off x="2736" y="346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 name="Group 2"/>
          <p:cNvGrpSpPr/>
          <p:nvPr/>
        </p:nvGrpSpPr>
        <p:grpSpPr>
          <a:xfrm>
            <a:off x="5988050" y="2552700"/>
            <a:ext cx="2501900" cy="1574800"/>
            <a:chOff x="5988050" y="2552700"/>
            <a:chExt cx="2501900" cy="1574800"/>
          </a:xfrm>
        </p:grpSpPr>
        <p:sp>
          <p:nvSpPr>
            <p:cNvPr id="33835" name="Line 78"/>
            <p:cNvSpPr>
              <a:spLocks noChangeShapeType="1"/>
            </p:cNvSpPr>
            <p:nvPr/>
          </p:nvSpPr>
          <p:spPr bwMode="auto">
            <a:xfrm>
              <a:off x="6723063" y="301942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
            <p:cNvGrpSpPr/>
            <p:nvPr/>
          </p:nvGrpSpPr>
          <p:grpSpPr>
            <a:xfrm>
              <a:off x="5988050" y="2552700"/>
              <a:ext cx="2501900" cy="1574800"/>
              <a:chOff x="5988050" y="2552700"/>
              <a:chExt cx="2501900" cy="1574800"/>
            </a:xfrm>
          </p:grpSpPr>
          <p:sp>
            <p:nvSpPr>
              <p:cNvPr id="33834" name="Text Box 77"/>
              <p:cNvSpPr txBox="1">
                <a:spLocks noChangeArrowheads="1"/>
              </p:cNvSpPr>
              <p:nvPr/>
            </p:nvSpPr>
            <p:spPr bwMode="auto">
              <a:xfrm>
                <a:off x="6611938" y="2927350"/>
                <a:ext cx="1355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dirty="0">
                    <a:latin typeface="Times New Roman" panose="02020603050405020304" pitchFamily="18" charset="0"/>
                    <a:cs typeface="Times New Roman" panose="02020603050405020304" pitchFamily="18" charset="0"/>
                  </a:rPr>
                  <a:t>C</a:t>
                </a:r>
                <a:r>
                  <a:rPr lang="en-US" b="0" dirty="0">
                    <a:latin typeface="Times" panose="02020603050405020304" pitchFamily="18" charset="0"/>
                    <a:cs typeface="Times New Roman" panose="02020603050405020304" pitchFamily="18" charset="0"/>
                  </a:rPr>
                  <a:t> = </a:t>
                </a:r>
                <a:r>
                  <a:rPr lang="en-US" b="0" dirty="0">
                    <a:solidFill>
                      <a:srgbClr val="FF3300"/>
                    </a:solidFill>
                    <a:latin typeface="Times" panose="02020603050405020304" pitchFamily="18" charset="0"/>
                    <a:cs typeface="Times New Roman" panose="02020603050405020304" pitchFamily="18" charset="0"/>
                  </a:rPr>
                  <a:t>$100</a:t>
                </a:r>
              </a:p>
              <a:p>
                <a:r>
                  <a:rPr lang="en-US" b="0" i="1" dirty="0">
                    <a:latin typeface="Times New Roman" panose="02020603050405020304" pitchFamily="18" charset="0"/>
                    <a:cs typeface="Times New Roman" panose="02020603050405020304" pitchFamily="18" charset="0"/>
                  </a:rPr>
                  <a:t>w</a:t>
                </a:r>
                <a:r>
                  <a:rPr lang="en-US" b="0" dirty="0">
                    <a:latin typeface="Times" panose="02020603050405020304" pitchFamily="18" charset="0"/>
                    <a:cs typeface="Times New Roman" panose="02020603050405020304" pitchFamily="18" charset="0"/>
                  </a:rPr>
                  <a:t> = $10</a:t>
                </a:r>
              </a:p>
              <a:p>
                <a:r>
                  <a:rPr lang="en-US" b="0" dirty="0">
                    <a:latin typeface="Times" panose="02020603050405020304" pitchFamily="18" charset="0"/>
                    <a:cs typeface="Times New Roman" panose="02020603050405020304" pitchFamily="18" charset="0"/>
                  </a:rPr>
                  <a:t> </a:t>
                </a:r>
                <a:r>
                  <a:rPr lang="en-US" b="0" i="1" dirty="0">
                    <a:latin typeface="Times New Roman" panose="02020603050405020304" pitchFamily="18" charset="0"/>
                    <a:cs typeface="Times New Roman" panose="02020603050405020304" pitchFamily="18" charset="0"/>
                  </a:rPr>
                  <a:t>r</a:t>
                </a:r>
                <a:r>
                  <a:rPr lang="en-US" b="0" dirty="0">
                    <a:latin typeface="Times" panose="02020603050405020304" pitchFamily="18" charset="0"/>
                    <a:cs typeface="Times New Roman" panose="02020603050405020304" pitchFamily="18" charset="0"/>
                  </a:rPr>
                  <a:t> = $20</a:t>
                </a:r>
              </a:p>
            </p:txBody>
          </p:sp>
          <p:sp>
            <p:nvSpPr>
              <p:cNvPr id="33836" name="Text Box 79"/>
              <p:cNvSpPr txBox="1">
                <a:spLocks noChangeArrowheads="1"/>
              </p:cNvSpPr>
              <p:nvPr/>
            </p:nvSpPr>
            <p:spPr bwMode="auto">
              <a:xfrm>
                <a:off x="5988050" y="2552700"/>
                <a:ext cx="2501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dirty="0">
                    <a:solidFill>
                      <a:srgbClr val="FF3300"/>
                    </a:solidFill>
                    <a:latin typeface="Times" panose="02020603050405020304" pitchFamily="18" charset="0"/>
                    <a:cs typeface="Times New Roman" panose="02020603050405020304" pitchFamily="18" charset="0"/>
                  </a:rPr>
                  <a:t>A decrease in C….</a:t>
                </a:r>
              </a:p>
            </p:txBody>
          </p:sp>
        </p:grpSp>
      </p:grpSp>
    </p:spTree>
  </p:cSld>
  <p:clrMapOvr>
    <a:masterClrMapping/>
  </p:clrMapOvr>
  <p:transition spd="med">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wipe(left)">
                                      <p:cBhvr>
                                        <p:cTn id="7" dur="500"/>
                                        <p:tgtEl>
                                          <p:spTgt spid="33794"/>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33813"/>
                                        </p:tgtEl>
                                        <p:attrNameLst>
                                          <p:attrName>style.visibility</p:attrName>
                                        </p:attrNameLst>
                                      </p:cBhvr>
                                      <p:to>
                                        <p:strVal val="visible"/>
                                      </p:to>
                                    </p:set>
                                  </p:childTnLst>
                                </p:cTn>
                              </p:par>
                            </p:childTnLst>
                          </p:cTn>
                        </p:par>
                        <p:par>
                          <p:cTn id="11" fill="hold">
                            <p:stCondLst>
                              <p:cond delay="500"/>
                            </p:stCondLst>
                            <p:childTnLst>
                              <p:par>
                                <p:cTn id="12" presetID="1" presetClass="entr" presetSubtype="0" fill="hold" nodeType="afterEffect">
                                  <p:stCondLst>
                                    <p:cond delay="0"/>
                                  </p:stCondLst>
                                  <p:childTnLst>
                                    <p:set>
                                      <p:cBhvr>
                                        <p:cTn id="13" dur="1" fill="hold">
                                          <p:stCondLst>
                                            <p:cond delay="0"/>
                                          </p:stCondLst>
                                        </p:cTn>
                                        <p:tgtEl>
                                          <p:spTgt spid="33820"/>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0"/>
                                          </p:stCondLst>
                                        </p:cTn>
                                        <p:tgtEl>
                                          <p:spTgt spid="338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nimBg="1"/>
      <p:bldP spid="338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idx="4294967295"/>
          </p:nvPr>
        </p:nvSpPr>
        <p:spPr/>
        <p:txBody>
          <a:bodyPr/>
          <a:lstStyle/>
          <a:p>
            <a:pPr eaLnBrk="1" hangingPunct="1"/>
            <a:r>
              <a:rPr lang="en-US" smtClean="0"/>
              <a:t>The Nature of Costs</a:t>
            </a:r>
          </a:p>
        </p:txBody>
      </p:sp>
      <p:sp>
        <p:nvSpPr>
          <p:cNvPr id="7170" name="Content Placeholder 2"/>
          <p:cNvSpPr>
            <a:spLocks noGrp="1"/>
          </p:cNvSpPr>
          <p:nvPr>
            <p:ph idx="4294967295"/>
          </p:nvPr>
        </p:nvSpPr>
        <p:spPr/>
        <p:txBody>
          <a:bodyPr/>
          <a:lstStyle/>
          <a:p>
            <a:pPr eaLnBrk="1" hangingPunct="1"/>
            <a:r>
              <a:rPr lang="en-US" smtClean="0"/>
              <a:t>Economists measure all relevant costs.</a:t>
            </a:r>
          </a:p>
          <a:p>
            <a:pPr lvl="1" eaLnBrk="1" hangingPunct="1"/>
            <a:r>
              <a:rPr lang="en-US" smtClean="0"/>
              <a:t>Explicit costs – direct, out-of-pocket payments for inputs to its production process within a given time period</a:t>
            </a:r>
          </a:p>
          <a:p>
            <a:pPr lvl="1" eaLnBrk="1" hangingPunct="1"/>
            <a:r>
              <a:rPr lang="en-US" smtClean="0"/>
              <a:t>Implicit costs – reflect only a forgone opportunity rather than an explicit, current expenditure.</a:t>
            </a:r>
          </a:p>
          <a:p>
            <a:pPr eaLnBrk="1" hangingPunct="1"/>
            <a:r>
              <a:rPr lang="en-US" smtClean="0"/>
              <a:t>Accountants measure costs in ways that are more consistent with tax laws and other laws.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p:txBody>
          <a:bodyPr/>
          <a:lstStyle/>
          <a:p>
            <a:pPr eaLnBrk="1" hangingPunct="1"/>
            <a:r>
              <a:rPr lang="en-US" sz="3200" smtClean="0"/>
              <a:t>Combining Cost and Production Information</a:t>
            </a:r>
          </a:p>
        </p:txBody>
      </p:sp>
      <p:sp>
        <p:nvSpPr>
          <p:cNvPr id="638979" name="Rectangle 3"/>
          <p:cNvSpPr>
            <a:spLocks noGrp="1" noChangeArrowheads="1"/>
          </p:cNvSpPr>
          <p:nvPr>
            <p:ph type="body" idx="4294967295"/>
          </p:nvPr>
        </p:nvSpPr>
        <p:spPr>
          <a:xfrm>
            <a:off x="533401" y="1371600"/>
            <a:ext cx="8229600" cy="5029200"/>
          </a:xfrm>
        </p:spPr>
        <p:txBody>
          <a:bodyPr/>
          <a:lstStyle/>
          <a:p>
            <a:pPr eaLnBrk="1" hangingPunct="1">
              <a:lnSpc>
                <a:spcPct val="90000"/>
              </a:lnSpc>
            </a:pPr>
            <a:r>
              <a:rPr lang="en-US" sz="2800" dirty="0" smtClean="0"/>
              <a:t>The firm can choose any of three equivalent approaches to minimize its cost:</a:t>
            </a:r>
          </a:p>
          <a:p>
            <a:pPr lvl="1" eaLnBrk="1" hangingPunct="1">
              <a:lnSpc>
                <a:spcPct val="90000"/>
              </a:lnSpc>
            </a:pPr>
            <a:r>
              <a:rPr lang="en-US" sz="2400" b="1" dirty="0" smtClean="0"/>
              <a:t>Lowest-</a:t>
            </a:r>
            <a:r>
              <a:rPr lang="en-US" sz="2400" b="1" dirty="0" err="1" smtClean="0"/>
              <a:t>isocost</a:t>
            </a:r>
            <a:r>
              <a:rPr lang="en-US" sz="2400" b="1" dirty="0" smtClean="0"/>
              <a:t> rule - </a:t>
            </a:r>
            <a:r>
              <a:rPr lang="en-US" sz="2400" dirty="0" smtClean="0"/>
              <a:t>pick the bundle of inputs where the lowest </a:t>
            </a:r>
            <a:r>
              <a:rPr lang="en-US" sz="2400" dirty="0" err="1" smtClean="0"/>
              <a:t>isocost</a:t>
            </a:r>
            <a:r>
              <a:rPr lang="en-US" sz="2400" dirty="0" smtClean="0"/>
              <a:t> line touches the isoquant.</a:t>
            </a:r>
          </a:p>
          <a:p>
            <a:pPr lvl="1" eaLnBrk="1" hangingPunct="1">
              <a:lnSpc>
                <a:spcPct val="90000"/>
              </a:lnSpc>
            </a:pPr>
            <a:r>
              <a:rPr lang="en-US" sz="2400" b="1" dirty="0" smtClean="0"/>
              <a:t>Tangency rule - </a:t>
            </a:r>
            <a:r>
              <a:rPr lang="en-US" sz="2400" dirty="0" smtClean="0"/>
              <a:t>pick the bundle of inputs where the isoquant is tangent to the </a:t>
            </a:r>
            <a:r>
              <a:rPr lang="en-US" sz="2400" dirty="0" err="1" smtClean="0"/>
              <a:t>isocost</a:t>
            </a:r>
            <a:r>
              <a:rPr lang="en-US" sz="2400" dirty="0" smtClean="0"/>
              <a:t> line.</a:t>
            </a:r>
          </a:p>
          <a:p>
            <a:pPr lvl="1" eaLnBrk="1" hangingPunct="1">
              <a:lnSpc>
                <a:spcPct val="90000"/>
              </a:lnSpc>
            </a:pPr>
            <a:r>
              <a:rPr lang="en-US" sz="2400" b="1" dirty="0" smtClean="0"/>
              <a:t>Last-dollar rule - </a:t>
            </a:r>
            <a:r>
              <a:rPr lang="en-US" sz="2400" dirty="0" smtClean="0"/>
              <a:t>pick the bundle of inputs where the last dollar spent on one input gives as much extra output as the last dollar spent on any other input.</a:t>
            </a: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38979">
                                            <p:txEl>
                                              <p:pRg st="0" end="0"/>
                                            </p:txEl>
                                          </p:spTgt>
                                        </p:tgtEl>
                                        <p:attrNameLst>
                                          <p:attrName>style.visibility</p:attrName>
                                        </p:attrNameLst>
                                      </p:cBhvr>
                                      <p:to>
                                        <p:strVal val="visible"/>
                                      </p:to>
                                    </p:set>
                                    <p:anim to="" calcmode="lin" valueType="num">
                                      <p:cBhvr>
                                        <p:cTn id="7" dur="1" fill="hold"/>
                                        <p:tgtEl>
                                          <p:spTgt spid="638979">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499"/>
                                          </p:stCondLst>
                                        </p:cTn>
                                        <p:tgtEl>
                                          <p:spTgt spid="638979">
                                            <p:txEl>
                                              <p:pRg st="1" end="1"/>
                                            </p:txEl>
                                          </p:spTgt>
                                        </p:tgtEl>
                                        <p:attrNameLst>
                                          <p:attrName>style.visibility</p:attrName>
                                        </p:attrNameLst>
                                      </p:cBhvr>
                                      <p:to>
                                        <p:strVal val="visible"/>
                                      </p:to>
                                    </p:set>
                                    <p:anim to="" calcmode="lin" valueType="num">
                                      <p:cBhvr>
                                        <p:cTn id="10" dur="1" fill="hold"/>
                                        <p:tgtEl>
                                          <p:spTgt spid="638979">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499"/>
                                          </p:stCondLst>
                                        </p:cTn>
                                        <p:tgtEl>
                                          <p:spTgt spid="638979">
                                            <p:txEl>
                                              <p:pRg st="2" end="2"/>
                                            </p:txEl>
                                          </p:spTgt>
                                        </p:tgtEl>
                                        <p:attrNameLst>
                                          <p:attrName>style.visibility</p:attrName>
                                        </p:attrNameLst>
                                      </p:cBhvr>
                                      <p:to>
                                        <p:strVal val="visible"/>
                                      </p:to>
                                    </p:set>
                                    <p:anim to="" calcmode="lin" valueType="num">
                                      <p:cBhvr>
                                        <p:cTn id="13" dur="1" fill="hold"/>
                                        <p:tgtEl>
                                          <p:spTgt spid="638979">
                                            <p:txEl>
                                              <p:pRg st="2" end="2"/>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499"/>
                                          </p:stCondLst>
                                        </p:cTn>
                                        <p:tgtEl>
                                          <p:spTgt spid="638979">
                                            <p:txEl>
                                              <p:pRg st="3" end="3"/>
                                            </p:txEl>
                                          </p:spTgt>
                                        </p:tgtEl>
                                        <p:attrNameLst>
                                          <p:attrName>style.visibility</p:attrName>
                                        </p:attrNameLst>
                                      </p:cBhvr>
                                      <p:to>
                                        <p:strVal val="visible"/>
                                      </p:to>
                                    </p:set>
                                    <p:anim to="" calcmode="lin" valueType="num">
                                      <p:cBhvr>
                                        <p:cTn id="16" dur="1" fill="hold"/>
                                        <p:tgtEl>
                                          <p:spTgt spid="638979">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8979"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lstStyle/>
          <a:p>
            <a:pPr eaLnBrk="1" hangingPunct="1"/>
            <a:r>
              <a:rPr lang="en-US" b="1" smtClean="0"/>
              <a:t>Figure 7.5 </a:t>
            </a:r>
            <a:r>
              <a:rPr lang="en-US" smtClean="0"/>
              <a:t>Cost Minimization</a:t>
            </a:r>
          </a:p>
        </p:txBody>
      </p:sp>
      <p:sp>
        <p:nvSpPr>
          <p:cNvPr id="35842" name="Line 3"/>
          <p:cNvSpPr>
            <a:spLocks noChangeAspect="1" noChangeShapeType="1"/>
          </p:cNvSpPr>
          <p:nvPr/>
        </p:nvSpPr>
        <p:spPr bwMode="auto">
          <a:xfrm>
            <a:off x="1554163" y="4957763"/>
            <a:ext cx="1860550" cy="1104900"/>
          </a:xfrm>
          <a:prstGeom prst="line">
            <a:avLst/>
          </a:prstGeom>
          <a:noFill/>
          <a:ln w="34925">
            <a:solidFill>
              <a:srgbClr val="00AD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3" name="Line 4"/>
          <p:cNvSpPr>
            <a:spLocks noChangeAspect="1" noChangeShapeType="1"/>
          </p:cNvSpPr>
          <p:nvPr/>
        </p:nvSpPr>
        <p:spPr bwMode="auto">
          <a:xfrm>
            <a:off x="1554163" y="3875088"/>
            <a:ext cx="3740150" cy="2209800"/>
          </a:xfrm>
          <a:prstGeom prst="line">
            <a:avLst/>
          </a:prstGeom>
          <a:noFill/>
          <a:ln w="34925">
            <a:solidFill>
              <a:srgbClr val="00AD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4" name="Line 5"/>
          <p:cNvSpPr>
            <a:spLocks noChangeAspect="1" noChangeShapeType="1"/>
          </p:cNvSpPr>
          <p:nvPr/>
        </p:nvSpPr>
        <p:spPr bwMode="auto">
          <a:xfrm>
            <a:off x="1536700" y="2776538"/>
            <a:ext cx="5583238" cy="3298825"/>
          </a:xfrm>
          <a:prstGeom prst="line">
            <a:avLst/>
          </a:prstGeom>
          <a:noFill/>
          <a:ln w="34925">
            <a:solidFill>
              <a:srgbClr val="00AD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6" name="Line 7"/>
          <p:cNvSpPr>
            <a:spLocks noChangeAspect="1" noChangeShapeType="1"/>
          </p:cNvSpPr>
          <p:nvPr/>
        </p:nvSpPr>
        <p:spPr bwMode="auto">
          <a:xfrm>
            <a:off x="2609850" y="60134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7" name="Line 8"/>
          <p:cNvSpPr>
            <a:spLocks noChangeAspect="1" noChangeShapeType="1"/>
          </p:cNvSpPr>
          <p:nvPr/>
        </p:nvSpPr>
        <p:spPr bwMode="auto">
          <a:xfrm>
            <a:off x="2609850" y="596106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8" name="Line 9"/>
          <p:cNvSpPr>
            <a:spLocks noChangeAspect="1" noChangeShapeType="1"/>
          </p:cNvSpPr>
          <p:nvPr/>
        </p:nvSpPr>
        <p:spPr bwMode="auto">
          <a:xfrm>
            <a:off x="2609850" y="590708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49" name="Line 10"/>
          <p:cNvSpPr>
            <a:spLocks noChangeAspect="1" noChangeShapeType="1"/>
          </p:cNvSpPr>
          <p:nvPr/>
        </p:nvSpPr>
        <p:spPr bwMode="auto">
          <a:xfrm>
            <a:off x="2609850" y="585470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0" name="Line 11"/>
          <p:cNvSpPr>
            <a:spLocks noChangeAspect="1" noChangeShapeType="1"/>
          </p:cNvSpPr>
          <p:nvPr/>
        </p:nvSpPr>
        <p:spPr bwMode="auto">
          <a:xfrm>
            <a:off x="2609850" y="580072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1" name="Line 12"/>
          <p:cNvSpPr>
            <a:spLocks noChangeAspect="1" noChangeShapeType="1"/>
          </p:cNvSpPr>
          <p:nvPr/>
        </p:nvSpPr>
        <p:spPr bwMode="auto">
          <a:xfrm>
            <a:off x="2609850" y="574833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2" name="Line 13"/>
          <p:cNvSpPr>
            <a:spLocks noChangeAspect="1" noChangeShapeType="1"/>
          </p:cNvSpPr>
          <p:nvPr/>
        </p:nvSpPr>
        <p:spPr bwMode="auto">
          <a:xfrm>
            <a:off x="2609850" y="569436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3" name="Line 14"/>
          <p:cNvSpPr>
            <a:spLocks noChangeAspect="1" noChangeShapeType="1"/>
          </p:cNvSpPr>
          <p:nvPr/>
        </p:nvSpPr>
        <p:spPr bwMode="auto">
          <a:xfrm>
            <a:off x="2609850" y="564197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4" name="Line 15"/>
          <p:cNvSpPr>
            <a:spLocks noChangeAspect="1" noChangeShapeType="1"/>
          </p:cNvSpPr>
          <p:nvPr/>
        </p:nvSpPr>
        <p:spPr bwMode="auto">
          <a:xfrm>
            <a:off x="2609850" y="558800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5" name="Line 16"/>
          <p:cNvSpPr>
            <a:spLocks noChangeAspect="1" noChangeShapeType="1"/>
          </p:cNvSpPr>
          <p:nvPr/>
        </p:nvSpPr>
        <p:spPr bwMode="auto">
          <a:xfrm>
            <a:off x="2609850" y="553402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6" name="Line 17"/>
          <p:cNvSpPr>
            <a:spLocks noChangeAspect="1" noChangeShapeType="1"/>
          </p:cNvSpPr>
          <p:nvPr/>
        </p:nvSpPr>
        <p:spPr bwMode="auto">
          <a:xfrm>
            <a:off x="2609850" y="54800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7" name="Line 18"/>
          <p:cNvSpPr>
            <a:spLocks noChangeAspect="1" noChangeShapeType="1"/>
          </p:cNvSpPr>
          <p:nvPr/>
        </p:nvSpPr>
        <p:spPr bwMode="auto">
          <a:xfrm>
            <a:off x="2609850" y="542766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8" name="Line 19"/>
          <p:cNvSpPr>
            <a:spLocks noChangeAspect="1" noChangeShapeType="1"/>
          </p:cNvSpPr>
          <p:nvPr/>
        </p:nvSpPr>
        <p:spPr bwMode="auto">
          <a:xfrm>
            <a:off x="2609850" y="537527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59" name="Line 20"/>
          <p:cNvSpPr>
            <a:spLocks noChangeAspect="1" noChangeShapeType="1"/>
          </p:cNvSpPr>
          <p:nvPr/>
        </p:nvSpPr>
        <p:spPr bwMode="auto">
          <a:xfrm>
            <a:off x="2609850" y="532130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0" name="Line 21"/>
          <p:cNvSpPr>
            <a:spLocks noChangeAspect="1" noChangeShapeType="1"/>
          </p:cNvSpPr>
          <p:nvPr/>
        </p:nvSpPr>
        <p:spPr bwMode="auto">
          <a:xfrm>
            <a:off x="2609850" y="52689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1" name="Line 22"/>
          <p:cNvSpPr>
            <a:spLocks noChangeAspect="1" noChangeShapeType="1"/>
          </p:cNvSpPr>
          <p:nvPr/>
        </p:nvSpPr>
        <p:spPr bwMode="auto">
          <a:xfrm>
            <a:off x="2609850" y="521493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2" name="Line 23"/>
          <p:cNvSpPr>
            <a:spLocks noChangeAspect="1" noChangeShapeType="1"/>
          </p:cNvSpPr>
          <p:nvPr/>
        </p:nvSpPr>
        <p:spPr bwMode="auto">
          <a:xfrm>
            <a:off x="2609850" y="51625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3" name="Line 24"/>
          <p:cNvSpPr>
            <a:spLocks noChangeAspect="1" noChangeShapeType="1"/>
          </p:cNvSpPr>
          <p:nvPr/>
        </p:nvSpPr>
        <p:spPr bwMode="auto">
          <a:xfrm>
            <a:off x="2609850" y="510857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4" name="Line 25"/>
          <p:cNvSpPr>
            <a:spLocks noChangeAspect="1" noChangeShapeType="1"/>
          </p:cNvSpPr>
          <p:nvPr/>
        </p:nvSpPr>
        <p:spPr bwMode="auto">
          <a:xfrm>
            <a:off x="2609850" y="505618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5" name="Line 26"/>
          <p:cNvSpPr>
            <a:spLocks noChangeAspect="1" noChangeShapeType="1"/>
          </p:cNvSpPr>
          <p:nvPr/>
        </p:nvSpPr>
        <p:spPr bwMode="auto">
          <a:xfrm>
            <a:off x="2609850" y="50022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6" name="Line 27"/>
          <p:cNvSpPr>
            <a:spLocks noChangeAspect="1" noChangeShapeType="1"/>
          </p:cNvSpPr>
          <p:nvPr/>
        </p:nvSpPr>
        <p:spPr bwMode="auto">
          <a:xfrm>
            <a:off x="2609850" y="494982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7" name="Line 28"/>
          <p:cNvSpPr>
            <a:spLocks noChangeAspect="1" noChangeShapeType="1"/>
          </p:cNvSpPr>
          <p:nvPr/>
        </p:nvSpPr>
        <p:spPr bwMode="auto">
          <a:xfrm>
            <a:off x="2609850" y="48958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8" name="Line 29"/>
          <p:cNvSpPr>
            <a:spLocks noChangeAspect="1" noChangeShapeType="1"/>
          </p:cNvSpPr>
          <p:nvPr/>
        </p:nvSpPr>
        <p:spPr bwMode="auto">
          <a:xfrm>
            <a:off x="2609850" y="484346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69" name="Line 30"/>
          <p:cNvSpPr>
            <a:spLocks noChangeAspect="1" noChangeShapeType="1"/>
          </p:cNvSpPr>
          <p:nvPr/>
        </p:nvSpPr>
        <p:spPr bwMode="auto">
          <a:xfrm>
            <a:off x="2609850" y="478948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0" name="Line 31"/>
          <p:cNvSpPr>
            <a:spLocks noChangeAspect="1" noChangeShapeType="1"/>
          </p:cNvSpPr>
          <p:nvPr/>
        </p:nvSpPr>
        <p:spPr bwMode="auto">
          <a:xfrm>
            <a:off x="2609850" y="473710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1" name="Line 32"/>
          <p:cNvSpPr>
            <a:spLocks noChangeAspect="1" noChangeShapeType="1"/>
          </p:cNvSpPr>
          <p:nvPr/>
        </p:nvSpPr>
        <p:spPr bwMode="auto">
          <a:xfrm>
            <a:off x="2609850" y="468312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2" name="Line 33"/>
          <p:cNvSpPr>
            <a:spLocks noChangeAspect="1" noChangeShapeType="1"/>
          </p:cNvSpPr>
          <p:nvPr/>
        </p:nvSpPr>
        <p:spPr bwMode="auto">
          <a:xfrm>
            <a:off x="2609850" y="463073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3" name="Line 34"/>
          <p:cNvSpPr>
            <a:spLocks noChangeAspect="1" noChangeShapeType="1"/>
          </p:cNvSpPr>
          <p:nvPr/>
        </p:nvSpPr>
        <p:spPr bwMode="auto">
          <a:xfrm>
            <a:off x="2609850" y="457676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4" name="Line 35"/>
          <p:cNvSpPr>
            <a:spLocks noChangeAspect="1" noChangeShapeType="1"/>
          </p:cNvSpPr>
          <p:nvPr/>
        </p:nvSpPr>
        <p:spPr bwMode="auto">
          <a:xfrm>
            <a:off x="2609850" y="452278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5" name="Line 36"/>
          <p:cNvSpPr>
            <a:spLocks noChangeAspect="1" noChangeShapeType="1"/>
          </p:cNvSpPr>
          <p:nvPr/>
        </p:nvSpPr>
        <p:spPr bwMode="auto">
          <a:xfrm>
            <a:off x="2609850" y="447040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6" name="Line 37"/>
          <p:cNvSpPr>
            <a:spLocks noChangeAspect="1" noChangeShapeType="1"/>
          </p:cNvSpPr>
          <p:nvPr/>
        </p:nvSpPr>
        <p:spPr bwMode="auto">
          <a:xfrm>
            <a:off x="2609850" y="441642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7" name="Line 38"/>
          <p:cNvSpPr>
            <a:spLocks noChangeAspect="1" noChangeShapeType="1"/>
          </p:cNvSpPr>
          <p:nvPr/>
        </p:nvSpPr>
        <p:spPr bwMode="auto">
          <a:xfrm>
            <a:off x="2609850" y="436403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8" name="Line 39"/>
          <p:cNvSpPr>
            <a:spLocks noChangeAspect="1" noChangeShapeType="1"/>
          </p:cNvSpPr>
          <p:nvPr/>
        </p:nvSpPr>
        <p:spPr bwMode="auto">
          <a:xfrm>
            <a:off x="2609850" y="431006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79" name="Line 40"/>
          <p:cNvSpPr>
            <a:spLocks noChangeAspect="1" noChangeShapeType="1"/>
          </p:cNvSpPr>
          <p:nvPr/>
        </p:nvSpPr>
        <p:spPr bwMode="auto">
          <a:xfrm>
            <a:off x="2609850" y="425767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0" name="Line 41"/>
          <p:cNvSpPr>
            <a:spLocks noChangeAspect="1" noChangeShapeType="1"/>
          </p:cNvSpPr>
          <p:nvPr/>
        </p:nvSpPr>
        <p:spPr bwMode="auto">
          <a:xfrm>
            <a:off x="2609850" y="420370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1" name="Line 42"/>
          <p:cNvSpPr>
            <a:spLocks noChangeAspect="1" noChangeShapeType="1"/>
          </p:cNvSpPr>
          <p:nvPr/>
        </p:nvSpPr>
        <p:spPr bwMode="auto">
          <a:xfrm>
            <a:off x="2609850" y="41513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2" name="Line 43"/>
          <p:cNvSpPr>
            <a:spLocks noChangeAspect="1" noChangeShapeType="1"/>
          </p:cNvSpPr>
          <p:nvPr/>
        </p:nvSpPr>
        <p:spPr bwMode="auto">
          <a:xfrm>
            <a:off x="2609850" y="409733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3" name="Line 44"/>
          <p:cNvSpPr>
            <a:spLocks noChangeAspect="1" noChangeShapeType="1"/>
          </p:cNvSpPr>
          <p:nvPr/>
        </p:nvSpPr>
        <p:spPr bwMode="auto">
          <a:xfrm>
            <a:off x="2609850" y="40449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4" name="Line 45"/>
          <p:cNvSpPr>
            <a:spLocks noChangeAspect="1" noChangeShapeType="1"/>
          </p:cNvSpPr>
          <p:nvPr/>
        </p:nvSpPr>
        <p:spPr bwMode="auto">
          <a:xfrm>
            <a:off x="2609850" y="399097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5" name="Line 46"/>
          <p:cNvSpPr>
            <a:spLocks noChangeAspect="1" noChangeShapeType="1"/>
          </p:cNvSpPr>
          <p:nvPr/>
        </p:nvSpPr>
        <p:spPr bwMode="auto">
          <a:xfrm>
            <a:off x="2609850" y="393858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6" name="Line 47"/>
          <p:cNvSpPr>
            <a:spLocks noChangeAspect="1" noChangeShapeType="1"/>
          </p:cNvSpPr>
          <p:nvPr/>
        </p:nvSpPr>
        <p:spPr bwMode="auto">
          <a:xfrm>
            <a:off x="2609850" y="3884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7" name="Line 48"/>
          <p:cNvSpPr>
            <a:spLocks noChangeAspect="1" noChangeShapeType="1"/>
          </p:cNvSpPr>
          <p:nvPr/>
        </p:nvSpPr>
        <p:spPr bwMode="auto">
          <a:xfrm>
            <a:off x="2609850" y="383222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8" name="Line 49"/>
          <p:cNvSpPr>
            <a:spLocks noChangeAspect="1" noChangeShapeType="1"/>
          </p:cNvSpPr>
          <p:nvPr/>
        </p:nvSpPr>
        <p:spPr bwMode="auto">
          <a:xfrm>
            <a:off x="2609850" y="3778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9" name="Line 50"/>
          <p:cNvSpPr>
            <a:spLocks noChangeAspect="1" noChangeShapeType="1"/>
          </p:cNvSpPr>
          <p:nvPr/>
        </p:nvSpPr>
        <p:spPr bwMode="auto">
          <a:xfrm>
            <a:off x="2609850" y="372586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0" name="Line 51"/>
          <p:cNvSpPr>
            <a:spLocks noChangeAspect="1" noChangeShapeType="1"/>
          </p:cNvSpPr>
          <p:nvPr/>
        </p:nvSpPr>
        <p:spPr bwMode="auto">
          <a:xfrm>
            <a:off x="2609850" y="367188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1" name="Line 52"/>
          <p:cNvSpPr>
            <a:spLocks noChangeAspect="1" noChangeShapeType="1"/>
          </p:cNvSpPr>
          <p:nvPr/>
        </p:nvSpPr>
        <p:spPr bwMode="auto">
          <a:xfrm>
            <a:off x="2609850" y="36179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2" name="Line 53"/>
          <p:cNvSpPr>
            <a:spLocks noChangeAspect="1" noChangeShapeType="1"/>
          </p:cNvSpPr>
          <p:nvPr/>
        </p:nvSpPr>
        <p:spPr bwMode="auto">
          <a:xfrm>
            <a:off x="2609850" y="356552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3" name="Line 54"/>
          <p:cNvSpPr>
            <a:spLocks noChangeAspect="1" noChangeShapeType="1"/>
          </p:cNvSpPr>
          <p:nvPr/>
        </p:nvSpPr>
        <p:spPr bwMode="auto">
          <a:xfrm>
            <a:off x="2609850" y="35115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4" name="Line 55"/>
          <p:cNvSpPr>
            <a:spLocks noChangeAspect="1" noChangeShapeType="1"/>
          </p:cNvSpPr>
          <p:nvPr/>
        </p:nvSpPr>
        <p:spPr bwMode="auto">
          <a:xfrm>
            <a:off x="2609850" y="345916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5" name="Line 56"/>
          <p:cNvSpPr>
            <a:spLocks noChangeAspect="1" noChangeShapeType="1"/>
          </p:cNvSpPr>
          <p:nvPr/>
        </p:nvSpPr>
        <p:spPr bwMode="auto">
          <a:xfrm>
            <a:off x="3743325" y="60134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6" name="Line 57"/>
          <p:cNvSpPr>
            <a:spLocks noChangeAspect="1" noChangeShapeType="1"/>
          </p:cNvSpPr>
          <p:nvPr/>
        </p:nvSpPr>
        <p:spPr bwMode="auto">
          <a:xfrm>
            <a:off x="3743325" y="596106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7" name="Line 58"/>
          <p:cNvSpPr>
            <a:spLocks noChangeAspect="1" noChangeShapeType="1"/>
          </p:cNvSpPr>
          <p:nvPr/>
        </p:nvSpPr>
        <p:spPr bwMode="auto">
          <a:xfrm>
            <a:off x="3743325" y="590708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8" name="Line 59"/>
          <p:cNvSpPr>
            <a:spLocks noChangeAspect="1" noChangeShapeType="1"/>
          </p:cNvSpPr>
          <p:nvPr/>
        </p:nvSpPr>
        <p:spPr bwMode="auto">
          <a:xfrm>
            <a:off x="3743325" y="585470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99" name="Line 60"/>
          <p:cNvSpPr>
            <a:spLocks noChangeAspect="1" noChangeShapeType="1"/>
          </p:cNvSpPr>
          <p:nvPr/>
        </p:nvSpPr>
        <p:spPr bwMode="auto">
          <a:xfrm>
            <a:off x="3743325" y="580072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0" name="Line 61"/>
          <p:cNvSpPr>
            <a:spLocks noChangeAspect="1" noChangeShapeType="1"/>
          </p:cNvSpPr>
          <p:nvPr/>
        </p:nvSpPr>
        <p:spPr bwMode="auto">
          <a:xfrm>
            <a:off x="3743325" y="574833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1" name="Line 62"/>
          <p:cNvSpPr>
            <a:spLocks noChangeAspect="1" noChangeShapeType="1"/>
          </p:cNvSpPr>
          <p:nvPr/>
        </p:nvSpPr>
        <p:spPr bwMode="auto">
          <a:xfrm>
            <a:off x="3743325" y="569436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2" name="Line 63"/>
          <p:cNvSpPr>
            <a:spLocks noChangeAspect="1" noChangeShapeType="1"/>
          </p:cNvSpPr>
          <p:nvPr/>
        </p:nvSpPr>
        <p:spPr bwMode="auto">
          <a:xfrm>
            <a:off x="3743325" y="564197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3" name="Line 64"/>
          <p:cNvSpPr>
            <a:spLocks noChangeAspect="1" noChangeShapeType="1"/>
          </p:cNvSpPr>
          <p:nvPr/>
        </p:nvSpPr>
        <p:spPr bwMode="auto">
          <a:xfrm>
            <a:off x="3743325" y="558800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4" name="Line 65"/>
          <p:cNvSpPr>
            <a:spLocks noChangeAspect="1" noChangeShapeType="1"/>
          </p:cNvSpPr>
          <p:nvPr/>
        </p:nvSpPr>
        <p:spPr bwMode="auto">
          <a:xfrm>
            <a:off x="3743325" y="553402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5" name="Line 66"/>
          <p:cNvSpPr>
            <a:spLocks noChangeAspect="1" noChangeShapeType="1"/>
          </p:cNvSpPr>
          <p:nvPr/>
        </p:nvSpPr>
        <p:spPr bwMode="auto">
          <a:xfrm>
            <a:off x="3743325" y="54800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6" name="Line 67"/>
          <p:cNvSpPr>
            <a:spLocks noChangeAspect="1" noChangeShapeType="1"/>
          </p:cNvSpPr>
          <p:nvPr/>
        </p:nvSpPr>
        <p:spPr bwMode="auto">
          <a:xfrm>
            <a:off x="3743325" y="542766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7" name="Line 68"/>
          <p:cNvSpPr>
            <a:spLocks noChangeAspect="1" noChangeShapeType="1"/>
          </p:cNvSpPr>
          <p:nvPr/>
        </p:nvSpPr>
        <p:spPr bwMode="auto">
          <a:xfrm>
            <a:off x="3743325" y="537527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8" name="Line 69"/>
          <p:cNvSpPr>
            <a:spLocks noChangeAspect="1" noChangeShapeType="1"/>
          </p:cNvSpPr>
          <p:nvPr/>
        </p:nvSpPr>
        <p:spPr bwMode="auto">
          <a:xfrm>
            <a:off x="3743325" y="532130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09" name="Line 70"/>
          <p:cNvSpPr>
            <a:spLocks noChangeAspect="1" noChangeShapeType="1"/>
          </p:cNvSpPr>
          <p:nvPr/>
        </p:nvSpPr>
        <p:spPr bwMode="auto">
          <a:xfrm>
            <a:off x="3743325" y="52689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0" name="Line 71"/>
          <p:cNvSpPr>
            <a:spLocks noChangeAspect="1" noChangeShapeType="1"/>
          </p:cNvSpPr>
          <p:nvPr/>
        </p:nvSpPr>
        <p:spPr bwMode="auto">
          <a:xfrm>
            <a:off x="3743325" y="521493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1" name="Line 72"/>
          <p:cNvSpPr>
            <a:spLocks noChangeAspect="1" noChangeShapeType="1"/>
          </p:cNvSpPr>
          <p:nvPr/>
        </p:nvSpPr>
        <p:spPr bwMode="auto">
          <a:xfrm>
            <a:off x="6673850" y="60134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2" name="Line 73"/>
          <p:cNvSpPr>
            <a:spLocks noChangeAspect="1" noChangeShapeType="1"/>
          </p:cNvSpPr>
          <p:nvPr/>
        </p:nvSpPr>
        <p:spPr bwMode="auto">
          <a:xfrm>
            <a:off x="6673850" y="596106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3" name="Line 74"/>
          <p:cNvSpPr>
            <a:spLocks noChangeAspect="1" noChangeShapeType="1"/>
          </p:cNvSpPr>
          <p:nvPr/>
        </p:nvSpPr>
        <p:spPr bwMode="auto">
          <a:xfrm>
            <a:off x="6673850" y="590708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4" name="Line 75"/>
          <p:cNvSpPr>
            <a:spLocks noChangeAspect="1" noChangeShapeType="1"/>
          </p:cNvSpPr>
          <p:nvPr/>
        </p:nvSpPr>
        <p:spPr bwMode="auto">
          <a:xfrm>
            <a:off x="6673850" y="585470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5" name="Line 76"/>
          <p:cNvSpPr>
            <a:spLocks noChangeAspect="1" noChangeShapeType="1"/>
          </p:cNvSpPr>
          <p:nvPr/>
        </p:nvSpPr>
        <p:spPr bwMode="auto">
          <a:xfrm>
            <a:off x="1611313"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6" name="Line 77"/>
          <p:cNvSpPr>
            <a:spLocks noChangeAspect="1" noChangeShapeType="1"/>
          </p:cNvSpPr>
          <p:nvPr/>
        </p:nvSpPr>
        <p:spPr bwMode="auto">
          <a:xfrm>
            <a:off x="1665288"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7" name="Line 78"/>
          <p:cNvSpPr>
            <a:spLocks noChangeAspect="1" noChangeShapeType="1"/>
          </p:cNvSpPr>
          <p:nvPr/>
        </p:nvSpPr>
        <p:spPr bwMode="auto">
          <a:xfrm>
            <a:off x="1717675"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8" name="Line 79"/>
          <p:cNvSpPr>
            <a:spLocks noChangeAspect="1" noChangeShapeType="1"/>
          </p:cNvSpPr>
          <p:nvPr/>
        </p:nvSpPr>
        <p:spPr bwMode="auto">
          <a:xfrm>
            <a:off x="1771650"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19" name="Line 80"/>
          <p:cNvSpPr>
            <a:spLocks noChangeAspect="1" noChangeShapeType="1"/>
          </p:cNvSpPr>
          <p:nvPr/>
        </p:nvSpPr>
        <p:spPr bwMode="auto">
          <a:xfrm>
            <a:off x="1824038"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0" name="Line 81"/>
          <p:cNvSpPr>
            <a:spLocks noChangeAspect="1" noChangeShapeType="1"/>
          </p:cNvSpPr>
          <p:nvPr/>
        </p:nvSpPr>
        <p:spPr bwMode="auto">
          <a:xfrm>
            <a:off x="1878013"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1" name="Line 82"/>
          <p:cNvSpPr>
            <a:spLocks noChangeAspect="1" noChangeShapeType="1"/>
          </p:cNvSpPr>
          <p:nvPr/>
        </p:nvSpPr>
        <p:spPr bwMode="auto">
          <a:xfrm>
            <a:off x="1930400"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2" name="Line 83"/>
          <p:cNvSpPr>
            <a:spLocks noChangeAspect="1" noChangeShapeType="1"/>
          </p:cNvSpPr>
          <p:nvPr/>
        </p:nvSpPr>
        <p:spPr bwMode="auto">
          <a:xfrm>
            <a:off x="1982788"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3" name="Line 84"/>
          <p:cNvSpPr>
            <a:spLocks noChangeAspect="1" noChangeShapeType="1"/>
          </p:cNvSpPr>
          <p:nvPr/>
        </p:nvSpPr>
        <p:spPr bwMode="auto">
          <a:xfrm>
            <a:off x="2036763"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4" name="Line 85"/>
          <p:cNvSpPr>
            <a:spLocks noChangeAspect="1" noChangeShapeType="1"/>
          </p:cNvSpPr>
          <p:nvPr/>
        </p:nvSpPr>
        <p:spPr bwMode="auto">
          <a:xfrm>
            <a:off x="2089150"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5" name="Line 86"/>
          <p:cNvSpPr>
            <a:spLocks noChangeAspect="1" noChangeShapeType="1"/>
          </p:cNvSpPr>
          <p:nvPr/>
        </p:nvSpPr>
        <p:spPr bwMode="auto">
          <a:xfrm>
            <a:off x="2143125"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6" name="Line 87"/>
          <p:cNvSpPr>
            <a:spLocks noChangeAspect="1" noChangeShapeType="1"/>
          </p:cNvSpPr>
          <p:nvPr/>
        </p:nvSpPr>
        <p:spPr bwMode="auto">
          <a:xfrm>
            <a:off x="2195513"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7" name="Line 88"/>
          <p:cNvSpPr>
            <a:spLocks noChangeAspect="1" noChangeShapeType="1"/>
          </p:cNvSpPr>
          <p:nvPr/>
        </p:nvSpPr>
        <p:spPr bwMode="auto">
          <a:xfrm>
            <a:off x="2249488"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8" name="Line 89"/>
          <p:cNvSpPr>
            <a:spLocks noChangeAspect="1" noChangeShapeType="1"/>
          </p:cNvSpPr>
          <p:nvPr/>
        </p:nvSpPr>
        <p:spPr bwMode="auto">
          <a:xfrm>
            <a:off x="2301875"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29" name="Line 90"/>
          <p:cNvSpPr>
            <a:spLocks noChangeAspect="1" noChangeShapeType="1"/>
          </p:cNvSpPr>
          <p:nvPr/>
        </p:nvSpPr>
        <p:spPr bwMode="auto">
          <a:xfrm>
            <a:off x="2355850"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0" name="Line 91"/>
          <p:cNvSpPr>
            <a:spLocks noChangeAspect="1" noChangeShapeType="1"/>
          </p:cNvSpPr>
          <p:nvPr/>
        </p:nvSpPr>
        <p:spPr bwMode="auto">
          <a:xfrm>
            <a:off x="2409825"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1" name="Line 92"/>
          <p:cNvSpPr>
            <a:spLocks noChangeAspect="1" noChangeShapeType="1"/>
          </p:cNvSpPr>
          <p:nvPr/>
        </p:nvSpPr>
        <p:spPr bwMode="auto">
          <a:xfrm>
            <a:off x="2462213"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2" name="Line 93"/>
          <p:cNvSpPr>
            <a:spLocks noChangeAspect="1" noChangeShapeType="1"/>
          </p:cNvSpPr>
          <p:nvPr/>
        </p:nvSpPr>
        <p:spPr bwMode="auto">
          <a:xfrm>
            <a:off x="2516188"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3" name="Line 94"/>
          <p:cNvSpPr>
            <a:spLocks noChangeAspect="1" noChangeShapeType="1"/>
          </p:cNvSpPr>
          <p:nvPr/>
        </p:nvSpPr>
        <p:spPr bwMode="auto">
          <a:xfrm>
            <a:off x="2570163"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4" name="Line 95"/>
          <p:cNvSpPr>
            <a:spLocks noChangeAspect="1" noChangeShapeType="1"/>
          </p:cNvSpPr>
          <p:nvPr/>
        </p:nvSpPr>
        <p:spPr bwMode="auto">
          <a:xfrm>
            <a:off x="2622550"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5" name="Line 96"/>
          <p:cNvSpPr>
            <a:spLocks noChangeAspect="1" noChangeShapeType="1"/>
          </p:cNvSpPr>
          <p:nvPr/>
        </p:nvSpPr>
        <p:spPr bwMode="auto">
          <a:xfrm>
            <a:off x="2676525"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6" name="Line 97"/>
          <p:cNvSpPr>
            <a:spLocks noChangeAspect="1" noChangeShapeType="1"/>
          </p:cNvSpPr>
          <p:nvPr/>
        </p:nvSpPr>
        <p:spPr bwMode="auto">
          <a:xfrm>
            <a:off x="2728913"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7" name="Line 98"/>
          <p:cNvSpPr>
            <a:spLocks noChangeAspect="1" noChangeShapeType="1"/>
          </p:cNvSpPr>
          <p:nvPr/>
        </p:nvSpPr>
        <p:spPr bwMode="auto">
          <a:xfrm>
            <a:off x="2782888"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8" name="Line 99"/>
          <p:cNvSpPr>
            <a:spLocks noChangeAspect="1" noChangeShapeType="1"/>
          </p:cNvSpPr>
          <p:nvPr/>
        </p:nvSpPr>
        <p:spPr bwMode="auto">
          <a:xfrm>
            <a:off x="2835275"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39" name="Line 100"/>
          <p:cNvSpPr>
            <a:spLocks noChangeAspect="1" noChangeShapeType="1"/>
          </p:cNvSpPr>
          <p:nvPr/>
        </p:nvSpPr>
        <p:spPr bwMode="auto">
          <a:xfrm>
            <a:off x="2887663"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0" name="Line 101"/>
          <p:cNvSpPr>
            <a:spLocks noChangeAspect="1" noChangeShapeType="1"/>
          </p:cNvSpPr>
          <p:nvPr/>
        </p:nvSpPr>
        <p:spPr bwMode="auto">
          <a:xfrm>
            <a:off x="2941638"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1" name="Line 102"/>
          <p:cNvSpPr>
            <a:spLocks noChangeAspect="1" noChangeShapeType="1"/>
          </p:cNvSpPr>
          <p:nvPr/>
        </p:nvSpPr>
        <p:spPr bwMode="auto">
          <a:xfrm>
            <a:off x="2994025"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2" name="Line 103"/>
          <p:cNvSpPr>
            <a:spLocks noChangeAspect="1" noChangeShapeType="1"/>
          </p:cNvSpPr>
          <p:nvPr/>
        </p:nvSpPr>
        <p:spPr bwMode="auto">
          <a:xfrm>
            <a:off x="3048000"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3" name="Line 104"/>
          <p:cNvSpPr>
            <a:spLocks noChangeAspect="1" noChangeShapeType="1"/>
          </p:cNvSpPr>
          <p:nvPr/>
        </p:nvSpPr>
        <p:spPr bwMode="auto">
          <a:xfrm>
            <a:off x="3100388"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4" name="Line 105"/>
          <p:cNvSpPr>
            <a:spLocks noChangeAspect="1" noChangeShapeType="1"/>
          </p:cNvSpPr>
          <p:nvPr/>
        </p:nvSpPr>
        <p:spPr bwMode="auto">
          <a:xfrm>
            <a:off x="3154363"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5" name="Line 106"/>
          <p:cNvSpPr>
            <a:spLocks noChangeAspect="1" noChangeShapeType="1"/>
          </p:cNvSpPr>
          <p:nvPr/>
        </p:nvSpPr>
        <p:spPr bwMode="auto">
          <a:xfrm>
            <a:off x="3206750"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6" name="Line 107"/>
          <p:cNvSpPr>
            <a:spLocks noChangeAspect="1" noChangeShapeType="1"/>
          </p:cNvSpPr>
          <p:nvPr/>
        </p:nvSpPr>
        <p:spPr bwMode="auto">
          <a:xfrm>
            <a:off x="3260725"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7" name="Line 108"/>
          <p:cNvSpPr>
            <a:spLocks noChangeAspect="1" noChangeShapeType="1"/>
          </p:cNvSpPr>
          <p:nvPr/>
        </p:nvSpPr>
        <p:spPr bwMode="auto">
          <a:xfrm>
            <a:off x="3313113"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8" name="Line 109"/>
          <p:cNvSpPr>
            <a:spLocks noChangeAspect="1" noChangeShapeType="1"/>
          </p:cNvSpPr>
          <p:nvPr/>
        </p:nvSpPr>
        <p:spPr bwMode="auto">
          <a:xfrm>
            <a:off x="3367088"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49" name="Line 110"/>
          <p:cNvSpPr>
            <a:spLocks noChangeAspect="1" noChangeShapeType="1"/>
          </p:cNvSpPr>
          <p:nvPr/>
        </p:nvSpPr>
        <p:spPr bwMode="auto">
          <a:xfrm>
            <a:off x="3419475"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0" name="Line 111"/>
          <p:cNvSpPr>
            <a:spLocks noChangeAspect="1" noChangeShapeType="1"/>
          </p:cNvSpPr>
          <p:nvPr/>
        </p:nvSpPr>
        <p:spPr bwMode="auto">
          <a:xfrm>
            <a:off x="3473450"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1" name="Line 112"/>
          <p:cNvSpPr>
            <a:spLocks noChangeAspect="1" noChangeShapeType="1"/>
          </p:cNvSpPr>
          <p:nvPr/>
        </p:nvSpPr>
        <p:spPr bwMode="auto">
          <a:xfrm>
            <a:off x="3525838"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2" name="Line 113"/>
          <p:cNvSpPr>
            <a:spLocks noChangeAspect="1" noChangeShapeType="1"/>
          </p:cNvSpPr>
          <p:nvPr/>
        </p:nvSpPr>
        <p:spPr bwMode="auto">
          <a:xfrm>
            <a:off x="3579813"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3" name="Line 114"/>
          <p:cNvSpPr>
            <a:spLocks noChangeAspect="1" noChangeShapeType="1"/>
          </p:cNvSpPr>
          <p:nvPr/>
        </p:nvSpPr>
        <p:spPr bwMode="auto">
          <a:xfrm>
            <a:off x="3632200"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4" name="Line 115"/>
          <p:cNvSpPr>
            <a:spLocks noChangeAspect="1" noChangeShapeType="1"/>
          </p:cNvSpPr>
          <p:nvPr/>
        </p:nvSpPr>
        <p:spPr bwMode="auto">
          <a:xfrm>
            <a:off x="3686175" y="51752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5" name="Line 116"/>
          <p:cNvSpPr>
            <a:spLocks noChangeAspect="1" noChangeShapeType="1"/>
          </p:cNvSpPr>
          <p:nvPr/>
        </p:nvSpPr>
        <p:spPr bwMode="auto">
          <a:xfrm>
            <a:off x="1611313" y="34147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6" name="Line 117"/>
          <p:cNvSpPr>
            <a:spLocks noChangeAspect="1" noChangeShapeType="1"/>
          </p:cNvSpPr>
          <p:nvPr/>
        </p:nvSpPr>
        <p:spPr bwMode="auto">
          <a:xfrm>
            <a:off x="1665288" y="34147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7" name="Line 118"/>
          <p:cNvSpPr>
            <a:spLocks noChangeAspect="1" noChangeShapeType="1"/>
          </p:cNvSpPr>
          <p:nvPr/>
        </p:nvSpPr>
        <p:spPr bwMode="auto">
          <a:xfrm>
            <a:off x="1717675" y="34147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8" name="Line 119"/>
          <p:cNvSpPr>
            <a:spLocks noChangeAspect="1" noChangeShapeType="1"/>
          </p:cNvSpPr>
          <p:nvPr/>
        </p:nvSpPr>
        <p:spPr bwMode="auto">
          <a:xfrm>
            <a:off x="1771650" y="34147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59" name="Line 120"/>
          <p:cNvSpPr>
            <a:spLocks noChangeAspect="1" noChangeShapeType="1"/>
          </p:cNvSpPr>
          <p:nvPr/>
        </p:nvSpPr>
        <p:spPr bwMode="auto">
          <a:xfrm>
            <a:off x="1824038" y="34147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60" name="Line 121"/>
          <p:cNvSpPr>
            <a:spLocks noChangeAspect="1" noChangeShapeType="1"/>
          </p:cNvSpPr>
          <p:nvPr/>
        </p:nvSpPr>
        <p:spPr bwMode="auto">
          <a:xfrm>
            <a:off x="1878013" y="34147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61" name="Line 122"/>
          <p:cNvSpPr>
            <a:spLocks noChangeAspect="1" noChangeShapeType="1"/>
          </p:cNvSpPr>
          <p:nvPr/>
        </p:nvSpPr>
        <p:spPr bwMode="auto">
          <a:xfrm>
            <a:off x="1930400" y="34147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62" name="Line 123"/>
          <p:cNvSpPr>
            <a:spLocks noChangeAspect="1" noChangeShapeType="1"/>
          </p:cNvSpPr>
          <p:nvPr/>
        </p:nvSpPr>
        <p:spPr bwMode="auto">
          <a:xfrm>
            <a:off x="1982788" y="34147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63" name="Line 124"/>
          <p:cNvSpPr>
            <a:spLocks noChangeAspect="1" noChangeShapeType="1"/>
          </p:cNvSpPr>
          <p:nvPr/>
        </p:nvSpPr>
        <p:spPr bwMode="auto">
          <a:xfrm>
            <a:off x="2036763" y="34147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64" name="Line 125"/>
          <p:cNvSpPr>
            <a:spLocks noChangeAspect="1" noChangeShapeType="1"/>
          </p:cNvSpPr>
          <p:nvPr/>
        </p:nvSpPr>
        <p:spPr bwMode="auto">
          <a:xfrm>
            <a:off x="2089150" y="34147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65" name="Line 126"/>
          <p:cNvSpPr>
            <a:spLocks noChangeAspect="1" noChangeShapeType="1"/>
          </p:cNvSpPr>
          <p:nvPr/>
        </p:nvSpPr>
        <p:spPr bwMode="auto">
          <a:xfrm>
            <a:off x="2143125" y="34147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66" name="Line 127"/>
          <p:cNvSpPr>
            <a:spLocks noChangeAspect="1" noChangeShapeType="1"/>
          </p:cNvSpPr>
          <p:nvPr/>
        </p:nvSpPr>
        <p:spPr bwMode="auto">
          <a:xfrm>
            <a:off x="2195513" y="34147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67" name="Line 128"/>
          <p:cNvSpPr>
            <a:spLocks noChangeAspect="1" noChangeShapeType="1"/>
          </p:cNvSpPr>
          <p:nvPr/>
        </p:nvSpPr>
        <p:spPr bwMode="auto">
          <a:xfrm>
            <a:off x="2249488" y="34147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68" name="Line 129"/>
          <p:cNvSpPr>
            <a:spLocks noChangeAspect="1" noChangeShapeType="1"/>
          </p:cNvSpPr>
          <p:nvPr/>
        </p:nvSpPr>
        <p:spPr bwMode="auto">
          <a:xfrm>
            <a:off x="2301875" y="34147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69" name="Line 130"/>
          <p:cNvSpPr>
            <a:spLocks noChangeAspect="1" noChangeShapeType="1"/>
          </p:cNvSpPr>
          <p:nvPr/>
        </p:nvSpPr>
        <p:spPr bwMode="auto">
          <a:xfrm>
            <a:off x="2355850" y="34147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0" name="Line 131"/>
          <p:cNvSpPr>
            <a:spLocks noChangeAspect="1" noChangeShapeType="1"/>
          </p:cNvSpPr>
          <p:nvPr/>
        </p:nvSpPr>
        <p:spPr bwMode="auto">
          <a:xfrm>
            <a:off x="2409825" y="34147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1" name="Line 132"/>
          <p:cNvSpPr>
            <a:spLocks noChangeAspect="1" noChangeShapeType="1"/>
          </p:cNvSpPr>
          <p:nvPr/>
        </p:nvSpPr>
        <p:spPr bwMode="auto">
          <a:xfrm>
            <a:off x="2462213" y="34147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2" name="Line 133"/>
          <p:cNvSpPr>
            <a:spLocks noChangeAspect="1" noChangeShapeType="1"/>
          </p:cNvSpPr>
          <p:nvPr/>
        </p:nvSpPr>
        <p:spPr bwMode="auto">
          <a:xfrm>
            <a:off x="2516188" y="34147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3" name="Line 134"/>
          <p:cNvSpPr>
            <a:spLocks noChangeAspect="1" noChangeShapeType="1"/>
          </p:cNvSpPr>
          <p:nvPr/>
        </p:nvSpPr>
        <p:spPr bwMode="auto">
          <a:xfrm>
            <a:off x="2570163" y="34147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4" name="Line 135"/>
          <p:cNvSpPr>
            <a:spLocks noChangeAspect="1" noChangeShapeType="1"/>
          </p:cNvSpPr>
          <p:nvPr/>
        </p:nvSpPr>
        <p:spPr bwMode="auto">
          <a:xfrm>
            <a:off x="1611313"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5" name="Line 136"/>
          <p:cNvSpPr>
            <a:spLocks noChangeAspect="1" noChangeShapeType="1"/>
          </p:cNvSpPr>
          <p:nvPr/>
        </p:nvSpPr>
        <p:spPr bwMode="auto">
          <a:xfrm>
            <a:off x="1665288"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6" name="Line 137"/>
          <p:cNvSpPr>
            <a:spLocks noChangeAspect="1" noChangeShapeType="1"/>
          </p:cNvSpPr>
          <p:nvPr/>
        </p:nvSpPr>
        <p:spPr bwMode="auto">
          <a:xfrm>
            <a:off x="1717675"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7" name="Line 138"/>
          <p:cNvSpPr>
            <a:spLocks noChangeAspect="1" noChangeShapeType="1"/>
          </p:cNvSpPr>
          <p:nvPr/>
        </p:nvSpPr>
        <p:spPr bwMode="auto">
          <a:xfrm>
            <a:off x="1771650"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8" name="Line 139"/>
          <p:cNvSpPr>
            <a:spLocks noChangeAspect="1" noChangeShapeType="1"/>
          </p:cNvSpPr>
          <p:nvPr/>
        </p:nvSpPr>
        <p:spPr bwMode="auto">
          <a:xfrm>
            <a:off x="1824038"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79" name="Line 140"/>
          <p:cNvSpPr>
            <a:spLocks noChangeAspect="1" noChangeShapeType="1"/>
          </p:cNvSpPr>
          <p:nvPr/>
        </p:nvSpPr>
        <p:spPr bwMode="auto">
          <a:xfrm>
            <a:off x="1878013"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80" name="Line 141"/>
          <p:cNvSpPr>
            <a:spLocks noChangeAspect="1" noChangeShapeType="1"/>
          </p:cNvSpPr>
          <p:nvPr/>
        </p:nvSpPr>
        <p:spPr bwMode="auto">
          <a:xfrm>
            <a:off x="1930400"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81" name="Line 142"/>
          <p:cNvSpPr>
            <a:spLocks noChangeAspect="1" noChangeShapeType="1"/>
          </p:cNvSpPr>
          <p:nvPr/>
        </p:nvSpPr>
        <p:spPr bwMode="auto">
          <a:xfrm>
            <a:off x="1982788"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82" name="Line 143"/>
          <p:cNvSpPr>
            <a:spLocks noChangeAspect="1" noChangeShapeType="1"/>
          </p:cNvSpPr>
          <p:nvPr/>
        </p:nvSpPr>
        <p:spPr bwMode="auto">
          <a:xfrm>
            <a:off x="2036763"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83" name="Line 144"/>
          <p:cNvSpPr>
            <a:spLocks noChangeAspect="1" noChangeShapeType="1"/>
          </p:cNvSpPr>
          <p:nvPr/>
        </p:nvSpPr>
        <p:spPr bwMode="auto">
          <a:xfrm>
            <a:off x="2089150"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84" name="Line 145"/>
          <p:cNvSpPr>
            <a:spLocks noChangeAspect="1" noChangeShapeType="1"/>
          </p:cNvSpPr>
          <p:nvPr/>
        </p:nvSpPr>
        <p:spPr bwMode="auto">
          <a:xfrm>
            <a:off x="2143125"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85" name="Line 146"/>
          <p:cNvSpPr>
            <a:spLocks noChangeAspect="1" noChangeShapeType="1"/>
          </p:cNvSpPr>
          <p:nvPr/>
        </p:nvSpPr>
        <p:spPr bwMode="auto">
          <a:xfrm>
            <a:off x="2195513"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86" name="Line 147"/>
          <p:cNvSpPr>
            <a:spLocks noChangeAspect="1" noChangeShapeType="1"/>
          </p:cNvSpPr>
          <p:nvPr/>
        </p:nvSpPr>
        <p:spPr bwMode="auto">
          <a:xfrm>
            <a:off x="2249488"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87" name="Line 148"/>
          <p:cNvSpPr>
            <a:spLocks noChangeAspect="1" noChangeShapeType="1"/>
          </p:cNvSpPr>
          <p:nvPr/>
        </p:nvSpPr>
        <p:spPr bwMode="auto">
          <a:xfrm>
            <a:off x="2301875"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88" name="Line 149"/>
          <p:cNvSpPr>
            <a:spLocks noChangeAspect="1" noChangeShapeType="1"/>
          </p:cNvSpPr>
          <p:nvPr/>
        </p:nvSpPr>
        <p:spPr bwMode="auto">
          <a:xfrm>
            <a:off x="2355850"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89" name="Line 150"/>
          <p:cNvSpPr>
            <a:spLocks noChangeAspect="1" noChangeShapeType="1"/>
          </p:cNvSpPr>
          <p:nvPr/>
        </p:nvSpPr>
        <p:spPr bwMode="auto">
          <a:xfrm>
            <a:off x="2409825"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90" name="Line 151"/>
          <p:cNvSpPr>
            <a:spLocks noChangeAspect="1" noChangeShapeType="1"/>
          </p:cNvSpPr>
          <p:nvPr/>
        </p:nvSpPr>
        <p:spPr bwMode="auto">
          <a:xfrm>
            <a:off x="2462213"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91" name="Line 152"/>
          <p:cNvSpPr>
            <a:spLocks noChangeAspect="1" noChangeShapeType="1"/>
          </p:cNvSpPr>
          <p:nvPr/>
        </p:nvSpPr>
        <p:spPr bwMode="auto">
          <a:xfrm>
            <a:off x="2516188"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92" name="Line 153"/>
          <p:cNvSpPr>
            <a:spLocks noChangeAspect="1" noChangeShapeType="1"/>
          </p:cNvSpPr>
          <p:nvPr/>
        </p:nvSpPr>
        <p:spPr bwMode="auto">
          <a:xfrm>
            <a:off x="2570163"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93" name="Line 154"/>
          <p:cNvSpPr>
            <a:spLocks noChangeAspect="1" noChangeShapeType="1"/>
          </p:cNvSpPr>
          <p:nvPr/>
        </p:nvSpPr>
        <p:spPr bwMode="auto">
          <a:xfrm>
            <a:off x="2622550"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94" name="Line 155"/>
          <p:cNvSpPr>
            <a:spLocks noChangeAspect="1" noChangeShapeType="1"/>
          </p:cNvSpPr>
          <p:nvPr/>
        </p:nvSpPr>
        <p:spPr bwMode="auto">
          <a:xfrm>
            <a:off x="2676525"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95" name="Line 156"/>
          <p:cNvSpPr>
            <a:spLocks noChangeAspect="1" noChangeShapeType="1"/>
          </p:cNvSpPr>
          <p:nvPr/>
        </p:nvSpPr>
        <p:spPr bwMode="auto">
          <a:xfrm>
            <a:off x="2728913"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96" name="Line 157"/>
          <p:cNvSpPr>
            <a:spLocks noChangeAspect="1" noChangeShapeType="1"/>
          </p:cNvSpPr>
          <p:nvPr/>
        </p:nvSpPr>
        <p:spPr bwMode="auto">
          <a:xfrm>
            <a:off x="2782888"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97" name="Line 158"/>
          <p:cNvSpPr>
            <a:spLocks noChangeAspect="1" noChangeShapeType="1"/>
          </p:cNvSpPr>
          <p:nvPr/>
        </p:nvSpPr>
        <p:spPr bwMode="auto">
          <a:xfrm>
            <a:off x="2835275"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98" name="Line 159"/>
          <p:cNvSpPr>
            <a:spLocks noChangeAspect="1" noChangeShapeType="1"/>
          </p:cNvSpPr>
          <p:nvPr/>
        </p:nvSpPr>
        <p:spPr bwMode="auto">
          <a:xfrm>
            <a:off x="2887663"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999" name="Line 160"/>
          <p:cNvSpPr>
            <a:spLocks noChangeAspect="1" noChangeShapeType="1"/>
          </p:cNvSpPr>
          <p:nvPr/>
        </p:nvSpPr>
        <p:spPr bwMode="auto">
          <a:xfrm>
            <a:off x="2941638"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00" name="Line 161"/>
          <p:cNvSpPr>
            <a:spLocks noChangeAspect="1" noChangeShapeType="1"/>
          </p:cNvSpPr>
          <p:nvPr/>
        </p:nvSpPr>
        <p:spPr bwMode="auto">
          <a:xfrm>
            <a:off x="2994025"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01" name="Line 162"/>
          <p:cNvSpPr>
            <a:spLocks noChangeAspect="1" noChangeShapeType="1"/>
          </p:cNvSpPr>
          <p:nvPr/>
        </p:nvSpPr>
        <p:spPr bwMode="auto">
          <a:xfrm>
            <a:off x="3048000"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02" name="Line 163"/>
          <p:cNvSpPr>
            <a:spLocks noChangeAspect="1" noChangeShapeType="1"/>
          </p:cNvSpPr>
          <p:nvPr/>
        </p:nvSpPr>
        <p:spPr bwMode="auto">
          <a:xfrm>
            <a:off x="3100388"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03" name="Line 164"/>
          <p:cNvSpPr>
            <a:spLocks noChangeAspect="1" noChangeShapeType="1"/>
          </p:cNvSpPr>
          <p:nvPr/>
        </p:nvSpPr>
        <p:spPr bwMode="auto">
          <a:xfrm>
            <a:off x="3154363"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04" name="Line 165"/>
          <p:cNvSpPr>
            <a:spLocks noChangeAspect="1" noChangeShapeType="1"/>
          </p:cNvSpPr>
          <p:nvPr/>
        </p:nvSpPr>
        <p:spPr bwMode="auto">
          <a:xfrm>
            <a:off x="3206750"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05" name="Line 166"/>
          <p:cNvSpPr>
            <a:spLocks noChangeAspect="1" noChangeShapeType="1"/>
          </p:cNvSpPr>
          <p:nvPr/>
        </p:nvSpPr>
        <p:spPr bwMode="auto">
          <a:xfrm>
            <a:off x="3260725"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06" name="Line 167"/>
          <p:cNvSpPr>
            <a:spLocks noChangeAspect="1" noChangeShapeType="1"/>
          </p:cNvSpPr>
          <p:nvPr/>
        </p:nvSpPr>
        <p:spPr bwMode="auto">
          <a:xfrm>
            <a:off x="3313113"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07" name="Line 168"/>
          <p:cNvSpPr>
            <a:spLocks noChangeAspect="1" noChangeShapeType="1"/>
          </p:cNvSpPr>
          <p:nvPr/>
        </p:nvSpPr>
        <p:spPr bwMode="auto">
          <a:xfrm>
            <a:off x="3367088"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08" name="Line 169"/>
          <p:cNvSpPr>
            <a:spLocks noChangeAspect="1" noChangeShapeType="1"/>
          </p:cNvSpPr>
          <p:nvPr/>
        </p:nvSpPr>
        <p:spPr bwMode="auto">
          <a:xfrm>
            <a:off x="3419475"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09" name="Line 170"/>
          <p:cNvSpPr>
            <a:spLocks noChangeAspect="1" noChangeShapeType="1"/>
          </p:cNvSpPr>
          <p:nvPr/>
        </p:nvSpPr>
        <p:spPr bwMode="auto">
          <a:xfrm>
            <a:off x="3473450"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10" name="Line 171"/>
          <p:cNvSpPr>
            <a:spLocks noChangeAspect="1" noChangeShapeType="1"/>
          </p:cNvSpPr>
          <p:nvPr/>
        </p:nvSpPr>
        <p:spPr bwMode="auto">
          <a:xfrm>
            <a:off x="3525838"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11" name="Line 172"/>
          <p:cNvSpPr>
            <a:spLocks noChangeAspect="1" noChangeShapeType="1"/>
          </p:cNvSpPr>
          <p:nvPr/>
        </p:nvSpPr>
        <p:spPr bwMode="auto">
          <a:xfrm>
            <a:off x="3579813"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12" name="Line 173"/>
          <p:cNvSpPr>
            <a:spLocks noChangeAspect="1" noChangeShapeType="1"/>
          </p:cNvSpPr>
          <p:nvPr/>
        </p:nvSpPr>
        <p:spPr bwMode="auto">
          <a:xfrm>
            <a:off x="3632200"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13" name="Line 174"/>
          <p:cNvSpPr>
            <a:spLocks noChangeAspect="1" noChangeShapeType="1"/>
          </p:cNvSpPr>
          <p:nvPr/>
        </p:nvSpPr>
        <p:spPr bwMode="auto">
          <a:xfrm>
            <a:off x="3686175"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14" name="Line 175"/>
          <p:cNvSpPr>
            <a:spLocks noChangeAspect="1" noChangeShapeType="1"/>
          </p:cNvSpPr>
          <p:nvPr/>
        </p:nvSpPr>
        <p:spPr bwMode="auto">
          <a:xfrm>
            <a:off x="3738563"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15" name="Line 176"/>
          <p:cNvSpPr>
            <a:spLocks noChangeAspect="1" noChangeShapeType="1"/>
          </p:cNvSpPr>
          <p:nvPr/>
        </p:nvSpPr>
        <p:spPr bwMode="auto">
          <a:xfrm>
            <a:off x="3790950"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16" name="Line 177"/>
          <p:cNvSpPr>
            <a:spLocks noChangeAspect="1" noChangeShapeType="1"/>
          </p:cNvSpPr>
          <p:nvPr/>
        </p:nvSpPr>
        <p:spPr bwMode="auto">
          <a:xfrm>
            <a:off x="3844925"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17" name="Line 178"/>
          <p:cNvSpPr>
            <a:spLocks noChangeAspect="1" noChangeShapeType="1"/>
          </p:cNvSpPr>
          <p:nvPr/>
        </p:nvSpPr>
        <p:spPr bwMode="auto">
          <a:xfrm>
            <a:off x="3897313"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18" name="Line 179"/>
          <p:cNvSpPr>
            <a:spLocks noChangeAspect="1" noChangeShapeType="1"/>
          </p:cNvSpPr>
          <p:nvPr/>
        </p:nvSpPr>
        <p:spPr bwMode="auto">
          <a:xfrm>
            <a:off x="3951288"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19" name="Line 180"/>
          <p:cNvSpPr>
            <a:spLocks noChangeAspect="1" noChangeShapeType="1"/>
          </p:cNvSpPr>
          <p:nvPr/>
        </p:nvSpPr>
        <p:spPr bwMode="auto">
          <a:xfrm>
            <a:off x="4005263"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20" name="Line 181"/>
          <p:cNvSpPr>
            <a:spLocks noChangeAspect="1" noChangeShapeType="1"/>
          </p:cNvSpPr>
          <p:nvPr/>
        </p:nvSpPr>
        <p:spPr bwMode="auto">
          <a:xfrm>
            <a:off x="4059238"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21" name="Line 182"/>
          <p:cNvSpPr>
            <a:spLocks noChangeAspect="1" noChangeShapeType="1"/>
          </p:cNvSpPr>
          <p:nvPr/>
        </p:nvSpPr>
        <p:spPr bwMode="auto">
          <a:xfrm>
            <a:off x="4111625"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22" name="Line 183"/>
          <p:cNvSpPr>
            <a:spLocks noChangeAspect="1" noChangeShapeType="1"/>
          </p:cNvSpPr>
          <p:nvPr/>
        </p:nvSpPr>
        <p:spPr bwMode="auto">
          <a:xfrm>
            <a:off x="4165600"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23" name="Line 184"/>
          <p:cNvSpPr>
            <a:spLocks noChangeAspect="1" noChangeShapeType="1"/>
          </p:cNvSpPr>
          <p:nvPr/>
        </p:nvSpPr>
        <p:spPr bwMode="auto">
          <a:xfrm>
            <a:off x="4217988"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24" name="Line 185"/>
          <p:cNvSpPr>
            <a:spLocks noChangeAspect="1" noChangeShapeType="1"/>
          </p:cNvSpPr>
          <p:nvPr/>
        </p:nvSpPr>
        <p:spPr bwMode="auto">
          <a:xfrm>
            <a:off x="4271963"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25" name="Line 186"/>
          <p:cNvSpPr>
            <a:spLocks noChangeAspect="1" noChangeShapeType="1"/>
          </p:cNvSpPr>
          <p:nvPr/>
        </p:nvSpPr>
        <p:spPr bwMode="auto">
          <a:xfrm>
            <a:off x="4324350"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26" name="Line 187"/>
          <p:cNvSpPr>
            <a:spLocks noChangeAspect="1" noChangeShapeType="1"/>
          </p:cNvSpPr>
          <p:nvPr/>
        </p:nvSpPr>
        <p:spPr bwMode="auto">
          <a:xfrm>
            <a:off x="4378325"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27" name="Line 188"/>
          <p:cNvSpPr>
            <a:spLocks noChangeAspect="1" noChangeShapeType="1"/>
          </p:cNvSpPr>
          <p:nvPr/>
        </p:nvSpPr>
        <p:spPr bwMode="auto">
          <a:xfrm>
            <a:off x="4430713"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28" name="Line 189"/>
          <p:cNvSpPr>
            <a:spLocks noChangeAspect="1" noChangeShapeType="1"/>
          </p:cNvSpPr>
          <p:nvPr/>
        </p:nvSpPr>
        <p:spPr bwMode="auto">
          <a:xfrm>
            <a:off x="4484688"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29" name="Line 190"/>
          <p:cNvSpPr>
            <a:spLocks noChangeAspect="1" noChangeShapeType="1"/>
          </p:cNvSpPr>
          <p:nvPr/>
        </p:nvSpPr>
        <p:spPr bwMode="auto">
          <a:xfrm>
            <a:off x="4537075"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30" name="Line 191"/>
          <p:cNvSpPr>
            <a:spLocks noChangeAspect="1" noChangeShapeType="1"/>
          </p:cNvSpPr>
          <p:nvPr/>
        </p:nvSpPr>
        <p:spPr bwMode="auto">
          <a:xfrm>
            <a:off x="4591050"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31" name="Line 192"/>
          <p:cNvSpPr>
            <a:spLocks noChangeAspect="1" noChangeShapeType="1"/>
          </p:cNvSpPr>
          <p:nvPr/>
        </p:nvSpPr>
        <p:spPr bwMode="auto">
          <a:xfrm>
            <a:off x="4643438"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32" name="Line 193"/>
          <p:cNvSpPr>
            <a:spLocks noChangeAspect="1" noChangeShapeType="1"/>
          </p:cNvSpPr>
          <p:nvPr/>
        </p:nvSpPr>
        <p:spPr bwMode="auto">
          <a:xfrm>
            <a:off x="4695825"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33" name="Line 194"/>
          <p:cNvSpPr>
            <a:spLocks noChangeAspect="1" noChangeShapeType="1"/>
          </p:cNvSpPr>
          <p:nvPr/>
        </p:nvSpPr>
        <p:spPr bwMode="auto">
          <a:xfrm>
            <a:off x="4749800"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34" name="Line 195"/>
          <p:cNvSpPr>
            <a:spLocks noChangeAspect="1" noChangeShapeType="1"/>
          </p:cNvSpPr>
          <p:nvPr/>
        </p:nvSpPr>
        <p:spPr bwMode="auto">
          <a:xfrm>
            <a:off x="4802188"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35" name="Line 196"/>
          <p:cNvSpPr>
            <a:spLocks noChangeAspect="1" noChangeShapeType="1"/>
          </p:cNvSpPr>
          <p:nvPr/>
        </p:nvSpPr>
        <p:spPr bwMode="auto">
          <a:xfrm>
            <a:off x="4856163"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36" name="Line 197"/>
          <p:cNvSpPr>
            <a:spLocks noChangeAspect="1" noChangeShapeType="1"/>
          </p:cNvSpPr>
          <p:nvPr/>
        </p:nvSpPr>
        <p:spPr bwMode="auto">
          <a:xfrm>
            <a:off x="4908550"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37" name="Line 198"/>
          <p:cNvSpPr>
            <a:spLocks noChangeAspect="1" noChangeShapeType="1"/>
          </p:cNvSpPr>
          <p:nvPr/>
        </p:nvSpPr>
        <p:spPr bwMode="auto">
          <a:xfrm>
            <a:off x="4962525"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38" name="Line 199"/>
          <p:cNvSpPr>
            <a:spLocks noChangeAspect="1" noChangeShapeType="1"/>
          </p:cNvSpPr>
          <p:nvPr/>
        </p:nvSpPr>
        <p:spPr bwMode="auto">
          <a:xfrm>
            <a:off x="5014913"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39" name="Line 200"/>
          <p:cNvSpPr>
            <a:spLocks noChangeAspect="1" noChangeShapeType="1"/>
          </p:cNvSpPr>
          <p:nvPr/>
        </p:nvSpPr>
        <p:spPr bwMode="auto">
          <a:xfrm>
            <a:off x="5068888"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40" name="Line 201"/>
          <p:cNvSpPr>
            <a:spLocks noChangeAspect="1" noChangeShapeType="1"/>
          </p:cNvSpPr>
          <p:nvPr/>
        </p:nvSpPr>
        <p:spPr bwMode="auto">
          <a:xfrm>
            <a:off x="5121275"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41" name="Line 202"/>
          <p:cNvSpPr>
            <a:spLocks noChangeAspect="1" noChangeShapeType="1"/>
          </p:cNvSpPr>
          <p:nvPr/>
        </p:nvSpPr>
        <p:spPr bwMode="auto">
          <a:xfrm>
            <a:off x="5175250"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42" name="Line 203"/>
          <p:cNvSpPr>
            <a:spLocks noChangeAspect="1" noChangeShapeType="1"/>
          </p:cNvSpPr>
          <p:nvPr/>
        </p:nvSpPr>
        <p:spPr bwMode="auto">
          <a:xfrm>
            <a:off x="5227638"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43" name="Line 204"/>
          <p:cNvSpPr>
            <a:spLocks noChangeAspect="1" noChangeShapeType="1"/>
          </p:cNvSpPr>
          <p:nvPr/>
        </p:nvSpPr>
        <p:spPr bwMode="auto">
          <a:xfrm>
            <a:off x="5281613"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44" name="Line 205"/>
          <p:cNvSpPr>
            <a:spLocks noChangeAspect="1" noChangeShapeType="1"/>
          </p:cNvSpPr>
          <p:nvPr/>
        </p:nvSpPr>
        <p:spPr bwMode="auto">
          <a:xfrm>
            <a:off x="5334000"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45" name="Line 206"/>
          <p:cNvSpPr>
            <a:spLocks noChangeAspect="1" noChangeShapeType="1"/>
          </p:cNvSpPr>
          <p:nvPr/>
        </p:nvSpPr>
        <p:spPr bwMode="auto">
          <a:xfrm>
            <a:off x="5387975"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46" name="Line 207"/>
          <p:cNvSpPr>
            <a:spLocks noChangeAspect="1" noChangeShapeType="1"/>
          </p:cNvSpPr>
          <p:nvPr/>
        </p:nvSpPr>
        <p:spPr bwMode="auto">
          <a:xfrm>
            <a:off x="5440363"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47" name="Line 208"/>
          <p:cNvSpPr>
            <a:spLocks noChangeAspect="1" noChangeShapeType="1"/>
          </p:cNvSpPr>
          <p:nvPr/>
        </p:nvSpPr>
        <p:spPr bwMode="auto">
          <a:xfrm>
            <a:off x="5494338"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48" name="Line 209"/>
          <p:cNvSpPr>
            <a:spLocks noChangeAspect="1" noChangeShapeType="1"/>
          </p:cNvSpPr>
          <p:nvPr/>
        </p:nvSpPr>
        <p:spPr bwMode="auto">
          <a:xfrm>
            <a:off x="5548313"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49" name="Line 210"/>
          <p:cNvSpPr>
            <a:spLocks noChangeAspect="1" noChangeShapeType="1"/>
          </p:cNvSpPr>
          <p:nvPr/>
        </p:nvSpPr>
        <p:spPr bwMode="auto">
          <a:xfrm>
            <a:off x="5600700"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50" name="Line 211"/>
          <p:cNvSpPr>
            <a:spLocks noChangeAspect="1" noChangeShapeType="1"/>
          </p:cNvSpPr>
          <p:nvPr/>
        </p:nvSpPr>
        <p:spPr bwMode="auto">
          <a:xfrm>
            <a:off x="5654675"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51" name="Line 212"/>
          <p:cNvSpPr>
            <a:spLocks noChangeAspect="1" noChangeShapeType="1"/>
          </p:cNvSpPr>
          <p:nvPr/>
        </p:nvSpPr>
        <p:spPr bwMode="auto">
          <a:xfrm>
            <a:off x="5707063"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52" name="Line 213"/>
          <p:cNvSpPr>
            <a:spLocks noChangeAspect="1" noChangeShapeType="1"/>
          </p:cNvSpPr>
          <p:nvPr/>
        </p:nvSpPr>
        <p:spPr bwMode="auto">
          <a:xfrm>
            <a:off x="5761038"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53" name="Line 214"/>
          <p:cNvSpPr>
            <a:spLocks noChangeAspect="1" noChangeShapeType="1"/>
          </p:cNvSpPr>
          <p:nvPr/>
        </p:nvSpPr>
        <p:spPr bwMode="auto">
          <a:xfrm>
            <a:off x="5813425"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54" name="Line 215"/>
          <p:cNvSpPr>
            <a:spLocks noChangeAspect="1" noChangeShapeType="1"/>
          </p:cNvSpPr>
          <p:nvPr/>
        </p:nvSpPr>
        <p:spPr bwMode="auto">
          <a:xfrm>
            <a:off x="5867400"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55" name="Line 216"/>
          <p:cNvSpPr>
            <a:spLocks noChangeAspect="1" noChangeShapeType="1"/>
          </p:cNvSpPr>
          <p:nvPr/>
        </p:nvSpPr>
        <p:spPr bwMode="auto">
          <a:xfrm>
            <a:off x="5919788"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56" name="Line 217"/>
          <p:cNvSpPr>
            <a:spLocks noChangeAspect="1" noChangeShapeType="1"/>
          </p:cNvSpPr>
          <p:nvPr/>
        </p:nvSpPr>
        <p:spPr bwMode="auto">
          <a:xfrm>
            <a:off x="5973763"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57" name="Line 218"/>
          <p:cNvSpPr>
            <a:spLocks noChangeAspect="1" noChangeShapeType="1"/>
          </p:cNvSpPr>
          <p:nvPr/>
        </p:nvSpPr>
        <p:spPr bwMode="auto">
          <a:xfrm>
            <a:off x="6026150"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58" name="Line 219"/>
          <p:cNvSpPr>
            <a:spLocks noChangeAspect="1" noChangeShapeType="1"/>
          </p:cNvSpPr>
          <p:nvPr/>
        </p:nvSpPr>
        <p:spPr bwMode="auto">
          <a:xfrm>
            <a:off x="6080125"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59" name="Line 220"/>
          <p:cNvSpPr>
            <a:spLocks noChangeAspect="1" noChangeShapeType="1"/>
          </p:cNvSpPr>
          <p:nvPr/>
        </p:nvSpPr>
        <p:spPr bwMode="auto">
          <a:xfrm>
            <a:off x="6132513"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60" name="Line 221"/>
          <p:cNvSpPr>
            <a:spLocks noChangeAspect="1" noChangeShapeType="1"/>
          </p:cNvSpPr>
          <p:nvPr/>
        </p:nvSpPr>
        <p:spPr bwMode="auto">
          <a:xfrm>
            <a:off x="6186488"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61" name="Line 222"/>
          <p:cNvSpPr>
            <a:spLocks noChangeAspect="1" noChangeShapeType="1"/>
          </p:cNvSpPr>
          <p:nvPr/>
        </p:nvSpPr>
        <p:spPr bwMode="auto">
          <a:xfrm>
            <a:off x="6238875"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62" name="Line 223"/>
          <p:cNvSpPr>
            <a:spLocks noChangeAspect="1" noChangeShapeType="1"/>
          </p:cNvSpPr>
          <p:nvPr/>
        </p:nvSpPr>
        <p:spPr bwMode="auto">
          <a:xfrm>
            <a:off x="6292850"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63" name="Line 224"/>
          <p:cNvSpPr>
            <a:spLocks noChangeAspect="1" noChangeShapeType="1"/>
          </p:cNvSpPr>
          <p:nvPr/>
        </p:nvSpPr>
        <p:spPr bwMode="auto">
          <a:xfrm>
            <a:off x="6345238"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64" name="Line 225"/>
          <p:cNvSpPr>
            <a:spLocks noChangeAspect="1" noChangeShapeType="1"/>
          </p:cNvSpPr>
          <p:nvPr/>
        </p:nvSpPr>
        <p:spPr bwMode="auto">
          <a:xfrm>
            <a:off x="6397625" y="5815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65" name="Rectangle 226"/>
          <p:cNvSpPr>
            <a:spLocks noChangeAspect="1" noChangeArrowheads="1"/>
          </p:cNvSpPr>
          <p:nvPr/>
        </p:nvSpPr>
        <p:spPr bwMode="auto">
          <a:xfrm>
            <a:off x="1500188" y="2740025"/>
            <a:ext cx="66675" cy="841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6066" name="Rectangle 227"/>
          <p:cNvSpPr>
            <a:spLocks noChangeAspect="1" noChangeArrowheads="1"/>
          </p:cNvSpPr>
          <p:nvPr/>
        </p:nvSpPr>
        <p:spPr bwMode="auto">
          <a:xfrm>
            <a:off x="1527175" y="4927600"/>
            <a:ext cx="36513" cy="825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6067" name="Rectangle 228"/>
          <p:cNvSpPr>
            <a:spLocks noChangeAspect="1" noChangeArrowheads="1"/>
          </p:cNvSpPr>
          <p:nvPr/>
        </p:nvSpPr>
        <p:spPr bwMode="auto">
          <a:xfrm>
            <a:off x="1527175" y="3840163"/>
            <a:ext cx="36513" cy="841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6068" name="Rectangle 229"/>
          <p:cNvSpPr>
            <a:spLocks noChangeAspect="1" noChangeArrowheads="1"/>
          </p:cNvSpPr>
          <p:nvPr/>
        </p:nvSpPr>
        <p:spPr bwMode="auto">
          <a:xfrm>
            <a:off x="7040563" y="6053138"/>
            <a:ext cx="111125" cy="66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6069" name="Rectangle 230"/>
          <p:cNvSpPr>
            <a:spLocks noChangeAspect="1" noChangeArrowheads="1"/>
          </p:cNvSpPr>
          <p:nvPr/>
        </p:nvSpPr>
        <p:spPr bwMode="auto">
          <a:xfrm>
            <a:off x="5207000" y="6053138"/>
            <a:ext cx="111125" cy="66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6070" name="Rectangle 231"/>
          <p:cNvSpPr>
            <a:spLocks noChangeAspect="1" noChangeArrowheads="1"/>
          </p:cNvSpPr>
          <p:nvPr/>
        </p:nvSpPr>
        <p:spPr bwMode="auto">
          <a:xfrm>
            <a:off x="3348038" y="6053138"/>
            <a:ext cx="111125" cy="666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6071" name="Freeform 232"/>
          <p:cNvSpPr>
            <a:spLocks noChangeAspect="1"/>
          </p:cNvSpPr>
          <p:nvPr/>
        </p:nvSpPr>
        <p:spPr bwMode="auto">
          <a:xfrm>
            <a:off x="1566863" y="1755775"/>
            <a:ext cx="5805487" cy="4297363"/>
          </a:xfrm>
          <a:custGeom>
            <a:avLst/>
            <a:gdLst>
              <a:gd name="T0" fmla="*/ 2147483647 w 4090"/>
              <a:gd name="T1" fmla="*/ 2147483647 h 3025"/>
              <a:gd name="T2" fmla="*/ 0 w 4090"/>
              <a:gd name="T3" fmla="*/ 2147483647 h 3025"/>
              <a:gd name="T4" fmla="*/ 0 w 4090"/>
              <a:gd name="T5" fmla="*/ 0 h 3025"/>
              <a:gd name="T6" fmla="*/ 0 60000 65536"/>
              <a:gd name="T7" fmla="*/ 0 60000 65536"/>
              <a:gd name="T8" fmla="*/ 0 60000 65536"/>
              <a:gd name="T9" fmla="*/ 0 w 4090"/>
              <a:gd name="T10" fmla="*/ 0 h 3025"/>
              <a:gd name="T11" fmla="*/ 4090 w 4090"/>
              <a:gd name="T12" fmla="*/ 3025 h 3025"/>
            </a:gdLst>
            <a:ahLst/>
            <a:cxnLst>
              <a:cxn ang="T6">
                <a:pos x="T0" y="T1"/>
              </a:cxn>
              <a:cxn ang="T7">
                <a:pos x="T2" y="T3"/>
              </a:cxn>
              <a:cxn ang="T8">
                <a:pos x="T4" y="T5"/>
              </a:cxn>
            </a:cxnLst>
            <a:rect l="T9" t="T10" r="T11" b="T12"/>
            <a:pathLst>
              <a:path w="4090" h="3025">
                <a:moveTo>
                  <a:pt x="4090" y="3025"/>
                </a:moveTo>
                <a:lnTo>
                  <a:pt x="0" y="3025"/>
                </a:lnTo>
                <a:lnTo>
                  <a:pt x="0"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072" name="Rectangle 233"/>
          <p:cNvSpPr>
            <a:spLocks noChangeAspect="1" noChangeArrowheads="1"/>
          </p:cNvSpPr>
          <p:nvPr/>
        </p:nvSpPr>
        <p:spPr bwMode="auto">
          <a:xfrm rot="-5400000">
            <a:off x="1092200" y="3275013"/>
            <a:ext cx="1095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K</a:t>
            </a:r>
            <a:endParaRPr lang="en-US" b="0">
              <a:latin typeface="Times" panose="02020603050405020304" pitchFamily="18" charset="0"/>
              <a:cs typeface="Times New Roman" panose="02020603050405020304" pitchFamily="18" charset="0"/>
            </a:endParaRPr>
          </a:p>
        </p:txBody>
      </p:sp>
      <p:sp>
        <p:nvSpPr>
          <p:cNvPr id="36073" name="Rectangle 234"/>
          <p:cNvSpPr>
            <a:spLocks noChangeAspect="1" noChangeArrowheads="1"/>
          </p:cNvSpPr>
          <p:nvPr/>
        </p:nvSpPr>
        <p:spPr bwMode="auto">
          <a:xfrm rot="-5400000">
            <a:off x="233363" y="2311400"/>
            <a:ext cx="183991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 Units of capital per hour</a:t>
            </a:r>
            <a:endParaRPr lang="en-US" b="0">
              <a:latin typeface="Times" panose="02020603050405020304" pitchFamily="18" charset="0"/>
              <a:cs typeface="Times New Roman" panose="02020603050405020304" pitchFamily="18" charset="0"/>
            </a:endParaRPr>
          </a:p>
        </p:txBody>
      </p:sp>
      <p:sp>
        <p:nvSpPr>
          <p:cNvPr id="36075" name="Rectangle 236"/>
          <p:cNvSpPr>
            <a:spLocks noChangeAspect="1" noChangeArrowheads="1"/>
          </p:cNvSpPr>
          <p:nvPr/>
        </p:nvSpPr>
        <p:spPr bwMode="auto">
          <a:xfrm>
            <a:off x="3671888" y="6092825"/>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50</a:t>
            </a:r>
            <a:endParaRPr lang="en-US" b="0">
              <a:latin typeface="Times" panose="02020603050405020304" pitchFamily="18" charset="0"/>
              <a:cs typeface="Times New Roman" panose="02020603050405020304" pitchFamily="18" charset="0"/>
            </a:endParaRPr>
          </a:p>
        </p:txBody>
      </p:sp>
      <p:sp>
        <p:nvSpPr>
          <p:cNvPr id="36076" name="Rectangle 237"/>
          <p:cNvSpPr>
            <a:spLocks noChangeAspect="1" noChangeArrowheads="1"/>
          </p:cNvSpPr>
          <p:nvPr/>
        </p:nvSpPr>
        <p:spPr bwMode="auto">
          <a:xfrm>
            <a:off x="1425575" y="609282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0</a:t>
            </a:r>
            <a:endParaRPr lang="en-US" b="0">
              <a:latin typeface="Times" panose="02020603050405020304" pitchFamily="18" charset="0"/>
              <a:cs typeface="Times New Roman" panose="02020603050405020304" pitchFamily="18" charset="0"/>
            </a:endParaRPr>
          </a:p>
        </p:txBody>
      </p:sp>
      <p:sp>
        <p:nvSpPr>
          <p:cNvPr id="36077" name="Rectangle 238"/>
          <p:cNvSpPr>
            <a:spLocks noChangeAspect="1" noChangeArrowheads="1"/>
          </p:cNvSpPr>
          <p:nvPr/>
        </p:nvSpPr>
        <p:spPr bwMode="auto">
          <a:xfrm>
            <a:off x="5813425" y="612616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L</a:t>
            </a:r>
            <a:endParaRPr lang="en-US" b="0">
              <a:latin typeface="Times" panose="02020603050405020304" pitchFamily="18" charset="0"/>
              <a:cs typeface="Times New Roman" panose="02020603050405020304" pitchFamily="18" charset="0"/>
            </a:endParaRPr>
          </a:p>
        </p:txBody>
      </p:sp>
      <p:sp>
        <p:nvSpPr>
          <p:cNvPr id="36078" name="Rectangle 239"/>
          <p:cNvSpPr>
            <a:spLocks noChangeAspect="1" noChangeArrowheads="1"/>
          </p:cNvSpPr>
          <p:nvPr/>
        </p:nvSpPr>
        <p:spPr bwMode="auto">
          <a:xfrm>
            <a:off x="5889625" y="6126163"/>
            <a:ext cx="1730375"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 Units of labor per hour</a:t>
            </a:r>
            <a:endParaRPr lang="en-US" b="0">
              <a:latin typeface="Times" panose="02020603050405020304" pitchFamily="18" charset="0"/>
              <a:cs typeface="Times New Roman" panose="02020603050405020304" pitchFamily="18" charset="0"/>
            </a:endParaRPr>
          </a:p>
        </p:txBody>
      </p:sp>
      <p:grpSp>
        <p:nvGrpSpPr>
          <p:cNvPr id="36081" name="Group 244"/>
          <p:cNvGrpSpPr>
            <a:grpSpLocks noChangeAspect="1"/>
          </p:cNvGrpSpPr>
          <p:nvPr/>
        </p:nvGrpSpPr>
        <p:grpSpPr bwMode="auto">
          <a:xfrm>
            <a:off x="1673225" y="2522538"/>
            <a:ext cx="514350" cy="365125"/>
            <a:chOff x="959" y="1277"/>
            <a:chExt cx="362" cy="258"/>
          </a:xfrm>
        </p:grpSpPr>
        <p:sp>
          <p:nvSpPr>
            <p:cNvPr id="36114" name="Rectangle 245"/>
            <p:cNvSpPr>
              <a:spLocks noChangeAspect="1" noChangeArrowheads="1"/>
            </p:cNvSpPr>
            <p:nvPr/>
          </p:nvSpPr>
          <p:spPr bwMode="auto">
            <a:xfrm>
              <a:off x="959" y="1277"/>
              <a:ext cx="356"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$3,000</a:t>
              </a:r>
              <a:endParaRPr lang="en-US" b="0">
                <a:latin typeface="Times" panose="02020603050405020304" pitchFamily="18" charset="0"/>
                <a:cs typeface="Times New Roman" panose="02020603050405020304" pitchFamily="18" charset="0"/>
              </a:endParaRPr>
            </a:p>
          </p:txBody>
        </p:sp>
        <p:sp>
          <p:nvSpPr>
            <p:cNvPr id="36115" name="Rectangle 246"/>
            <p:cNvSpPr>
              <a:spLocks noChangeAspect="1" noChangeArrowheads="1"/>
            </p:cNvSpPr>
            <p:nvPr/>
          </p:nvSpPr>
          <p:spPr bwMode="auto">
            <a:xfrm>
              <a:off x="959" y="1396"/>
              <a:ext cx="362"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isocost</a:t>
              </a:r>
              <a:endParaRPr lang="en-US" b="0">
                <a:latin typeface="Times" panose="02020603050405020304" pitchFamily="18" charset="0"/>
                <a:cs typeface="Times New Roman" panose="02020603050405020304" pitchFamily="18" charset="0"/>
              </a:endParaRPr>
            </a:p>
          </p:txBody>
        </p:sp>
      </p:grpSp>
      <p:grpSp>
        <p:nvGrpSpPr>
          <p:cNvPr id="36082" name="Group 247"/>
          <p:cNvGrpSpPr>
            <a:grpSpLocks noChangeAspect="1"/>
          </p:cNvGrpSpPr>
          <p:nvPr/>
        </p:nvGrpSpPr>
        <p:grpSpPr bwMode="auto">
          <a:xfrm>
            <a:off x="1673225" y="3595688"/>
            <a:ext cx="514350" cy="371475"/>
            <a:chOff x="959" y="2033"/>
            <a:chExt cx="362" cy="261"/>
          </a:xfrm>
        </p:grpSpPr>
        <p:sp>
          <p:nvSpPr>
            <p:cNvPr id="36112" name="Rectangle 248"/>
            <p:cNvSpPr>
              <a:spLocks noChangeAspect="1" noChangeArrowheads="1"/>
            </p:cNvSpPr>
            <p:nvPr/>
          </p:nvSpPr>
          <p:spPr bwMode="auto">
            <a:xfrm>
              <a:off x="959" y="2033"/>
              <a:ext cx="356"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$2,000</a:t>
              </a:r>
              <a:endParaRPr lang="en-US" b="0">
                <a:latin typeface="Times" panose="02020603050405020304" pitchFamily="18" charset="0"/>
                <a:cs typeface="Times New Roman" panose="02020603050405020304" pitchFamily="18" charset="0"/>
              </a:endParaRPr>
            </a:p>
          </p:txBody>
        </p:sp>
        <p:sp>
          <p:nvSpPr>
            <p:cNvPr id="36113" name="Rectangle 249"/>
            <p:cNvSpPr>
              <a:spLocks noChangeAspect="1" noChangeArrowheads="1"/>
            </p:cNvSpPr>
            <p:nvPr/>
          </p:nvSpPr>
          <p:spPr bwMode="auto">
            <a:xfrm>
              <a:off x="959" y="2155"/>
              <a:ext cx="362"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isocost</a:t>
              </a:r>
              <a:endParaRPr lang="en-US" b="0">
                <a:latin typeface="Times" panose="02020603050405020304" pitchFamily="18" charset="0"/>
                <a:cs typeface="Times New Roman" panose="02020603050405020304" pitchFamily="18" charset="0"/>
              </a:endParaRPr>
            </a:p>
          </p:txBody>
        </p:sp>
      </p:grpSp>
      <p:grpSp>
        <p:nvGrpSpPr>
          <p:cNvPr id="36083" name="Group 250"/>
          <p:cNvGrpSpPr>
            <a:grpSpLocks noChangeAspect="1"/>
          </p:cNvGrpSpPr>
          <p:nvPr/>
        </p:nvGrpSpPr>
        <p:grpSpPr bwMode="auto">
          <a:xfrm>
            <a:off x="1673225" y="4691063"/>
            <a:ext cx="514350" cy="366712"/>
            <a:chOff x="959" y="2804"/>
            <a:chExt cx="362" cy="258"/>
          </a:xfrm>
        </p:grpSpPr>
        <p:sp>
          <p:nvSpPr>
            <p:cNvPr id="36110" name="Rectangle 251"/>
            <p:cNvSpPr>
              <a:spLocks noChangeAspect="1" noChangeArrowheads="1"/>
            </p:cNvSpPr>
            <p:nvPr/>
          </p:nvSpPr>
          <p:spPr bwMode="auto">
            <a:xfrm>
              <a:off x="959" y="2804"/>
              <a:ext cx="356" cy="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$1,000</a:t>
              </a:r>
              <a:endParaRPr lang="en-US" b="0">
                <a:latin typeface="Times" panose="02020603050405020304" pitchFamily="18" charset="0"/>
                <a:cs typeface="Times New Roman" panose="02020603050405020304" pitchFamily="18" charset="0"/>
              </a:endParaRPr>
            </a:p>
          </p:txBody>
        </p:sp>
        <p:sp>
          <p:nvSpPr>
            <p:cNvPr id="36111" name="Rectangle 252"/>
            <p:cNvSpPr>
              <a:spLocks noChangeAspect="1" noChangeArrowheads="1"/>
            </p:cNvSpPr>
            <p:nvPr/>
          </p:nvSpPr>
          <p:spPr bwMode="auto">
            <a:xfrm>
              <a:off x="959" y="2923"/>
              <a:ext cx="362"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isocost</a:t>
              </a:r>
              <a:endParaRPr lang="en-US" b="0">
                <a:latin typeface="Times" panose="02020603050405020304" pitchFamily="18" charset="0"/>
                <a:cs typeface="Times New Roman" panose="02020603050405020304" pitchFamily="18" charset="0"/>
              </a:endParaRPr>
            </a:p>
          </p:txBody>
        </p:sp>
      </p:grpSp>
      <p:sp>
        <p:nvSpPr>
          <p:cNvPr id="640279" name="Text Box 279"/>
          <p:cNvSpPr txBox="1">
            <a:spLocks noChangeArrowheads="1"/>
          </p:cNvSpPr>
          <p:nvPr/>
        </p:nvSpPr>
        <p:spPr bwMode="auto">
          <a:xfrm>
            <a:off x="3429000" y="1533525"/>
            <a:ext cx="2209800" cy="1743075"/>
          </a:xfrm>
          <a:prstGeom prst="rect">
            <a:avLst/>
          </a:prstGeom>
          <a:solidFill>
            <a:srgbClr val="9DDF9D"/>
          </a:solidFill>
          <a:ln w="3175">
            <a:solidFill>
              <a:schemeClr val="tx1"/>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800" b="0">
                <a:latin typeface="Times New Roman" panose="02020603050405020304" pitchFamily="18" charset="0"/>
                <a:cs typeface="Times New Roman" panose="02020603050405020304" pitchFamily="18" charset="0"/>
              </a:rPr>
              <a:t>Which of these three Isocost would allow the firm to produce the 100 units of output at the lowest possible cost?</a:t>
            </a:r>
          </a:p>
        </p:txBody>
      </p:sp>
      <p:sp>
        <p:nvSpPr>
          <p:cNvPr id="36088" name="Text Box 253"/>
          <p:cNvSpPr txBox="1">
            <a:spLocks noChangeArrowheads="1"/>
          </p:cNvSpPr>
          <p:nvPr/>
        </p:nvSpPr>
        <p:spPr bwMode="auto">
          <a:xfrm>
            <a:off x="5942013" y="1357313"/>
            <a:ext cx="222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u="sng">
                <a:latin typeface="Times" panose="02020603050405020304" pitchFamily="18" charset="0"/>
                <a:cs typeface="Times New Roman" panose="02020603050405020304" pitchFamily="18" charset="0"/>
              </a:rPr>
              <a:t>Isocost Equation</a:t>
            </a:r>
          </a:p>
        </p:txBody>
      </p:sp>
      <p:sp>
        <p:nvSpPr>
          <p:cNvPr id="36089" name="Text Box 254"/>
          <p:cNvSpPr txBox="1">
            <a:spLocks noChangeArrowheads="1"/>
          </p:cNvSpPr>
          <p:nvPr/>
        </p:nvSpPr>
        <p:spPr bwMode="auto">
          <a:xfrm>
            <a:off x="5684838" y="1985963"/>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K</a:t>
            </a:r>
            <a:r>
              <a:rPr lang="en-US" b="0">
                <a:latin typeface="Times" panose="02020603050405020304" pitchFamily="18" charset="0"/>
                <a:cs typeface="Times New Roman" panose="02020603050405020304" pitchFamily="18" charset="0"/>
              </a:rPr>
              <a:t> = </a:t>
            </a:r>
          </a:p>
        </p:txBody>
      </p:sp>
      <p:sp>
        <p:nvSpPr>
          <p:cNvPr id="36090" name="Text Box 255"/>
          <p:cNvSpPr txBox="1">
            <a:spLocks noChangeArrowheads="1"/>
          </p:cNvSpPr>
          <p:nvPr/>
        </p:nvSpPr>
        <p:spPr bwMode="auto">
          <a:xfrm>
            <a:off x="6675438" y="2138363"/>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r</a:t>
            </a:r>
            <a:endParaRPr lang="en-US" b="0" i="1" baseline="-25000">
              <a:latin typeface="Times" panose="02020603050405020304" pitchFamily="18" charset="0"/>
              <a:cs typeface="Times New Roman" panose="02020603050405020304" pitchFamily="18" charset="0"/>
            </a:endParaRPr>
          </a:p>
        </p:txBody>
      </p:sp>
      <p:sp>
        <p:nvSpPr>
          <p:cNvPr id="36091" name="Text Box 256"/>
          <p:cNvSpPr txBox="1">
            <a:spLocks noChangeArrowheads="1"/>
          </p:cNvSpPr>
          <p:nvPr/>
        </p:nvSpPr>
        <p:spPr bwMode="auto">
          <a:xfrm>
            <a:off x="7161213" y="194786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a:t>
            </a:r>
            <a:r>
              <a:rPr lang="en-US" b="0">
                <a:latin typeface="Times" panose="02020603050405020304" pitchFamily="18" charset="0"/>
                <a:cs typeface="Times New Roman" panose="02020603050405020304" pitchFamily="18" charset="0"/>
              </a:rPr>
              <a:t> </a:t>
            </a:r>
          </a:p>
        </p:txBody>
      </p:sp>
      <p:sp>
        <p:nvSpPr>
          <p:cNvPr id="36092" name="Text Box 257"/>
          <p:cNvSpPr txBox="1">
            <a:spLocks noChangeArrowheads="1"/>
          </p:cNvSpPr>
          <p:nvPr/>
        </p:nvSpPr>
        <p:spPr bwMode="auto">
          <a:xfrm>
            <a:off x="8180388" y="1966913"/>
            <a:ext cx="430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L</a:t>
            </a:r>
            <a:r>
              <a:rPr lang="en-US" b="0">
                <a:latin typeface="Times" panose="02020603050405020304" pitchFamily="18" charset="0"/>
                <a:cs typeface="Times New Roman" panose="02020603050405020304" pitchFamily="18" charset="0"/>
              </a:rPr>
              <a:t> </a:t>
            </a:r>
          </a:p>
        </p:txBody>
      </p:sp>
      <p:sp>
        <p:nvSpPr>
          <p:cNvPr id="36093" name="Line 258"/>
          <p:cNvSpPr>
            <a:spLocks noChangeShapeType="1"/>
          </p:cNvSpPr>
          <p:nvPr/>
        </p:nvSpPr>
        <p:spPr bwMode="auto">
          <a:xfrm>
            <a:off x="7513638" y="2214563"/>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94" name="Line 259"/>
          <p:cNvSpPr>
            <a:spLocks noChangeShapeType="1"/>
          </p:cNvSpPr>
          <p:nvPr/>
        </p:nvSpPr>
        <p:spPr bwMode="auto">
          <a:xfrm>
            <a:off x="6446838" y="2214563"/>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095" name="Text Box 260"/>
          <p:cNvSpPr txBox="1">
            <a:spLocks noChangeArrowheads="1"/>
          </p:cNvSpPr>
          <p:nvPr/>
        </p:nvSpPr>
        <p:spPr bwMode="auto">
          <a:xfrm>
            <a:off x="7675563" y="181451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w</a:t>
            </a:r>
            <a:endParaRPr lang="en-US" b="0" i="1" baseline="-25000">
              <a:latin typeface="Times" panose="02020603050405020304" pitchFamily="18" charset="0"/>
              <a:cs typeface="Times New Roman" panose="02020603050405020304" pitchFamily="18" charset="0"/>
            </a:endParaRPr>
          </a:p>
        </p:txBody>
      </p:sp>
      <p:sp>
        <p:nvSpPr>
          <p:cNvPr id="36096" name="Text Box 261"/>
          <p:cNvSpPr txBox="1">
            <a:spLocks noChangeArrowheads="1"/>
          </p:cNvSpPr>
          <p:nvPr/>
        </p:nvSpPr>
        <p:spPr bwMode="auto">
          <a:xfrm>
            <a:off x="7704138" y="2119313"/>
            <a:ext cx="303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r</a:t>
            </a:r>
            <a:endParaRPr lang="en-US" b="0" i="1" baseline="-25000">
              <a:latin typeface="Times" panose="02020603050405020304" pitchFamily="18" charset="0"/>
              <a:cs typeface="Times New Roman" panose="02020603050405020304" pitchFamily="18" charset="0"/>
            </a:endParaRPr>
          </a:p>
        </p:txBody>
      </p:sp>
      <p:grpSp>
        <p:nvGrpSpPr>
          <p:cNvPr id="36097" name="Group 262"/>
          <p:cNvGrpSpPr>
            <a:grpSpLocks/>
          </p:cNvGrpSpPr>
          <p:nvPr/>
        </p:nvGrpSpPr>
        <p:grpSpPr bwMode="auto">
          <a:xfrm>
            <a:off x="6659563" y="1817688"/>
            <a:ext cx="387350" cy="457200"/>
            <a:chOff x="2660" y="3422"/>
            <a:chExt cx="244" cy="288"/>
          </a:xfrm>
        </p:grpSpPr>
        <p:sp>
          <p:nvSpPr>
            <p:cNvPr id="36108" name="Text Box 263"/>
            <p:cNvSpPr txBox="1">
              <a:spLocks noChangeArrowheads="1"/>
            </p:cNvSpPr>
            <p:nvPr/>
          </p:nvSpPr>
          <p:spPr bwMode="auto">
            <a:xfrm>
              <a:off x="2660" y="3422"/>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C</a:t>
              </a:r>
            </a:p>
          </p:txBody>
        </p:sp>
        <p:sp>
          <p:nvSpPr>
            <p:cNvPr id="36109" name="Line 264"/>
            <p:cNvSpPr>
              <a:spLocks noChangeShapeType="1"/>
            </p:cNvSpPr>
            <p:nvPr/>
          </p:nvSpPr>
          <p:spPr bwMode="auto">
            <a:xfrm>
              <a:off x="2736" y="346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098" name="Text Box 265"/>
          <p:cNvSpPr txBox="1">
            <a:spLocks noChangeArrowheads="1"/>
          </p:cNvSpPr>
          <p:nvPr/>
        </p:nvSpPr>
        <p:spPr bwMode="auto">
          <a:xfrm>
            <a:off x="6934200" y="4081463"/>
            <a:ext cx="183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u="sng">
                <a:latin typeface="Times" panose="02020603050405020304" pitchFamily="18" charset="0"/>
                <a:cs typeface="Times New Roman" panose="02020603050405020304" pitchFamily="18" charset="0"/>
              </a:rPr>
              <a:t>Initial Values</a:t>
            </a:r>
          </a:p>
        </p:txBody>
      </p:sp>
      <p:sp>
        <p:nvSpPr>
          <p:cNvPr id="36099" name="Text Box 266"/>
          <p:cNvSpPr txBox="1">
            <a:spLocks noChangeArrowheads="1"/>
          </p:cNvSpPr>
          <p:nvPr/>
        </p:nvSpPr>
        <p:spPr bwMode="auto">
          <a:xfrm>
            <a:off x="7375525" y="4475163"/>
            <a:ext cx="117852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dirty="0">
                <a:latin typeface="Times New Roman" panose="02020603050405020304" pitchFamily="18" charset="0"/>
                <a:cs typeface="Times New Roman" panose="02020603050405020304" pitchFamily="18" charset="0"/>
              </a:rPr>
              <a:t>q = 100</a:t>
            </a:r>
          </a:p>
          <a:p>
            <a:r>
              <a:rPr lang="en-US" b="0" i="1" dirty="0" smtClean="0">
                <a:latin typeface="Times New Roman" panose="02020603050405020304" pitchFamily="18" charset="0"/>
                <a:cs typeface="Times New Roman" panose="02020603050405020304" pitchFamily="18" charset="0"/>
              </a:rPr>
              <a:t>w</a:t>
            </a:r>
            <a:r>
              <a:rPr lang="en-US" b="0" dirty="0" smtClean="0">
                <a:latin typeface="Times" panose="02020603050405020304" pitchFamily="18" charset="0"/>
                <a:cs typeface="Times New Roman" panose="02020603050405020304" pitchFamily="18" charset="0"/>
              </a:rPr>
              <a:t> </a:t>
            </a:r>
            <a:r>
              <a:rPr lang="en-US" b="0" dirty="0">
                <a:latin typeface="Times" panose="02020603050405020304" pitchFamily="18" charset="0"/>
                <a:cs typeface="Times New Roman" panose="02020603050405020304" pitchFamily="18" charset="0"/>
              </a:rPr>
              <a:t>= $24</a:t>
            </a:r>
          </a:p>
          <a:p>
            <a:r>
              <a:rPr lang="en-US" b="0" dirty="0">
                <a:latin typeface="Times" panose="02020603050405020304" pitchFamily="18" charset="0"/>
                <a:cs typeface="Times New Roman" panose="02020603050405020304" pitchFamily="18" charset="0"/>
              </a:rPr>
              <a:t> </a:t>
            </a:r>
            <a:r>
              <a:rPr lang="en-US" b="0" i="1" dirty="0">
                <a:latin typeface="Times New Roman" panose="02020603050405020304" pitchFamily="18" charset="0"/>
                <a:cs typeface="Times New Roman" panose="02020603050405020304" pitchFamily="18" charset="0"/>
              </a:rPr>
              <a:t>r</a:t>
            </a:r>
            <a:r>
              <a:rPr lang="en-US" b="0" dirty="0">
                <a:latin typeface="Times" panose="02020603050405020304" pitchFamily="18" charset="0"/>
                <a:cs typeface="Times New Roman" panose="02020603050405020304" pitchFamily="18" charset="0"/>
              </a:rPr>
              <a:t> = $8</a:t>
            </a:r>
          </a:p>
        </p:txBody>
      </p:sp>
      <p:sp>
        <p:nvSpPr>
          <p:cNvPr id="36100" name="Line 267"/>
          <p:cNvSpPr>
            <a:spLocks noChangeShapeType="1"/>
          </p:cNvSpPr>
          <p:nvPr/>
        </p:nvSpPr>
        <p:spPr bwMode="auto">
          <a:xfrm>
            <a:off x="7467600" y="4919663"/>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01" name="Text Box 268"/>
          <p:cNvSpPr txBox="1">
            <a:spLocks noChangeArrowheads="1"/>
          </p:cNvSpPr>
          <p:nvPr/>
        </p:nvSpPr>
        <p:spPr bwMode="auto">
          <a:xfrm>
            <a:off x="6170613" y="2481263"/>
            <a:ext cx="200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u="sng">
                <a:latin typeface="Times" panose="02020603050405020304" pitchFamily="18" charset="0"/>
                <a:cs typeface="Times New Roman" panose="02020603050405020304" pitchFamily="18" charset="0"/>
              </a:rPr>
              <a:t>Isoquant Slope</a:t>
            </a:r>
          </a:p>
        </p:txBody>
      </p:sp>
      <p:sp>
        <p:nvSpPr>
          <p:cNvPr id="36102" name="Line 269"/>
          <p:cNvSpPr>
            <a:spLocks noChangeShapeType="1"/>
          </p:cNvSpPr>
          <p:nvPr/>
        </p:nvSpPr>
        <p:spPr bwMode="auto">
          <a:xfrm>
            <a:off x="6643688" y="3354388"/>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103" name="Text Box 270"/>
          <p:cNvSpPr txBox="1">
            <a:spLocks noChangeArrowheads="1"/>
          </p:cNvSpPr>
          <p:nvPr/>
        </p:nvSpPr>
        <p:spPr bwMode="auto">
          <a:xfrm>
            <a:off x="6704013" y="2862263"/>
            <a:ext cx="73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MP</a:t>
            </a:r>
            <a:r>
              <a:rPr lang="en-US" b="0" i="1" baseline="-25000">
                <a:latin typeface="Times" panose="02020603050405020304" pitchFamily="18" charset="0"/>
                <a:cs typeface="Times New Roman" panose="02020603050405020304" pitchFamily="18" charset="0"/>
              </a:rPr>
              <a:t>L</a:t>
            </a:r>
          </a:p>
        </p:txBody>
      </p:sp>
      <p:sp>
        <p:nvSpPr>
          <p:cNvPr id="36104" name="Text Box 271"/>
          <p:cNvSpPr txBox="1">
            <a:spLocks noChangeArrowheads="1"/>
          </p:cNvSpPr>
          <p:nvPr/>
        </p:nvSpPr>
        <p:spPr bwMode="auto">
          <a:xfrm>
            <a:off x="6653213" y="3316288"/>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MP</a:t>
            </a:r>
            <a:r>
              <a:rPr lang="en-US" b="0" i="1" baseline="-25000">
                <a:latin typeface="Times" panose="02020603050405020304" pitchFamily="18" charset="0"/>
                <a:cs typeface="Times New Roman" panose="02020603050405020304" pitchFamily="18" charset="0"/>
              </a:rPr>
              <a:t>K</a:t>
            </a:r>
          </a:p>
        </p:txBody>
      </p:sp>
      <p:sp>
        <p:nvSpPr>
          <p:cNvPr id="36105" name="Text Box 272"/>
          <p:cNvSpPr txBox="1">
            <a:spLocks noChangeArrowheads="1"/>
          </p:cNvSpPr>
          <p:nvPr/>
        </p:nvSpPr>
        <p:spPr bwMode="auto">
          <a:xfrm>
            <a:off x="7358063" y="3087688"/>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a:t>
            </a:r>
            <a:r>
              <a:rPr lang="en-US" b="0">
                <a:latin typeface="Times" panose="02020603050405020304" pitchFamily="18" charset="0"/>
                <a:cs typeface="Times New Roman" panose="02020603050405020304" pitchFamily="18" charset="0"/>
              </a:rPr>
              <a:t> </a:t>
            </a:r>
          </a:p>
        </p:txBody>
      </p:sp>
      <p:sp>
        <p:nvSpPr>
          <p:cNvPr id="36106" name="Text Box 273"/>
          <p:cNvSpPr txBox="1">
            <a:spLocks noChangeArrowheads="1"/>
          </p:cNvSpPr>
          <p:nvPr/>
        </p:nvSpPr>
        <p:spPr bwMode="auto">
          <a:xfrm>
            <a:off x="7662863" y="3087688"/>
            <a:ext cx="94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MRTS</a:t>
            </a:r>
            <a:endParaRPr lang="en-US" b="0">
              <a:latin typeface="Times" panose="02020603050405020304" pitchFamily="18" charset="0"/>
              <a:cs typeface="Times New Roman" panose="02020603050405020304" pitchFamily="18" charset="0"/>
            </a:endParaRPr>
          </a:p>
        </p:txBody>
      </p:sp>
      <p:sp>
        <p:nvSpPr>
          <p:cNvPr id="36107" name="Text Box 274"/>
          <p:cNvSpPr txBox="1">
            <a:spLocks noChangeArrowheads="1"/>
          </p:cNvSpPr>
          <p:nvPr/>
        </p:nvSpPr>
        <p:spPr bwMode="auto">
          <a:xfrm>
            <a:off x="6262688" y="309721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a:t>
            </a:r>
            <a:r>
              <a:rPr lang="en-US" b="0">
                <a:latin typeface="Times" panose="02020603050405020304" pitchFamily="18" charset="0"/>
                <a:cs typeface="Times New Roman" panose="02020603050405020304" pitchFamily="18" charset="0"/>
              </a:rPr>
              <a:t> </a:t>
            </a: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40279"/>
                                        </p:tgtEl>
                                        <p:attrNameLst>
                                          <p:attrName>style.visibility</p:attrName>
                                        </p:attrNameLst>
                                      </p:cBhvr>
                                      <p:to>
                                        <p:strVal val="visible"/>
                                      </p:to>
                                    </p:set>
                                    <p:anim calcmode="lin" valueType="num">
                                      <p:cBhvr>
                                        <p:cTn id="7" dur="500" fill="hold"/>
                                        <p:tgtEl>
                                          <p:spTgt spid="640279"/>
                                        </p:tgtEl>
                                        <p:attrNameLst>
                                          <p:attrName>ppt_w</p:attrName>
                                        </p:attrNameLst>
                                      </p:cBhvr>
                                      <p:tavLst>
                                        <p:tav tm="0">
                                          <p:val>
                                            <p:fltVal val="0"/>
                                          </p:val>
                                        </p:tav>
                                        <p:tav tm="100000">
                                          <p:val>
                                            <p:strVal val="#ppt_w"/>
                                          </p:val>
                                        </p:tav>
                                      </p:tavLst>
                                    </p:anim>
                                    <p:anim calcmode="lin" valueType="num">
                                      <p:cBhvr>
                                        <p:cTn id="8" dur="500" fill="hold"/>
                                        <p:tgtEl>
                                          <p:spTgt spid="6402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279" grpId="0" animBg="1"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p:txBody>
          <a:bodyPr/>
          <a:lstStyle/>
          <a:p>
            <a:pPr eaLnBrk="1" hangingPunct="1"/>
            <a:r>
              <a:rPr lang="en-US" b="1" smtClean="0"/>
              <a:t>Figure 7.5 </a:t>
            </a:r>
            <a:r>
              <a:rPr lang="en-US" smtClean="0"/>
              <a:t>Cost Minimization</a:t>
            </a:r>
          </a:p>
        </p:txBody>
      </p:sp>
      <p:sp>
        <p:nvSpPr>
          <p:cNvPr id="36959" name="Line 4"/>
          <p:cNvSpPr>
            <a:spLocks noChangeAspect="1" noChangeShapeType="1"/>
          </p:cNvSpPr>
          <p:nvPr/>
        </p:nvSpPr>
        <p:spPr bwMode="auto">
          <a:xfrm>
            <a:off x="1625965" y="4861062"/>
            <a:ext cx="1797779" cy="1066735"/>
          </a:xfrm>
          <a:prstGeom prst="line">
            <a:avLst/>
          </a:prstGeom>
          <a:noFill/>
          <a:ln w="34925">
            <a:solidFill>
              <a:srgbClr val="00AD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0" name="Line 5"/>
          <p:cNvSpPr>
            <a:spLocks noChangeAspect="1" noChangeShapeType="1"/>
          </p:cNvSpPr>
          <p:nvPr/>
        </p:nvSpPr>
        <p:spPr bwMode="auto">
          <a:xfrm>
            <a:off x="1625965" y="3816265"/>
            <a:ext cx="3613385" cy="2132098"/>
          </a:xfrm>
          <a:prstGeom prst="line">
            <a:avLst/>
          </a:prstGeom>
          <a:noFill/>
          <a:ln w="34925">
            <a:solidFill>
              <a:srgbClr val="00AD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1" name="Line 6"/>
          <p:cNvSpPr>
            <a:spLocks noChangeAspect="1" noChangeShapeType="1"/>
          </p:cNvSpPr>
          <p:nvPr/>
        </p:nvSpPr>
        <p:spPr bwMode="auto">
          <a:xfrm>
            <a:off x="1608138" y="2755015"/>
            <a:ext cx="5394708" cy="3185121"/>
          </a:xfrm>
          <a:prstGeom prst="line">
            <a:avLst/>
          </a:prstGeom>
          <a:noFill/>
          <a:ln w="34925">
            <a:solidFill>
              <a:srgbClr val="00AD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3" name="Line 8"/>
          <p:cNvSpPr>
            <a:spLocks noChangeAspect="1" noChangeShapeType="1"/>
          </p:cNvSpPr>
          <p:nvPr/>
        </p:nvSpPr>
        <p:spPr bwMode="auto">
          <a:xfrm>
            <a:off x="2644843" y="5879807"/>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4" name="Line 9"/>
          <p:cNvSpPr>
            <a:spLocks noChangeAspect="1" noChangeShapeType="1"/>
          </p:cNvSpPr>
          <p:nvPr/>
        </p:nvSpPr>
        <p:spPr bwMode="auto">
          <a:xfrm>
            <a:off x="2644843" y="582907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5" name="Line 10"/>
          <p:cNvSpPr>
            <a:spLocks noChangeAspect="1" noChangeShapeType="1"/>
          </p:cNvSpPr>
          <p:nvPr/>
        </p:nvSpPr>
        <p:spPr bwMode="auto">
          <a:xfrm>
            <a:off x="2644843" y="5776972"/>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6" name="Line 11"/>
          <p:cNvSpPr>
            <a:spLocks noChangeAspect="1" noChangeShapeType="1"/>
          </p:cNvSpPr>
          <p:nvPr/>
        </p:nvSpPr>
        <p:spPr bwMode="auto">
          <a:xfrm>
            <a:off x="2644843" y="5726241"/>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7" name="Line 12"/>
          <p:cNvSpPr>
            <a:spLocks noChangeAspect="1" noChangeShapeType="1"/>
          </p:cNvSpPr>
          <p:nvPr/>
        </p:nvSpPr>
        <p:spPr bwMode="auto">
          <a:xfrm>
            <a:off x="2644843" y="567413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8" name="Line 13"/>
          <p:cNvSpPr>
            <a:spLocks noChangeAspect="1" noChangeShapeType="1"/>
          </p:cNvSpPr>
          <p:nvPr/>
        </p:nvSpPr>
        <p:spPr bwMode="auto">
          <a:xfrm>
            <a:off x="2644843" y="5623407"/>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69" name="Line 14"/>
          <p:cNvSpPr>
            <a:spLocks noChangeAspect="1" noChangeShapeType="1"/>
          </p:cNvSpPr>
          <p:nvPr/>
        </p:nvSpPr>
        <p:spPr bwMode="auto">
          <a:xfrm>
            <a:off x="2644843" y="557130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0" name="Line 15"/>
          <p:cNvSpPr>
            <a:spLocks noChangeAspect="1" noChangeShapeType="1"/>
          </p:cNvSpPr>
          <p:nvPr/>
        </p:nvSpPr>
        <p:spPr bwMode="auto">
          <a:xfrm>
            <a:off x="2644843" y="5520572"/>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1" name="Line 16"/>
          <p:cNvSpPr>
            <a:spLocks noChangeAspect="1" noChangeShapeType="1"/>
          </p:cNvSpPr>
          <p:nvPr/>
        </p:nvSpPr>
        <p:spPr bwMode="auto">
          <a:xfrm>
            <a:off x="2644843" y="546847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2" name="Line 17"/>
          <p:cNvSpPr>
            <a:spLocks noChangeAspect="1" noChangeShapeType="1"/>
          </p:cNvSpPr>
          <p:nvPr/>
        </p:nvSpPr>
        <p:spPr bwMode="auto">
          <a:xfrm>
            <a:off x="2644843" y="541773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3" name="Line 18"/>
          <p:cNvSpPr>
            <a:spLocks noChangeAspect="1" noChangeShapeType="1"/>
          </p:cNvSpPr>
          <p:nvPr/>
        </p:nvSpPr>
        <p:spPr bwMode="auto">
          <a:xfrm>
            <a:off x="2644843" y="536563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4" name="Line 19"/>
          <p:cNvSpPr>
            <a:spLocks noChangeAspect="1" noChangeShapeType="1"/>
          </p:cNvSpPr>
          <p:nvPr/>
        </p:nvSpPr>
        <p:spPr bwMode="auto">
          <a:xfrm>
            <a:off x="2644843" y="531490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5" name="Line 20"/>
          <p:cNvSpPr>
            <a:spLocks noChangeAspect="1" noChangeShapeType="1"/>
          </p:cNvSpPr>
          <p:nvPr/>
        </p:nvSpPr>
        <p:spPr bwMode="auto">
          <a:xfrm>
            <a:off x="2644843" y="5264172"/>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6" name="Line 21"/>
          <p:cNvSpPr>
            <a:spLocks noChangeAspect="1" noChangeShapeType="1"/>
          </p:cNvSpPr>
          <p:nvPr/>
        </p:nvSpPr>
        <p:spPr bwMode="auto">
          <a:xfrm>
            <a:off x="2644843" y="521206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7" name="Line 22"/>
          <p:cNvSpPr>
            <a:spLocks noChangeAspect="1" noChangeShapeType="1"/>
          </p:cNvSpPr>
          <p:nvPr/>
        </p:nvSpPr>
        <p:spPr bwMode="auto">
          <a:xfrm>
            <a:off x="2644843" y="516133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8" name="Line 23"/>
          <p:cNvSpPr>
            <a:spLocks noChangeAspect="1" noChangeShapeType="1"/>
          </p:cNvSpPr>
          <p:nvPr/>
        </p:nvSpPr>
        <p:spPr bwMode="auto">
          <a:xfrm>
            <a:off x="2644843" y="510923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79" name="Line 24"/>
          <p:cNvSpPr>
            <a:spLocks noChangeAspect="1" noChangeShapeType="1"/>
          </p:cNvSpPr>
          <p:nvPr/>
        </p:nvSpPr>
        <p:spPr bwMode="auto">
          <a:xfrm>
            <a:off x="2644843" y="505850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0" name="Line 25"/>
          <p:cNvSpPr>
            <a:spLocks noChangeAspect="1" noChangeShapeType="1"/>
          </p:cNvSpPr>
          <p:nvPr/>
        </p:nvSpPr>
        <p:spPr bwMode="auto">
          <a:xfrm>
            <a:off x="2644843" y="5006401"/>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1" name="Line 26"/>
          <p:cNvSpPr>
            <a:spLocks noChangeAspect="1" noChangeShapeType="1"/>
          </p:cNvSpPr>
          <p:nvPr/>
        </p:nvSpPr>
        <p:spPr bwMode="auto">
          <a:xfrm>
            <a:off x="2644843" y="495566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2" name="Line 27"/>
          <p:cNvSpPr>
            <a:spLocks noChangeAspect="1" noChangeShapeType="1"/>
          </p:cNvSpPr>
          <p:nvPr/>
        </p:nvSpPr>
        <p:spPr bwMode="auto">
          <a:xfrm>
            <a:off x="2644843" y="490356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3" name="Line 28"/>
          <p:cNvSpPr>
            <a:spLocks noChangeAspect="1" noChangeShapeType="1"/>
          </p:cNvSpPr>
          <p:nvPr/>
        </p:nvSpPr>
        <p:spPr bwMode="auto">
          <a:xfrm>
            <a:off x="2644843" y="485283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4" name="Line 29"/>
          <p:cNvSpPr>
            <a:spLocks noChangeAspect="1" noChangeShapeType="1"/>
          </p:cNvSpPr>
          <p:nvPr/>
        </p:nvSpPr>
        <p:spPr bwMode="auto">
          <a:xfrm>
            <a:off x="2644843" y="4800732"/>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5" name="Line 30"/>
          <p:cNvSpPr>
            <a:spLocks noChangeAspect="1" noChangeShapeType="1"/>
          </p:cNvSpPr>
          <p:nvPr/>
        </p:nvSpPr>
        <p:spPr bwMode="auto">
          <a:xfrm>
            <a:off x="2644843" y="4750001"/>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6" name="Line 31"/>
          <p:cNvSpPr>
            <a:spLocks noChangeAspect="1" noChangeShapeType="1"/>
          </p:cNvSpPr>
          <p:nvPr/>
        </p:nvSpPr>
        <p:spPr bwMode="auto">
          <a:xfrm>
            <a:off x="2644843" y="469789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7" name="Line 32"/>
          <p:cNvSpPr>
            <a:spLocks noChangeAspect="1" noChangeShapeType="1"/>
          </p:cNvSpPr>
          <p:nvPr/>
        </p:nvSpPr>
        <p:spPr bwMode="auto">
          <a:xfrm>
            <a:off x="2644843" y="464716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8" name="Line 33"/>
          <p:cNvSpPr>
            <a:spLocks noChangeAspect="1" noChangeShapeType="1"/>
          </p:cNvSpPr>
          <p:nvPr/>
        </p:nvSpPr>
        <p:spPr bwMode="auto">
          <a:xfrm>
            <a:off x="2644843" y="459506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89" name="Line 34"/>
          <p:cNvSpPr>
            <a:spLocks noChangeAspect="1" noChangeShapeType="1"/>
          </p:cNvSpPr>
          <p:nvPr/>
        </p:nvSpPr>
        <p:spPr bwMode="auto">
          <a:xfrm>
            <a:off x="2644843" y="4544332"/>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0" name="Line 35"/>
          <p:cNvSpPr>
            <a:spLocks noChangeAspect="1" noChangeShapeType="1"/>
          </p:cNvSpPr>
          <p:nvPr/>
        </p:nvSpPr>
        <p:spPr bwMode="auto">
          <a:xfrm>
            <a:off x="2644843" y="449222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1" name="Line 36"/>
          <p:cNvSpPr>
            <a:spLocks noChangeAspect="1" noChangeShapeType="1"/>
          </p:cNvSpPr>
          <p:nvPr/>
        </p:nvSpPr>
        <p:spPr bwMode="auto">
          <a:xfrm>
            <a:off x="2644843" y="444149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2" name="Line 37"/>
          <p:cNvSpPr>
            <a:spLocks noChangeAspect="1" noChangeShapeType="1"/>
          </p:cNvSpPr>
          <p:nvPr/>
        </p:nvSpPr>
        <p:spPr bwMode="auto">
          <a:xfrm>
            <a:off x="2644843" y="439076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3" name="Line 38"/>
          <p:cNvSpPr>
            <a:spLocks noChangeAspect="1" noChangeShapeType="1"/>
          </p:cNvSpPr>
          <p:nvPr/>
        </p:nvSpPr>
        <p:spPr bwMode="auto">
          <a:xfrm>
            <a:off x="2644843" y="433866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4" name="Line 39"/>
          <p:cNvSpPr>
            <a:spLocks noChangeAspect="1" noChangeShapeType="1"/>
          </p:cNvSpPr>
          <p:nvPr/>
        </p:nvSpPr>
        <p:spPr bwMode="auto">
          <a:xfrm>
            <a:off x="2644843" y="4287932"/>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5" name="Line 40"/>
          <p:cNvSpPr>
            <a:spLocks noChangeAspect="1" noChangeShapeType="1"/>
          </p:cNvSpPr>
          <p:nvPr/>
        </p:nvSpPr>
        <p:spPr bwMode="auto">
          <a:xfrm>
            <a:off x="2644843" y="423582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6" name="Line 41"/>
          <p:cNvSpPr>
            <a:spLocks noChangeAspect="1" noChangeShapeType="1"/>
          </p:cNvSpPr>
          <p:nvPr/>
        </p:nvSpPr>
        <p:spPr bwMode="auto">
          <a:xfrm>
            <a:off x="2644843" y="4185097"/>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7" name="Line 42"/>
          <p:cNvSpPr>
            <a:spLocks noChangeAspect="1" noChangeShapeType="1"/>
          </p:cNvSpPr>
          <p:nvPr/>
        </p:nvSpPr>
        <p:spPr bwMode="auto">
          <a:xfrm>
            <a:off x="2644843" y="41329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8" name="Line 43"/>
          <p:cNvSpPr>
            <a:spLocks noChangeAspect="1" noChangeShapeType="1"/>
          </p:cNvSpPr>
          <p:nvPr/>
        </p:nvSpPr>
        <p:spPr bwMode="auto">
          <a:xfrm>
            <a:off x="2644843" y="408226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99" name="Line 44"/>
          <p:cNvSpPr>
            <a:spLocks noChangeAspect="1" noChangeShapeType="1"/>
          </p:cNvSpPr>
          <p:nvPr/>
        </p:nvSpPr>
        <p:spPr bwMode="auto">
          <a:xfrm>
            <a:off x="2644843" y="403016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00" name="Line 45"/>
          <p:cNvSpPr>
            <a:spLocks noChangeAspect="1" noChangeShapeType="1"/>
          </p:cNvSpPr>
          <p:nvPr/>
        </p:nvSpPr>
        <p:spPr bwMode="auto">
          <a:xfrm>
            <a:off x="2644843" y="397942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01" name="Line 46"/>
          <p:cNvSpPr>
            <a:spLocks noChangeAspect="1" noChangeShapeType="1"/>
          </p:cNvSpPr>
          <p:nvPr/>
        </p:nvSpPr>
        <p:spPr bwMode="auto">
          <a:xfrm>
            <a:off x="2644843" y="392732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02" name="Line 47"/>
          <p:cNvSpPr>
            <a:spLocks noChangeAspect="1" noChangeShapeType="1"/>
          </p:cNvSpPr>
          <p:nvPr/>
        </p:nvSpPr>
        <p:spPr bwMode="auto">
          <a:xfrm>
            <a:off x="2644843" y="3876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03" name="Line 48"/>
          <p:cNvSpPr>
            <a:spLocks noChangeAspect="1" noChangeShapeType="1"/>
          </p:cNvSpPr>
          <p:nvPr/>
        </p:nvSpPr>
        <p:spPr bwMode="auto">
          <a:xfrm>
            <a:off x="2644843" y="3824492"/>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04" name="Line 49"/>
          <p:cNvSpPr>
            <a:spLocks noChangeAspect="1" noChangeShapeType="1"/>
          </p:cNvSpPr>
          <p:nvPr/>
        </p:nvSpPr>
        <p:spPr bwMode="auto">
          <a:xfrm>
            <a:off x="2644843" y="377376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05" name="Line 50"/>
          <p:cNvSpPr>
            <a:spLocks noChangeAspect="1" noChangeShapeType="1"/>
          </p:cNvSpPr>
          <p:nvPr/>
        </p:nvSpPr>
        <p:spPr bwMode="auto">
          <a:xfrm>
            <a:off x="2644843" y="372165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06" name="Line 51"/>
          <p:cNvSpPr>
            <a:spLocks noChangeAspect="1" noChangeShapeType="1"/>
          </p:cNvSpPr>
          <p:nvPr/>
        </p:nvSpPr>
        <p:spPr bwMode="auto">
          <a:xfrm>
            <a:off x="2644843" y="367092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07" name="Line 52"/>
          <p:cNvSpPr>
            <a:spLocks noChangeAspect="1" noChangeShapeType="1"/>
          </p:cNvSpPr>
          <p:nvPr/>
        </p:nvSpPr>
        <p:spPr bwMode="auto">
          <a:xfrm>
            <a:off x="2644843" y="361882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08" name="Line 53"/>
          <p:cNvSpPr>
            <a:spLocks noChangeAspect="1" noChangeShapeType="1"/>
          </p:cNvSpPr>
          <p:nvPr/>
        </p:nvSpPr>
        <p:spPr bwMode="auto">
          <a:xfrm>
            <a:off x="2644843" y="3568092"/>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09" name="Line 54"/>
          <p:cNvSpPr>
            <a:spLocks noChangeAspect="1" noChangeShapeType="1"/>
          </p:cNvSpPr>
          <p:nvPr/>
        </p:nvSpPr>
        <p:spPr bwMode="auto">
          <a:xfrm>
            <a:off x="2644843" y="351736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0" name="Line 55"/>
          <p:cNvSpPr>
            <a:spLocks noChangeAspect="1" noChangeShapeType="1"/>
          </p:cNvSpPr>
          <p:nvPr/>
        </p:nvSpPr>
        <p:spPr bwMode="auto">
          <a:xfrm>
            <a:off x="2644843" y="3465257"/>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1" name="Line 56"/>
          <p:cNvSpPr>
            <a:spLocks noChangeAspect="1" noChangeShapeType="1"/>
          </p:cNvSpPr>
          <p:nvPr/>
        </p:nvSpPr>
        <p:spPr bwMode="auto">
          <a:xfrm>
            <a:off x="2644843" y="341452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2" name="Line 57"/>
          <p:cNvSpPr>
            <a:spLocks noChangeAspect="1" noChangeShapeType="1"/>
          </p:cNvSpPr>
          <p:nvPr/>
        </p:nvSpPr>
        <p:spPr bwMode="auto">
          <a:xfrm>
            <a:off x="3740515" y="5879807"/>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3" name="Line 58"/>
          <p:cNvSpPr>
            <a:spLocks noChangeAspect="1" noChangeShapeType="1"/>
          </p:cNvSpPr>
          <p:nvPr/>
        </p:nvSpPr>
        <p:spPr bwMode="auto">
          <a:xfrm>
            <a:off x="3740515" y="582907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4" name="Line 59"/>
          <p:cNvSpPr>
            <a:spLocks noChangeAspect="1" noChangeShapeType="1"/>
          </p:cNvSpPr>
          <p:nvPr/>
        </p:nvSpPr>
        <p:spPr bwMode="auto">
          <a:xfrm>
            <a:off x="3740515" y="5776972"/>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5" name="Line 60"/>
          <p:cNvSpPr>
            <a:spLocks noChangeAspect="1" noChangeShapeType="1"/>
          </p:cNvSpPr>
          <p:nvPr/>
        </p:nvSpPr>
        <p:spPr bwMode="auto">
          <a:xfrm>
            <a:off x="3740515" y="5726241"/>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6" name="Line 61"/>
          <p:cNvSpPr>
            <a:spLocks noChangeAspect="1" noChangeShapeType="1"/>
          </p:cNvSpPr>
          <p:nvPr/>
        </p:nvSpPr>
        <p:spPr bwMode="auto">
          <a:xfrm>
            <a:off x="3740515" y="567413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7" name="Line 62"/>
          <p:cNvSpPr>
            <a:spLocks noChangeAspect="1" noChangeShapeType="1"/>
          </p:cNvSpPr>
          <p:nvPr/>
        </p:nvSpPr>
        <p:spPr bwMode="auto">
          <a:xfrm>
            <a:off x="3740515" y="5623407"/>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8" name="Line 63"/>
          <p:cNvSpPr>
            <a:spLocks noChangeAspect="1" noChangeShapeType="1"/>
          </p:cNvSpPr>
          <p:nvPr/>
        </p:nvSpPr>
        <p:spPr bwMode="auto">
          <a:xfrm>
            <a:off x="3740515" y="557130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19" name="Line 64"/>
          <p:cNvSpPr>
            <a:spLocks noChangeAspect="1" noChangeShapeType="1"/>
          </p:cNvSpPr>
          <p:nvPr/>
        </p:nvSpPr>
        <p:spPr bwMode="auto">
          <a:xfrm>
            <a:off x="3740515" y="5520572"/>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0" name="Line 65"/>
          <p:cNvSpPr>
            <a:spLocks noChangeAspect="1" noChangeShapeType="1"/>
          </p:cNvSpPr>
          <p:nvPr/>
        </p:nvSpPr>
        <p:spPr bwMode="auto">
          <a:xfrm>
            <a:off x="3740515" y="546847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1" name="Line 66"/>
          <p:cNvSpPr>
            <a:spLocks noChangeAspect="1" noChangeShapeType="1"/>
          </p:cNvSpPr>
          <p:nvPr/>
        </p:nvSpPr>
        <p:spPr bwMode="auto">
          <a:xfrm>
            <a:off x="3740515" y="541773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2" name="Line 67"/>
          <p:cNvSpPr>
            <a:spLocks noChangeAspect="1" noChangeShapeType="1"/>
          </p:cNvSpPr>
          <p:nvPr/>
        </p:nvSpPr>
        <p:spPr bwMode="auto">
          <a:xfrm>
            <a:off x="3740515" y="536563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3" name="Line 68"/>
          <p:cNvSpPr>
            <a:spLocks noChangeAspect="1" noChangeShapeType="1"/>
          </p:cNvSpPr>
          <p:nvPr/>
        </p:nvSpPr>
        <p:spPr bwMode="auto">
          <a:xfrm>
            <a:off x="3740515" y="531490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4" name="Line 69"/>
          <p:cNvSpPr>
            <a:spLocks noChangeAspect="1" noChangeShapeType="1"/>
          </p:cNvSpPr>
          <p:nvPr/>
        </p:nvSpPr>
        <p:spPr bwMode="auto">
          <a:xfrm>
            <a:off x="3740515" y="5264172"/>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5" name="Line 70"/>
          <p:cNvSpPr>
            <a:spLocks noChangeAspect="1" noChangeShapeType="1"/>
          </p:cNvSpPr>
          <p:nvPr/>
        </p:nvSpPr>
        <p:spPr bwMode="auto">
          <a:xfrm>
            <a:off x="3740515" y="521206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6" name="Line 71"/>
          <p:cNvSpPr>
            <a:spLocks noChangeAspect="1" noChangeShapeType="1"/>
          </p:cNvSpPr>
          <p:nvPr/>
        </p:nvSpPr>
        <p:spPr bwMode="auto">
          <a:xfrm>
            <a:off x="3740515" y="516133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7" name="Line 72"/>
          <p:cNvSpPr>
            <a:spLocks noChangeAspect="1" noChangeShapeType="1"/>
          </p:cNvSpPr>
          <p:nvPr/>
        </p:nvSpPr>
        <p:spPr bwMode="auto">
          <a:xfrm>
            <a:off x="3740515" y="510923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8" name="Line 73"/>
          <p:cNvSpPr>
            <a:spLocks noChangeAspect="1" noChangeShapeType="1"/>
          </p:cNvSpPr>
          <p:nvPr/>
        </p:nvSpPr>
        <p:spPr bwMode="auto">
          <a:xfrm>
            <a:off x="6570885" y="5879807"/>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29" name="Line 74"/>
          <p:cNvSpPr>
            <a:spLocks noChangeAspect="1" noChangeShapeType="1"/>
          </p:cNvSpPr>
          <p:nvPr/>
        </p:nvSpPr>
        <p:spPr bwMode="auto">
          <a:xfrm>
            <a:off x="6570885" y="582907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30" name="Line 75"/>
          <p:cNvSpPr>
            <a:spLocks noChangeAspect="1" noChangeShapeType="1"/>
          </p:cNvSpPr>
          <p:nvPr/>
        </p:nvSpPr>
        <p:spPr bwMode="auto">
          <a:xfrm>
            <a:off x="6570885" y="5776972"/>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31" name="Line 76"/>
          <p:cNvSpPr>
            <a:spLocks noChangeAspect="1" noChangeShapeType="1"/>
          </p:cNvSpPr>
          <p:nvPr/>
        </p:nvSpPr>
        <p:spPr bwMode="auto">
          <a:xfrm>
            <a:off x="6570885" y="5726241"/>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32" name="Line 77"/>
          <p:cNvSpPr>
            <a:spLocks noChangeAspect="1" noChangeShapeType="1"/>
          </p:cNvSpPr>
          <p:nvPr/>
        </p:nvSpPr>
        <p:spPr bwMode="auto">
          <a:xfrm>
            <a:off x="1680817"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33" name="Line 78"/>
          <p:cNvSpPr>
            <a:spLocks noChangeAspect="1" noChangeShapeType="1"/>
          </p:cNvSpPr>
          <p:nvPr/>
        </p:nvSpPr>
        <p:spPr bwMode="auto">
          <a:xfrm>
            <a:off x="1732927"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34" name="Line 79"/>
          <p:cNvSpPr>
            <a:spLocks noChangeAspect="1" noChangeShapeType="1"/>
          </p:cNvSpPr>
          <p:nvPr/>
        </p:nvSpPr>
        <p:spPr bwMode="auto">
          <a:xfrm>
            <a:off x="1783665"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35" name="Line 80"/>
          <p:cNvSpPr>
            <a:spLocks noChangeAspect="1" noChangeShapeType="1"/>
          </p:cNvSpPr>
          <p:nvPr/>
        </p:nvSpPr>
        <p:spPr bwMode="auto">
          <a:xfrm>
            <a:off x="1835774"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36" name="Line 81"/>
          <p:cNvSpPr>
            <a:spLocks noChangeAspect="1" noChangeShapeType="1"/>
          </p:cNvSpPr>
          <p:nvPr/>
        </p:nvSpPr>
        <p:spPr bwMode="auto">
          <a:xfrm>
            <a:off x="1886513"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37" name="Line 82"/>
          <p:cNvSpPr>
            <a:spLocks noChangeAspect="1" noChangeShapeType="1"/>
          </p:cNvSpPr>
          <p:nvPr/>
        </p:nvSpPr>
        <p:spPr bwMode="auto">
          <a:xfrm>
            <a:off x="1938622"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38" name="Line 83"/>
          <p:cNvSpPr>
            <a:spLocks noChangeAspect="1" noChangeShapeType="1"/>
          </p:cNvSpPr>
          <p:nvPr/>
        </p:nvSpPr>
        <p:spPr bwMode="auto">
          <a:xfrm>
            <a:off x="1989360"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39" name="Line 84"/>
          <p:cNvSpPr>
            <a:spLocks noChangeAspect="1" noChangeShapeType="1"/>
          </p:cNvSpPr>
          <p:nvPr/>
        </p:nvSpPr>
        <p:spPr bwMode="auto">
          <a:xfrm>
            <a:off x="2040099"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40" name="Line 85"/>
          <p:cNvSpPr>
            <a:spLocks noChangeAspect="1" noChangeShapeType="1"/>
          </p:cNvSpPr>
          <p:nvPr/>
        </p:nvSpPr>
        <p:spPr bwMode="auto">
          <a:xfrm>
            <a:off x="2092208"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41" name="Line 86"/>
          <p:cNvSpPr>
            <a:spLocks noChangeAspect="1" noChangeShapeType="1"/>
          </p:cNvSpPr>
          <p:nvPr/>
        </p:nvSpPr>
        <p:spPr bwMode="auto">
          <a:xfrm>
            <a:off x="2142946"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42" name="Line 87"/>
          <p:cNvSpPr>
            <a:spLocks noChangeAspect="1" noChangeShapeType="1"/>
          </p:cNvSpPr>
          <p:nvPr/>
        </p:nvSpPr>
        <p:spPr bwMode="auto">
          <a:xfrm>
            <a:off x="2195056"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43" name="Line 88"/>
          <p:cNvSpPr>
            <a:spLocks noChangeAspect="1" noChangeShapeType="1"/>
          </p:cNvSpPr>
          <p:nvPr/>
        </p:nvSpPr>
        <p:spPr bwMode="auto">
          <a:xfrm>
            <a:off x="2245794"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44" name="Line 89"/>
          <p:cNvSpPr>
            <a:spLocks noChangeAspect="1" noChangeShapeType="1"/>
          </p:cNvSpPr>
          <p:nvPr/>
        </p:nvSpPr>
        <p:spPr bwMode="auto">
          <a:xfrm>
            <a:off x="2297904"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45" name="Line 90"/>
          <p:cNvSpPr>
            <a:spLocks noChangeAspect="1" noChangeShapeType="1"/>
          </p:cNvSpPr>
          <p:nvPr/>
        </p:nvSpPr>
        <p:spPr bwMode="auto">
          <a:xfrm>
            <a:off x="2348642"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46" name="Line 91"/>
          <p:cNvSpPr>
            <a:spLocks noChangeAspect="1" noChangeShapeType="1"/>
          </p:cNvSpPr>
          <p:nvPr/>
        </p:nvSpPr>
        <p:spPr bwMode="auto">
          <a:xfrm>
            <a:off x="2400751"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47" name="Line 92"/>
          <p:cNvSpPr>
            <a:spLocks noChangeAspect="1" noChangeShapeType="1"/>
          </p:cNvSpPr>
          <p:nvPr/>
        </p:nvSpPr>
        <p:spPr bwMode="auto">
          <a:xfrm>
            <a:off x="2451490"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48" name="Line 93"/>
          <p:cNvSpPr>
            <a:spLocks noChangeAspect="1" noChangeShapeType="1"/>
          </p:cNvSpPr>
          <p:nvPr/>
        </p:nvSpPr>
        <p:spPr bwMode="auto">
          <a:xfrm>
            <a:off x="2503599"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49" name="Line 94"/>
          <p:cNvSpPr>
            <a:spLocks noChangeAspect="1" noChangeShapeType="1"/>
          </p:cNvSpPr>
          <p:nvPr/>
        </p:nvSpPr>
        <p:spPr bwMode="auto">
          <a:xfrm>
            <a:off x="2554337"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50" name="Line 95"/>
          <p:cNvSpPr>
            <a:spLocks noChangeAspect="1" noChangeShapeType="1"/>
          </p:cNvSpPr>
          <p:nvPr/>
        </p:nvSpPr>
        <p:spPr bwMode="auto">
          <a:xfrm>
            <a:off x="2606447"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51" name="Line 96"/>
          <p:cNvSpPr>
            <a:spLocks noChangeAspect="1" noChangeShapeType="1"/>
          </p:cNvSpPr>
          <p:nvPr/>
        </p:nvSpPr>
        <p:spPr bwMode="auto">
          <a:xfrm>
            <a:off x="2657185"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52" name="Line 97"/>
          <p:cNvSpPr>
            <a:spLocks noChangeAspect="1" noChangeShapeType="1"/>
          </p:cNvSpPr>
          <p:nvPr/>
        </p:nvSpPr>
        <p:spPr bwMode="auto">
          <a:xfrm>
            <a:off x="2709295"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53" name="Line 98"/>
          <p:cNvSpPr>
            <a:spLocks noChangeAspect="1" noChangeShapeType="1"/>
          </p:cNvSpPr>
          <p:nvPr/>
        </p:nvSpPr>
        <p:spPr bwMode="auto">
          <a:xfrm>
            <a:off x="2760033"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54" name="Line 99"/>
          <p:cNvSpPr>
            <a:spLocks noChangeAspect="1" noChangeShapeType="1"/>
          </p:cNvSpPr>
          <p:nvPr/>
        </p:nvSpPr>
        <p:spPr bwMode="auto">
          <a:xfrm>
            <a:off x="2812142"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55" name="Line 100"/>
          <p:cNvSpPr>
            <a:spLocks noChangeAspect="1" noChangeShapeType="1"/>
          </p:cNvSpPr>
          <p:nvPr/>
        </p:nvSpPr>
        <p:spPr bwMode="auto">
          <a:xfrm>
            <a:off x="2862881"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56" name="Line 101"/>
          <p:cNvSpPr>
            <a:spLocks noChangeAspect="1" noChangeShapeType="1"/>
          </p:cNvSpPr>
          <p:nvPr/>
        </p:nvSpPr>
        <p:spPr bwMode="auto">
          <a:xfrm>
            <a:off x="2913619"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57" name="Line 102"/>
          <p:cNvSpPr>
            <a:spLocks noChangeAspect="1" noChangeShapeType="1"/>
          </p:cNvSpPr>
          <p:nvPr/>
        </p:nvSpPr>
        <p:spPr bwMode="auto">
          <a:xfrm>
            <a:off x="2965728"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58" name="Line 103"/>
          <p:cNvSpPr>
            <a:spLocks noChangeAspect="1" noChangeShapeType="1"/>
          </p:cNvSpPr>
          <p:nvPr/>
        </p:nvSpPr>
        <p:spPr bwMode="auto">
          <a:xfrm>
            <a:off x="3016467"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59" name="Line 104"/>
          <p:cNvSpPr>
            <a:spLocks noChangeAspect="1" noChangeShapeType="1"/>
          </p:cNvSpPr>
          <p:nvPr/>
        </p:nvSpPr>
        <p:spPr bwMode="auto">
          <a:xfrm>
            <a:off x="3068576"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60" name="Line 105"/>
          <p:cNvSpPr>
            <a:spLocks noChangeAspect="1" noChangeShapeType="1"/>
          </p:cNvSpPr>
          <p:nvPr/>
        </p:nvSpPr>
        <p:spPr bwMode="auto">
          <a:xfrm>
            <a:off x="3119314"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61" name="Line 106"/>
          <p:cNvSpPr>
            <a:spLocks noChangeAspect="1" noChangeShapeType="1"/>
          </p:cNvSpPr>
          <p:nvPr/>
        </p:nvSpPr>
        <p:spPr bwMode="auto">
          <a:xfrm>
            <a:off x="3171424"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62" name="Line 107"/>
          <p:cNvSpPr>
            <a:spLocks noChangeAspect="1" noChangeShapeType="1"/>
          </p:cNvSpPr>
          <p:nvPr/>
        </p:nvSpPr>
        <p:spPr bwMode="auto">
          <a:xfrm>
            <a:off x="3222162"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63" name="Line 108"/>
          <p:cNvSpPr>
            <a:spLocks noChangeAspect="1" noChangeShapeType="1"/>
          </p:cNvSpPr>
          <p:nvPr/>
        </p:nvSpPr>
        <p:spPr bwMode="auto">
          <a:xfrm>
            <a:off x="3274272"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64" name="Line 109"/>
          <p:cNvSpPr>
            <a:spLocks noChangeAspect="1" noChangeShapeType="1"/>
          </p:cNvSpPr>
          <p:nvPr/>
        </p:nvSpPr>
        <p:spPr bwMode="auto">
          <a:xfrm>
            <a:off x="3325010"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65" name="Line 110"/>
          <p:cNvSpPr>
            <a:spLocks noChangeAspect="1" noChangeShapeType="1"/>
          </p:cNvSpPr>
          <p:nvPr/>
        </p:nvSpPr>
        <p:spPr bwMode="auto">
          <a:xfrm>
            <a:off x="3377120"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66" name="Line 111"/>
          <p:cNvSpPr>
            <a:spLocks noChangeAspect="1" noChangeShapeType="1"/>
          </p:cNvSpPr>
          <p:nvPr/>
        </p:nvSpPr>
        <p:spPr bwMode="auto">
          <a:xfrm>
            <a:off x="3427858"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67" name="Line 112"/>
          <p:cNvSpPr>
            <a:spLocks noChangeAspect="1" noChangeShapeType="1"/>
          </p:cNvSpPr>
          <p:nvPr/>
        </p:nvSpPr>
        <p:spPr bwMode="auto">
          <a:xfrm>
            <a:off x="3479967"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68" name="Line 113"/>
          <p:cNvSpPr>
            <a:spLocks noChangeAspect="1" noChangeShapeType="1"/>
          </p:cNvSpPr>
          <p:nvPr/>
        </p:nvSpPr>
        <p:spPr bwMode="auto">
          <a:xfrm>
            <a:off x="3530706"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69" name="Line 114"/>
          <p:cNvSpPr>
            <a:spLocks noChangeAspect="1" noChangeShapeType="1"/>
          </p:cNvSpPr>
          <p:nvPr/>
        </p:nvSpPr>
        <p:spPr bwMode="auto">
          <a:xfrm>
            <a:off x="3582815"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0" name="Line 115"/>
          <p:cNvSpPr>
            <a:spLocks noChangeAspect="1" noChangeShapeType="1"/>
          </p:cNvSpPr>
          <p:nvPr/>
        </p:nvSpPr>
        <p:spPr bwMode="auto">
          <a:xfrm>
            <a:off x="3633553"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1" name="Line 116"/>
          <p:cNvSpPr>
            <a:spLocks noChangeAspect="1" noChangeShapeType="1"/>
          </p:cNvSpPr>
          <p:nvPr/>
        </p:nvSpPr>
        <p:spPr bwMode="auto">
          <a:xfrm>
            <a:off x="3685663" y="507084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2" name="Line 117"/>
          <p:cNvSpPr>
            <a:spLocks noChangeAspect="1" noChangeShapeType="1"/>
          </p:cNvSpPr>
          <p:nvPr/>
        </p:nvSpPr>
        <p:spPr bwMode="auto">
          <a:xfrm>
            <a:off x="1680817" y="33706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3" name="Line 118"/>
          <p:cNvSpPr>
            <a:spLocks noChangeAspect="1" noChangeShapeType="1"/>
          </p:cNvSpPr>
          <p:nvPr/>
        </p:nvSpPr>
        <p:spPr bwMode="auto">
          <a:xfrm>
            <a:off x="1732927" y="33706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4" name="Line 119"/>
          <p:cNvSpPr>
            <a:spLocks noChangeAspect="1" noChangeShapeType="1"/>
          </p:cNvSpPr>
          <p:nvPr/>
        </p:nvSpPr>
        <p:spPr bwMode="auto">
          <a:xfrm>
            <a:off x="1783665" y="33706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5" name="Line 120"/>
          <p:cNvSpPr>
            <a:spLocks noChangeAspect="1" noChangeShapeType="1"/>
          </p:cNvSpPr>
          <p:nvPr/>
        </p:nvSpPr>
        <p:spPr bwMode="auto">
          <a:xfrm>
            <a:off x="1835774" y="33706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6" name="Line 121"/>
          <p:cNvSpPr>
            <a:spLocks noChangeAspect="1" noChangeShapeType="1"/>
          </p:cNvSpPr>
          <p:nvPr/>
        </p:nvSpPr>
        <p:spPr bwMode="auto">
          <a:xfrm>
            <a:off x="1886513" y="33706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7" name="Line 122"/>
          <p:cNvSpPr>
            <a:spLocks noChangeAspect="1" noChangeShapeType="1"/>
          </p:cNvSpPr>
          <p:nvPr/>
        </p:nvSpPr>
        <p:spPr bwMode="auto">
          <a:xfrm>
            <a:off x="1938622" y="33706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8" name="Line 123"/>
          <p:cNvSpPr>
            <a:spLocks noChangeAspect="1" noChangeShapeType="1"/>
          </p:cNvSpPr>
          <p:nvPr/>
        </p:nvSpPr>
        <p:spPr bwMode="auto">
          <a:xfrm>
            <a:off x="1989360" y="33706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79" name="Line 124"/>
          <p:cNvSpPr>
            <a:spLocks noChangeAspect="1" noChangeShapeType="1"/>
          </p:cNvSpPr>
          <p:nvPr/>
        </p:nvSpPr>
        <p:spPr bwMode="auto">
          <a:xfrm>
            <a:off x="2040099" y="33706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80" name="Line 125"/>
          <p:cNvSpPr>
            <a:spLocks noChangeAspect="1" noChangeShapeType="1"/>
          </p:cNvSpPr>
          <p:nvPr/>
        </p:nvSpPr>
        <p:spPr bwMode="auto">
          <a:xfrm>
            <a:off x="2092208" y="33706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81" name="Line 126"/>
          <p:cNvSpPr>
            <a:spLocks noChangeAspect="1" noChangeShapeType="1"/>
          </p:cNvSpPr>
          <p:nvPr/>
        </p:nvSpPr>
        <p:spPr bwMode="auto">
          <a:xfrm>
            <a:off x="2142946" y="33706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82" name="Line 127"/>
          <p:cNvSpPr>
            <a:spLocks noChangeAspect="1" noChangeShapeType="1"/>
          </p:cNvSpPr>
          <p:nvPr/>
        </p:nvSpPr>
        <p:spPr bwMode="auto">
          <a:xfrm>
            <a:off x="2195056" y="33706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83" name="Line 128"/>
          <p:cNvSpPr>
            <a:spLocks noChangeAspect="1" noChangeShapeType="1"/>
          </p:cNvSpPr>
          <p:nvPr/>
        </p:nvSpPr>
        <p:spPr bwMode="auto">
          <a:xfrm>
            <a:off x="2245794" y="33706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84" name="Line 129"/>
          <p:cNvSpPr>
            <a:spLocks noChangeAspect="1" noChangeShapeType="1"/>
          </p:cNvSpPr>
          <p:nvPr/>
        </p:nvSpPr>
        <p:spPr bwMode="auto">
          <a:xfrm>
            <a:off x="2297904" y="33706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85" name="Line 130"/>
          <p:cNvSpPr>
            <a:spLocks noChangeAspect="1" noChangeShapeType="1"/>
          </p:cNvSpPr>
          <p:nvPr/>
        </p:nvSpPr>
        <p:spPr bwMode="auto">
          <a:xfrm>
            <a:off x="2348642" y="33706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86" name="Line 131"/>
          <p:cNvSpPr>
            <a:spLocks noChangeAspect="1" noChangeShapeType="1"/>
          </p:cNvSpPr>
          <p:nvPr/>
        </p:nvSpPr>
        <p:spPr bwMode="auto">
          <a:xfrm>
            <a:off x="2400751" y="33706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87" name="Line 132"/>
          <p:cNvSpPr>
            <a:spLocks noChangeAspect="1" noChangeShapeType="1"/>
          </p:cNvSpPr>
          <p:nvPr/>
        </p:nvSpPr>
        <p:spPr bwMode="auto">
          <a:xfrm>
            <a:off x="2451490" y="33706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88" name="Line 133"/>
          <p:cNvSpPr>
            <a:spLocks noChangeAspect="1" noChangeShapeType="1"/>
          </p:cNvSpPr>
          <p:nvPr/>
        </p:nvSpPr>
        <p:spPr bwMode="auto">
          <a:xfrm>
            <a:off x="2503599" y="33706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89" name="Line 134"/>
          <p:cNvSpPr>
            <a:spLocks noChangeAspect="1" noChangeShapeType="1"/>
          </p:cNvSpPr>
          <p:nvPr/>
        </p:nvSpPr>
        <p:spPr bwMode="auto">
          <a:xfrm>
            <a:off x="2554337" y="33706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90" name="Line 135"/>
          <p:cNvSpPr>
            <a:spLocks noChangeAspect="1" noChangeShapeType="1"/>
          </p:cNvSpPr>
          <p:nvPr/>
        </p:nvSpPr>
        <p:spPr bwMode="auto">
          <a:xfrm>
            <a:off x="2606447" y="337065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91" name="Line 136"/>
          <p:cNvSpPr>
            <a:spLocks noChangeAspect="1" noChangeShapeType="1"/>
          </p:cNvSpPr>
          <p:nvPr/>
        </p:nvSpPr>
        <p:spPr bwMode="auto">
          <a:xfrm>
            <a:off x="1680817"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92" name="Line 137"/>
          <p:cNvSpPr>
            <a:spLocks noChangeAspect="1" noChangeShapeType="1"/>
          </p:cNvSpPr>
          <p:nvPr/>
        </p:nvSpPr>
        <p:spPr bwMode="auto">
          <a:xfrm>
            <a:off x="1732927"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93" name="Line 138"/>
          <p:cNvSpPr>
            <a:spLocks noChangeAspect="1" noChangeShapeType="1"/>
          </p:cNvSpPr>
          <p:nvPr/>
        </p:nvSpPr>
        <p:spPr bwMode="auto">
          <a:xfrm>
            <a:off x="1783665"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94" name="Line 139"/>
          <p:cNvSpPr>
            <a:spLocks noChangeAspect="1" noChangeShapeType="1"/>
          </p:cNvSpPr>
          <p:nvPr/>
        </p:nvSpPr>
        <p:spPr bwMode="auto">
          <a:xfrm>
            <a:off x="1835774"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95" name="Line 140"/>
          <p:cNvSpPr>
            <a:spLocks noChangeAspect="1" noChangeShapeType="1"/>
          </p:cNvSpPr>
          <p:nvPr/>
        </p:nvSpPr>
        <p:spPr bwMode="auto">
          <a:xfrm>
            <a:off x="1886513"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96" name="Line 141"/>
          <p:cNvSpPr>
            <a:spLocks noChangeAspect="1" noChangeShapeType="1"/>
          </p:cNvSpPr>
          <p:nvPr/>
        </p:nvSpPr>
        <p:spPr bwMode="auto">
          <a:xfrm>
            <a:off x="1938622"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97" name="Line 142"/>
          <p:cNvSpPr>
            <a:spLocks noChangeAspect="1" noChangeShapeType="1"/>
          </p:cNvSpPr>
          <p:nvPr/>
        </p:nvSpPr>
        <p:spPr bwMode="auto">
          <a:xfrm>
            <a:off x="1989360"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98" name="Line 143"/>
          <p:cNvSpPr>
            <a:spLocks noChangeAspect="1" noChangeShapeType="1"/>
          </p:cNvSpPr>
          <p:nvPr/>
        </p:nvSpPr>
        <p:spPr bwMode="auto">
          <a:xfrm>
            <a:off x="2040099"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099" name="Line 144"/>
          <p:cNvSpPr>
            <a:spLocks noChangeAspect="1" noChangeShapeType="1"/>
          </p:cNvSpPr>
          <p:nvPr/>
        </p:nvSpPr>
        <p:spPr bwMode="auto">
          <a:xfrm>
            <a:off x="2092208"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0" name="Line 145"/>
          <p:cNvSpPr>
            <a:spLocks noChangeAspect="1" noChangeShapeType="1"/>
          </p:cNvSpPr>
          <p:nvPr/>
        </p:nvSpPr>
        <p:spPr bwMode="auto">
          <a:xfrm>
            <a:off x="2142946"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1" name="Line 146"/>
          <p:cNvSpPr>
            <a:spLocks noChangeAspect="1" noChangeShapeType="1"/>
          </p:cNvSpPr>
          <p:nvPr/>
        </p:nvSpPr>
        <p:spPr bwMode="auto">
          <a:xfrm>
            <a:off x="2195056"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2" name="Line 147"/>
          <p:cNvSpPr>
            <a:spLocks noChangeAspect="1" noChangeShapeType="1"/>
          </p:cNvSpPr>
          <p:nvPr/>
        </p:nvSpPr>
        <p:spPr bwMode="auto">
          <a:xfrm>
            <a:off x="2245794"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3" name="Line 148"/>
          <p:cNvSpPr>
            <a:spLocks noChangeAspect="1" noChangeShapeType="1"/>
          </p:cNvSpPr>
          <p:nvPr/>
        </p:nvSpPr>
        <p:spPr bwMode="auto">
          <a:xfrm>
            <a:off x="2297904"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4" name="Line 149"/>
          <p:cNvSpPr>
            <a:spLocks noChangeAspect="1" noChangeShapeType="1"/>
          </p:cNvSpPr>
          <p:nvPr/>
        </p:nvSpPr>
        <p:spPr bwMode="auto">
          <a:xfrm>
            <a:off x="2348642"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5" name="Line 150"/>
          <p:cNvSpPr>
            <a:spLocks noChangeAspect="1" noChangeShapeType="1"/>
          </p:cNvSpPr>
          <p:nvPr/>
        </p:nvSpPr>
        <p:spPr bwMode="auto">
          <a:xfrm>
            <a:off x="2400751"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6" name="Line 151"/>
          <p:cNvSpPr>
            <a:spLocks noChangeAspect="1" noChangeShapeType="1"/>
          </p:cNvSpPr>
          <p:nvPr/>
        </p:nvSpPr>
        <p:spPr bwMode="auto">
          <a:xfrm>
            <a:off x="2451490"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7" name="Line 152"/>
          <p:cNvSpPr>
            <a:spLocks noChangeAspect="1" noChangeShapeType="1"/>
          </p:cNvSpPr>
          <p:nvPr/>
        </p:nvSpPr>
        <p:spPr bwMode="auto">
          <a:xfrm>
            <a:off x="2503599"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8" name="Line 153"/>
          <p:cNvSpPr>
            <a:spLocks noChangeAspect="1" noChangeShapeType="1"/>
          </p:cNvSpPr>
          <p:nvPr/>
        </p:nvSpPr>
        <p:spPr bwMode="auto">
          <a:xfrm>
            <a:off x="2554337"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09" name="Line 154"/>
          <p:cNvSpPr>
            <a:spLocks noChangeAspect="1" noChangeShapeType="1"/>
          </p:cNvSpPr>
          <p:nvPr/>
        </p:nvSpPr>
        <p:spPr bwMode="auto">
          <a:xfrm>
            <a:off x="2606447"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10" name="Line 155"/>
          <p:cNvSpPr>
            <a:spLocks noChangeAspect="1" noChangeShapeType="1"/>
          </p:cNvSpPr>
          <p:nvPr/>
        </p:nvSpPr>
        <p:spPr bwMode="auto">
          <a:xfrm>
            <a:off x="2657185"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11" name="Line 156"/>
          <p:cNvSpPr>
            <a:spLocks noChangeAspect="1" noChangeShapeType="1"/>
          </p:cNvSpPr>
          <p:nvPr/>
        </p:nvSpPr>
        <p:spPr bwMode="auto">
          <a:xfrm>
            <a:off x="2709295"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12" name="Line 157"/>
          <p:cNvSpPr>
            <a:spLocks noChangeAspect="1" noChangeShapeType="1"/>
          </p:cNvSpPr>
          <p:nvPr/>
        </p:nvSpPr>
        <p:spPr bwMode="auto">
          <a:xfrm>
            <a:off x="2760033"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13" name="Line 158"/>
          <p:cNvSpPr>
            <a:spLocks noChangeAspect="1" noChangeShapeType="1"/>
          </p:cNvSpPr>
          <p:nvPr/>
        </p:nvSpPr>
        <p:spPr bwMode="auto">
          <a:xfrm>
            <a:off x="2812142"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14" name="Line 159"/>
          <p:cNvSpPr>
            <a:spLocks noChangeAspect="1" noChangeShapeType="1"/>
          </p:cNvSpPr>
          <p:nvPr/>
        </p:nvSpPr>
        <p:spPr bwMode="auto">
          <a:xfrm>
            <a:off x="2862881"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15" name="Line 160"/>
          <p:cNvSpPr>
            <a:spLocks noChangeAspect="1" noChangeShapeType="1"/>
          </p:cNvSpPr>
          <p:nvPr/>
        </p:nvSpPr>
        <p:spPr bwMode="auto">
          <a:xfrm>
            <a:off x="2913619"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16" name="Line 161"/>
          <p:cNvSpPr>
            <a:spLocks noChangeAspect="1" noChangeShapeType="1"/>
          </p:cNvSpPr>
          <p:nvPr/>
        </p:nvSpPr>
        <p:spPr bwMode="auto">
          <a:xfrm>
            <a:off x="2965728"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17" name="Line 162"/>
          <p:cNvSpPr>
            <a:spLocks noChangeAspect="1" noChangeShapeType="1"/>
          </p:cNvSpPr>
          <p:nvPr/>
        </p:nvSpPr>
        <p:spPr bwMode="auto">
          <a:xfrm>
            <a:off x="3016467"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18" name="Line 163"/>
          <p:cNvSpPr>
            <a:spLocks noChangeAspect="1" noChangeShapeType="1"/>
          </p:cNvSpPr>
          <p:nvPr/>
        </p:nvSpPr>
        <p:spPr bwMode="auto">
          <a:xfrm>
            <a:off x="3068576"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19" name="Line 164"/>
          <p:cNvSpPr>
            <a:spLocks noChangeAspect="1" noChangeShapeType="1"/>
          </p:cNvSpPr>
          <p:nvPr/>
        </p:nvSpPr>
        <p:spPr bwMode="auto">
          <a:xfrm>
            <a:off x="3119314"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20" name="Line 165"/>
          <p:cNvSpPr>
            <a:spLocks noChangeAspect="1" noChangeShapeType="1"/>
          </p:cNvSpPr>
          <p:nvPr/>
        </p:nvSpPr>
        <p:spPr bwMode="auto">
          <a:xfrm>
            <a:off x="3171424"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21" name="Line 166"/>
          <p:cNvSpPr>
            <a:spLocks noChangeAspect="1" noChangeShapeType="1"/>
          </p:cNvSpPr>
          <p:nvPr/>
        </p:nvSpPr>
        <p:spPr bwMode="auto">
          <a:xfrm>
            <a:off x="3222162"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22" name="Line 167"/>
          <p:cNvSpPr>
            <a:spLocks noChangeAspect="1" noChangeShapeType="1"/>
          </p:cNvSpPr>
          <p:nvPr/>
        </p:nvSpPr>
        <p:spPr bwMode="auto">
          <a:xfrm>
            <a:off x="3274272"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23" name="Line 168"/>
          <p:cNvSpPr>
            <a:spLocks noChangeAspect="1" noChangeShapeType="1"/>
          </p:cNvSpPr>
          <p:nvPr/>
        </p:nvSpPr>
        <p:spPr bwMode="auto">
          <a:xfrm>
            <a:off x="3325010"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24" name="Line 169"/>
          <p:cNvSpPr>
            <a:spLocks noChangeAspect="1" noChangeShapeType="1"/>
          </p:cNvSpPr>
          <p:nvPr/>
        </p:nvSpPr>
        <p:spPr bwMode="auto">
          <a:xfrm>
            <a:off x="3377120"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25" name="Line 170"/>
          <p:cNvSpPr>
            <a:spLocks noChangeAspect="1" noChangeShapeType="1"/>
          </p:cNvSpPr>
          <p:nvPr/>
        </p:nvSpPr>
        <p:spPr bwMode="auto">
          <a:xfrm>
            <a:off x="3427858"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26" name="Line 171"/>
          <p:cNvSpPr>
            <a:spLocks noChangeAspect="1" noChangeShapeType="1"/>
          </p:cNvSpPr>
          <p:nvPr/>
        </p:nvSpPr>
        <p:spPr bwMode="auto">
          <a:xfrm>
            <a:off x="3479967"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27" name="Line 172"/>
          <p:cNvSpPr>
            <a:spLocks noChangeAspect="1" noChangeShapeType="1"/>
          </p:cNvSpPr>
          <p:nvPr/>
        </p:nvSpPr>
        <p:spPr bwMode="auto">
          <a:xfrm>
            <a:off x="3530706"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28" name="Line 173"/>
          <p:cNvSpPr>
            <a:spLocks noChangeAspect="1" noChangeShapeType="1"/>
          </p:cNvSpPr>
          <p:nvPr/>
        </p:nvSpPr>
        <p:spPr bwMode="auto">
          <a:xfrm>
            <a:off x="3582815"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29" name="Line 174"/>
          <p:cNvSpPr>
            <a:spLocks noChangeAspect="1" noChangeShapeType="1"/>
          </p:cNvSpPr>
          <p:nvPr/>
        </p:nvSpPr>
        <p:spPr bwMode="auto">
          <a:xfrm>
            <a:off x="3633553"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30" name="Line 175"/>
          <p:cNvSpPr>
            <a:spLocks noChangeAspect="1" noChangeShapeType="1"/>
          </p:cNvSpPr>
          <p:nvPr/>
        </p:nvSpPr>
        <p:spPr bwMode="auto">
          <a:xfrm>
            <a:off x="3685663"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31" name="Line 176"/>
          <p:cNvSpPr>
            <a:spLocks noChangeAspect="1" noChangeShapeType="1"/>
          </p:cNvSpPr>
          <p:nvPr/>
        </p:nvSpPr>
        <p:spPr bwMode="auto">
          <a:xfrm>
            <a:off x="3736401"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32" name="Line 177"/>
          <p:cNvSpPr>
            <a:spLocks noChangeAspect="1" noChangeShapeType="1"/>
          </p:cNvSpPr>
          <p:nvPr/>
        </p:nvSpPr>
        <p:spPr bwMode="auto">
          <a:xfrm>
            <a:off x="3787139"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33" name="Line 178"/>
          <p:cNvSpPr>
            <a:spLocks noChangeAspect="1" noChangeShapeType="1"/>
          </p:cNvSpPr>
          <p:nvPr/>
        </p:nvSpPr>
        <p:spPr bwMode="auto">
          <a:xfrm>
            <a:off x="3839249"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34" name="Line 179"/>
          <p:cNvSpPr>
            <a:spLocks noChangeAspect="1" noChangeShapeType="1"/>
          </p:cNvSpPr>
          <p:nvPr/>
        </p:nvSpPr>
        <p:spPr bwMode="auto">
          <a:xfrm>
            <a:off x="3889987"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35" name="Line 180"/>
          <p:cNvSpPr>
            <a:spLocks noChangeAspect="1" noChangeShapeType="1"/>
          </p:cNvSpPr>
          <p:nvPr/>
        </p:nvSpPr>
        <p:spPr bwMode="auto">
          <a:xfrm>
            <a:off x="3942097"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36" name="Line 181"/>
          <p:cNvSpPr>
            <a:spLocks noChangeAspect="1" noChangeShapeType="1"/>
          </p:cNvSpPr>
          <p:nvPr/>
        </p:nvSpPr>
        <p:spPr bwMode="auto">
          <a:xfrm>
            <a:off x="3992835"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37" name="Line 182"/>
          <p:cNvSpPr>
            <a:spLocks noChangeAspect="1" noChangeShapeType="1"/>
          </p:cNvSpPr>
          <p:nvPr/>
        </p:nvSpPr>
        <p:spPr bwMode="auto">
          <a:xfrm>
            <a:off x="4044944"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38" name="Line 183"/>
          <p:cNvSpPr>
            <a:spLocks noChangeAspect="1" noChangeShapeType="1"/>
          </p:cNvSpPr>
          <p:nvPr/>
        </p:nvSpPr>
        <p:spPr bwMode="auto">
          <a:xfrm>
            <a:off x="4095683"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39" name="Line 184"/>
          <p:cNvSpPr>
            <a:spLocks noChangeAspect="1" noChangeShapeType="1"/>
          </p:cNvSpPr>
          <p:nvPr/>
        </p:nvSpPr>
        <p:spPr bwMode="auto">
          <a:xfrm>
            <a:off x="4147792"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40" name="Line 185"/>
          <p:cNvSpPr>
            <a:spLocks noChangeAspect="1" noChangeShapeType="1"/>
          </p:cNvSpPr>
          <p:nvPr/>
        </p:nvSpPr>
        <p:spPr bwMode="auto">
          <a:xfrm>
            <a:off x="4198530"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41" name="Line 186"/>
          <p:cNvSpPr>
            <a:spLocks noChangeAspect="1" noChangeShapeType="1"/>
          </p:cNvSpPr>
          <p:nvPr/>
        </p:nvSpPr>
        <p:spPr bwMode="auto">
          <a:xfrm>
            <a:off x="4250640"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42" name="Line 187"/>
          <p:cNvSpPr>
            <a:spLocks noChangeAspect="1" noChangeShapeType="1"/>
          </p:cNvSpPr>
          <p:nvPr/>
        </p:nvSpPr>
        <p:spPr bwMode="auto">
          <a:xfrm>
            <a:off x="4301378"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43" name="Line 188"/>
          <p:cNvSpPr>
            <a:spLocks noChangeAspect="1" noChangeShapeType="1"/>
          </p:cNvSpPr>
          <p:nvPr/>
        </p:nvSpPr>
        <p:spPr bwMode="auto">
          <a:xfrm>
            <a:off x="4353488"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44" name="Line 189"/>
          <p:cNvSpPr>
            <a:spLocks noChangeAspect="1" noChangeShapeType="1"/>
          </p:cNvSpPr>
          <p:nvPr/>
        </p:nvSpPr>
        <p:spPr bwMode="auto">
          <a:xfrm>
            <a:off x="4404226"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45" name="Line 190"/>
          <p:cNvSpPr>
            <a:spLocks noChangeAspect="1" noChangeShapeType="1"/>
          </p:cNvSpPr>
          <p:nvPr/>
        </p:nvSpPr>
        <p:spPr bwMode="auto">
          <a:xfrm>
            <a:off x="4456335"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46" name="Line 191"/>
          <p:cNvSpPr>
            <a:spLocks noChangeAspect="1" noChangeShapeType="1"/>
          </p:cNvSpPr>
          <p:nvPr/>
        </p:nvSpPr>
        <p:spPr bwMode="auto">
          <a:xfrm>
            <a:off x="4507074"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47" name="Line 192"/>
          <p:cNvSpPr>
            <a:spLocks noChangeAspect="1" noChangeShapeType="1"/>
          </p:cNvSpPr>
          <p:nvPr/>
        </p:nvSpPr>
        <p:spPr bwMode="auto">
          <a:xfrm>
            <a:off x="4559183"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48" name="Line 193"/>
          <p:cNvSpPr>
            <a:spLocks noChangeAspect="1" noChangeShapeType="1"/>
          </p:cNvSpPr>
          <p:nvPr/>
        </p:nvSpPr>
        <p:spPr bwMode="auto">
          <a:xfrm>
            <a:off x="4609921"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49" name="Line 194"/>
          <p:cNvSpPr>
            <a:spLocks noChangeAspect="1" noChangeShapeType="1"/>
          </p:cNvSpPr>
          <p:nvPr/>
        </p:nvSpPr>
        <p:spPr bwMode="auto">
          <a:xfrm>
            <a:off x="4660660"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50" name="Line 195"/>
          <p:cNvSpPr>
            <a:spLocks noChangeAspect="1" noChangeShapeType="1"/>
          </p:cNvSpPr>
          <p:nvPr/>
        </p:nvSpPr>
        <p:spPr bwMode="auto">
          <a:xfrm>
            <a:off x="4712769"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51" name="Line 196"/>
          <p:cNvSpPr>
            <a:spLocks noChangeAspect="1" noChangeShapeType="1"/>
          </p:cNvSpPr>
          <p:nvPr/>
        </p:nvSpPr>
        <p:spPr bwMode="auto">
          <a:xfrm>
            <a:off x="4763507"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52" name="Line 197"/>
          <p:cNvSpPr>
            <a:spLocks noChangeAspect="1" noChangeShapeType="1"/>
          </p:cNvSpPr>
          <p:nvPr/>
        </p:nvSpPr>
        <p:spPr bwMode="auto">
          <a:xfrm>
            <a:off x="4815617"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53" name="Line 198"/>
          <p:cNvSpPr>
            <a:spLocks noChangeAspect="1" noChangeShapeType="1"/>
          </p:cNvSpPr>
          <p:nvPr/>
        </p:nvSpPr>
        <p:spPr bwMode="auto">
          <a:xfrm>
            <a:off x="4866355"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54" name="Line 199"/>
          <p:cNvSpPr>
            <a:spLocks noChangeAspect="1" noChangeShapeType="1"/>
          </p:cNvSpPr>
          <p:nvPr/>
        </p:nvSpPr>
        <p:spPr bwMode="auto">
          <a:xfrm>
            <a:off x="4918465"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55" name="Line 200"/>
          <p:cNvSpPr>
            <a:spLocks noChangeAspect="1" noChangeShapeType="1"/>
          </p:cNvSpPr>
          <p:nvPr/>
        </p:nvSpPr>
        <p:spPr bwMode="auto">
          <a:xfrm>
            <a:off x="4969203"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56" name="Line 201"/>
          <p:cNvSpPr>
            <a:spLocks noChangeAspect="1" noChangeShapeType="1"/>
          </p:cNvSpPr>
          <p:nvPr/>
        </p:nvSpPr>
        <p:spPr bwMode="auto">
          <a:xfrm>
            <a:off x="5021312"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57" name="Line 202"/>
          <p:cNvSpPr>
            <a:spLocks noChangeAspect="1" noChangeShapeType="1"/>
          </p:cNvSpPr>
          <p:nvPr/>
        </p:nvSpPr>
        <p:spPr bwMode="auto">
          <a:xfrm>
            <a:off x="5072051"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158" name="Line 203"/>
          <p:cNvSpPr>
            <a:spLocks noChangeAspect="1" noChangeShapeType="1"/>
          </p:cNvSpPr>
          <p:nvPr/>
        </p:nvSpPr>
        <p:spPr bwMode="auto">
          <a:xfrm>
            <a:off x="5124160" y="56878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67" name="Line 204"/>
          <p:cNvSpPr>
            <a:spLocks noChangeAspect="1" noChangeShapeType="1"/>
          </p:cNvSpPr>
          <p:nvPr/>
        </p:nvSpPr>
        <p:spPr bwMode="auto">
          <a:xfrm>
            <a:off x="5175250"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68" name="Line 205"/>
          <p:cNvSpPr>
            <a:spLocks noChangeAspect="1" noChangeShapeType="1"/>
          </p:cNvSpPr>
          <p:nvPr/>
        </p:nvSpPr>
        <p:spPr bwMode="auto">
          <a:xfrm>
            <a:off x="5227638"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69" name="Line 206"/>
          <p:cNvSpPr>
            <a:spLocks noChangeAspect="1" noChangeShapeType="1"/>
          </p:cNvSpPr>
          <p:nvPr/>
        </p:nvSpPr>
        <p:spPr bwMode="auto">
          <a:xfrm>
            <a:off x="5278438"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0" name="Line 207"/>
          <p:cNvSpPr>
            <a:spLocks noChangeAspect="1" noChangeShapeType="1"/>
          </p:cNvSpPr>
          <p:nvPr/>
        </p:nvSpPr>
        <p:spPr bwMode="auto">
          <a:xfrm>
            <a:off x="5330825"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1" name="Line 208"/>
          <p:cNvSpPr>
            <a:spLocks noChangeAspect="1" noChangeShapeType="1"/>
          </p:cNvSpPr>
          <p:nvPr/>
        </p:nvSpPr>
        <p:spPr bwMode="auto">
          <a:xfrm>
            <a:off x="5381625"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2" name="Line 209"/>
          <p:cNvSpPr>
            <a:spLocks noChangeAspect="1" noChangeShapeType="1"/>
          </p:cNvSpPr>
          <p:nvPr/>
        </p:nvSpPr>
        <p:spPr bwMode="auto">
          <a:xfrm>
            <a:off x="5432425"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3" name="Line 210"/>
          <p:cNvSpPr>
            <a:spLocks noChangeAspect="1" noChangeShapeType="1"/>
          </p:cNvSpPr>
          <p:nvPr/>
        </p:nvSpPr>
        <p:spPr bwMode="auto">
          <a:xfrm>
            <a:off x="5484813"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4" name="Line 211"/>
          <p:cNvSpPr>
            <a:spLocks noChangeAspect="1" noChangeShapeType="1"/>
          </p:cNvSpPr>
          <p:nvPr/>
        </p:nvSpPr>
        <p:spPr bwMode="auto">
          <a:xfrm>
            <a:off x="5535613"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5" name="Line 212"/>
          <p:cNvSpPr>
            <a:spLocks noChangeAspect="1" noChangeShapeType="1"/>
          </p:cNvSpPr>
          <p:nvPr/>
        </p:nvSpPr>
        <p:spPr bwMode="auto">
          <a:xfrm>
            <a:off x="5586413"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6" name="Line 213"/>
          <p:cNvSpPr>
            <a:spLocks noChangeAspect="1" noChangeShapeType="1"/>
          </p:cNvSpPr>
          <p:nvPr/>
        </p:nvSpPr>
        <p:spPr bwMode="auto">
          <a:xfrm>
            <a:off x="5637213"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7" name="Line 214"/>
          <p:cNvSpPr>
            <a:spLocks noChangeAspect="1" noChangeShapeType="1"/>
          </p:cNvSpPr>
          <p:nvPr/>
        </p:nvSpPr>
        <p:spPr bwMode="auto">
          <a:xfrm>
            <a:off x="5689600"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8" name="Line 215"/>
          <p:cNvSpPr>
            <a:spLocks noChangeAspect="1" noChangeShapeType="1"/>
          </p:cNvSpPr>
          <p:nvPr/>
        </p:nvSpPr>
        <p:spPr bwMode="auto">
          <a:xfrm>
            <a:off x="5740400"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9" name="Line 216"/>
          <p:cNvSpPr>
            <a:spLocks noChangeAspect="1" noChangeShapeType="1"/>
          </p:cNvSpPr>
          <p:nvPr/>
        </p:nvSpPr>
        <p:spPr bwMode="auto">
          <a:xfrm>
            <a:off x="5792788"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0" name="Line 217"/>
          <p:cNvSpPr>
            <a:spLocks noChangeAspect="1" noChangeShapeType="1"/>
          </p:cNvSpPr>
          <p:nvPr/>
        </p:nvSpPr>
        <p:spPr bwMode="auto">
          <a:xfrm>
            <a:off x="5843588"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1" name="Line 218"/>
          <p:cNvSpPr>
            <a:spLocks noChangeAspect="1" noChangeShapeType="1"/>
          </p:cNvSpPr>
          <p:nvPr/>
        </p:nvSpPr>
        <p:spPr bwMode="auto">
          <a:xfrm>
            <a:off x="5895975"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2" name="Line 219"/>
          <p:cNvSpPr>
            <a:spLocks noChangeAspect="1" noChangeShapeType="1"/>
          </p:cNvSpPr>
          <p:nvPr/>
        </p:nvSpPr>
        <p:spPr bwMode="auto">
          <a:xfrm>
            <a:off x="5946775"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3" name="Line 220"/>
          <p:cNvSpPr>
            <a:spLocks noChangeAspect="1" noChangeShapeType="1"/>
          </p:cNvSpPr>
          <p:nvPr/>
        </p:nvSpPr>
        <p:spPr bwMode="auto">
          <a:xfrm>
            <a:off x="5997575"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4" name="Line 221"/>
          <p:cNvSpPr>
            <a:spLocks noChangeAspect="1" noChangeShapeType="1"/>
          </p:cNvSpPr>
          <p:nvPr/>
        </p:nvSpPr>
        <p:spPr bwMode="auto">
          <a:xfrm>
            <a:off x="6048375"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5" name="Line 222"/>
          <p:cNvSpPr>
            <a:spLocks noChangeAspect="1" noChangeShapeType="1"/>
          </p:cNvSpPr>
          <p:nvPr/>
        </p:nvSpPr>
        <p:spPr bwMode="auto">
          <a:xfrm>
            <a:off x="6100763"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6" name="Line 223"/>
          <p:cNvSpPr>
            <a:spLocks noChangeAspect="1" noChangeShapeType="1"/>
          </p:cNvSpPr>
          <p:nvPr/>
        </p:nvSpPr>
        <p:spPr bwMode="auto">
          <a:xfrm>
            <a:off x="6151563"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7" name="Line 224"/>
          <p:cNvSpPr>
            <a:spLocks noChangeAspect="1" noChangeShapeType="1"/>
          </p:cNvSpPr>
          <p:nvPr/>
        </p:nvSpPr>
        <p:spPr bwMode="auto">
          <a:xfrm>
            <a:off x="6203950"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8" name="Line 225"/>
          <p:cNvSpPr>
            <a:spLocks noChangeAspect="1" noChangeShapeType="1"/>
          </p:cNvSpPr>
          <p:nvPr/>
        </p:nvSpPr>
        <p:spPr bwMode="auto">
          <a:xfrm>
            <a:off x="6254750"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9" name="Line 226"/>
          <p:cNvSpPr>
            <a:spLocks noChangeAspect="1" noChangeShapeType="1"/>
          </p:cNvSpPr>
          <p:nvPr/>
        </p:nvSpPr>
        <p:spPr bwMode="auto">
          <a:xfrm>
            <a:off x="6305550"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0" name="Line 227"/>
          <p:cNvSpPr>
            <a:spLocks noChangeAspect="1" noChangeShapeType="1"/>
          </p:cNvSpPr>
          <p:nvPr/>
        </p:nvSpPr>
        <p:spPr bwMode="auto">
          <a:xfrm>
            <a:off x="6357938"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1" name="Line 228"/>
          <p:cNvSpPr>
            <a:spLocks noChangeAspect="1" noChangeShapeType="1"/>
          </p:cNvSpPr>
          <p:nvPr/>
        </p:nvSpPr>
        <p:spPr bwMode="auto">
          <a:xfrm>
            <a:off x="6408738"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2" name="Line 229"/>
          <p:cNvSpPr>
            <a:spLocks noChangeAspect="1" noChangeShapeType="1"/>
          </p:cNvSpPr>
          <p:nvPr/>
        </p:nvSpPr>
        <p:spPr bwMode="auto">
          <a:xfrm>
            <a:off x="6461125" y="56880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5" name="Rectangle 232"/>
          <p:cNvSpPr>
            <a:spLocks noChangeAspect="1" noChangeArrowheads="1"/>
          </p:cNvSpPr>
          <p:nvPr/>
        </p:nvSpPr>
        <p:spPr bwMode="auto">
          <a:xfrm>
            <a:off x="1574800" y="2720975"/>
            <a:ext cx="63500" cy="80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6896" name="Rectangle 233"/>
          <p:cNvSpPr>
            <a:spLocks noChangeAspect="1" noChangeArrowheads="1"/>
          </p:cNvSpPr>
          <p:nvPr/>
        </p:nvSpPr>
        <p:spPr bwMode="auto">
          <a:xfrm>
            <a:off x="1600200" y="4830763"/>
            <a:ext cx="34925" cy="809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6897" name="Rectangle 234"/>
          <p:cNvSpPr>
            <a:spLocks noChangeAspect="1" noChangeArrowheads="1"/>
          </p:cNvSpPr>
          <p:nvPr/>
        </p:nvSpPr>
        <p:spPr bwMode="auto">
          <a:xfrm>
            <a:off x="1600200" y="3781425"/>
            <a:ext cx="34925" cy="80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6898" name="Rectangle 235"/>
          <p:cNvSpPr>
            <a:spLocks noChangeAspect="1" noChangeArrowheads="1"/>
          </p:cNvSpPr>
          <p:nvPr/>
        </p:nvSpPr>
        <p:spPr bwMode="auto">
          <a:xfrm>
            <a:off x="6926263" y="5918200"/>
            <a:ext cx="107950" cy="65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6899" name="Rectangle 236"/>
          <p:cNvSpPr>
            <a:spLocks noChangeAspect="1" noChangeArrowheads="1"/>
          </p:cNvSpPr>
          <p:nvPr/>
        </p:nvSpPr>
        <p:spPr bwMode="auto">
          <a:xfrm>
            <a:off x="5154613" y="5918200"/>
            <a:ext cx="107950" cy="65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6900" name="Rectangle 237"/>
          <p:cNvSpPr>
            <a:spLocks noChangeAspect="1" noChangeArrowheads="1"/>
          </p:cNvSpPr>
          <p:nvPr/>
        </p:nvSpPr>
        <p:spPr bwMode="auto">
          <a:xfrm>
            <a:off x="3360738" y="5918200"/>
            <a:ext cx="106362" cy="65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36901" name="Freeform 238"/>
          <p:cNvSpPr>
            <a:spLocks noChangeAspect="1"/>
          </p:cNvSpPr>
          <p:nvPr/>
        </p:nvSpPr>
        <p:spPr bwMode="auto">
          <a:xfrm>
            <a:off x="1638300" y="1770063"/>
            <a:ext cx="5608638" cy="4148137"/>
          </a:xfrm>
          <a:custGeom>
            <a:avLst/>
            <a:gdLst>
              <a:gd name="T0" fmla="*/ 2147483647 w 4090"/>
              <a:gd name="T1" fmla="*/ 2147483647 h 3025"/>
              <a:gd name="T2" fmla="*/ 0 w 4090"/>
              <a:gd name="T3" fmla="*/ 2147483647 h 3025"/>
              <a:gd name="T4" fmla="*/ 0 w 4090"/>
              <a:gd name="T5" fmla="*/ 0 h 3025"/>
              <a:gd name="T6" fmla="*/ 0 60000 65536"/>
              <a:gd name="T7" fmla="*/ 0 60000 65536"/>
              <a:gd name="T8" fmla="*/ 0 60000 65536"/>
              <a:gd name="T9" fmla="*/ 0 w 4090"/>
              <a:gd name="T10" fmla="*/ 0 h 3025"/>
              <a:gd name="T11" fmla="*/ 4090 w 4090"/>
              <a:gd name="T12" fmla="*/ 3025 h 3025"/>
            </a:gdLst>
            <a:ahLst/>
            <a:cxnLst>
              <a:cxn ang="T6">
                <a:pos x="T0" y="T1"/>
              </a:cxn>
              <a:cxn ang="T7">
                <a:pos x="T2" y="T3"/>
              </a:cxn>
              <a:cxn ang="T8">
                <a:pos x="T4" y="T5"/>
              </a:cxn>
            </a:cxnLst>
            <a:rect l="T9" t="T10" r="T11" b="T12"/>
            <a:pathLst>
              <a:path w="4090" h="3025">
                <a:moveTo>
                  <a:pt x="4090" y="3025"/>
                </a:moveTo>
                <a:lnTo>
                  <a:pt x="0" y="3025"/>
                </a:lnTo>
                <a:lnTo>
                  <a:pt x="0"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6904" name="Rectangle 241"/>
          <p:cNvSpPr>
            <a:spLocks noChangeAspect="1" noChangeArrowheads="1"/>
          </p:cNvSpPr>
          <p:nvPr/>
        </p:nvSpPr>
        <p:spPr bwMode="auto">
          <a:xfrm rot="-5400000">
            <a:off x="1184275" y="3230563"/>
            <a:ext cx="1095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K</a:t>
            </a:r>
            <a:endParaRPr lang="en-US" b="0">
              <a:latin typeface="Times" panose="02020603050405020304" pitchFamily="18" charset="0"/>
              <a:cs typeface="Times New Roman" panose="02020603050405020304" pitchFamily="18" charset="0"/>
            </a:endParaRPr>
          </a:p>
        </p:txBody>
      </p:sp>
      <p:sp>
        <p:nvSpPr>
          <p:cNvPr id="36905" name="Rectangle 242"/>
          <p:cNvSpPr>
            <a:spLocks noChangeAspect="1" noChangeArrowheads="1"/>
          </p:cNvSpPr>
          <p:nvPr/>
        </p:nvSpPr>
        <p:spPr bwMode="auto">
          <a:xfrm rot="-5400000">
            <a:off x="320675" y="2268538"/>
            <a:ext cx="183991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 Units of capital per hour</a:t>
            </a:r>
            <a:endParaRPr lang="en-US" b="0">
              <a:latin typeface="Times" panose="02020603050405020304" pitchFamily="18" charset="0"/>
              <a:cs typeface="Times New Roman" panose="02020603050405020304" pitchFamily="18" charset="0"/>
            </a:endParaRPr>
          </a:p>
        </p:txBody>
      </p:sp>
      <p:sp>
        <p:nvSpPr>
          <p:cNvPr id="36909" name="Rectangle 246"/>
          <p:cNvSpPr>
            <a:spLocks noChangeAspect="1" noChangeArrowheads="1"/>
          </p:cNvSpPr>
          <p:nvPr/>
        </p:nvSpPr>
        <p:spPr bwMode="auto">
          <a:xfrm>
            <a:off x="6456363" y="5957888"/>
            <a:ext cx="2762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116</a:t>
            </a:r>
            <a:endParaRPr lang="en-US" b="0">
              <a:latin typeface="Times" panose="02020603050405020304" pitchFamily="18" charset="0"/>
              <a:cs typeface="Times New Roman" panose="02020603050405020304" pitchFamily="18" charset="0"/>
            </a:endParaRPr>
          </a:p>
        </p:txBody>
      </p:sp>
      <p:sp>
        <p:nvSpPr>
          <p:cNvPr id="36910" name="Rectangle 247"/>
          <p:cNvSpPr>
            <a:spLocks noChangeAspect="1" noChangeArrowheads="1"/>
          </p:cNvSpPr>
          <p:nvPr/>
        </p:nvSpPr>
        <p:spPr bwMode="auto">
          <a:xfrm>
            <a:off x="3671888" y="5957888"/>
            <a:ext cx="1841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50</a:t>
            </a:r>
            <a:endParaRPr lang="en-US" b="0">
              <a:latin typeface="Times" panose="02020603050405020304" pitchFamily="18" charset="0"/>
              <a:cs typeface="Times New Roman" panose="02020603050405020304" pitchFamily="18" charset="0"/>
            </a:endParaRPr>
          </a:p>
        </p:txBody>
      </p:sp>
      <p:sp>
        <p:nvSpPr>
          <p:cNvPr id="36911" name="Rectangle 248"/>
          <p:cNvSpPr>
            <a:spLocks noChangeAspect="1" noChangeArrowheads="1"/>
          </p:cNvSpPr>
          <p:nvPr/>
        </p:nvSpPr>
        <p:spPr bwMode="auto">
          <a:xfrm>
            <a:off x="2568575" y="5957888"/>
            <a:ext cx="1841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24</a:t>
            </a:r>
            <a:endParaRPr lang="en-US" b="0">
              <a:latin typeface="Times" panose="02020603050405020304" pitchFamily="18" charset="0"/>
              <a:cs typeface="Times New Roman" panose="02020603050405020304" pitchFamily="18" charset="0"/>
            </a:endParaRPr>
          </a:p>
        </p:txBody>
      </p:sp>
      <p:sp>
        <p:nvSpPr>
          <p:cNvPr id="36912" name="Rectangle 249"/>
          <p:cNvSpPr>
            <a:spLocks noChangeAspect="1" noChangeArrowheads="1"/>
          </p:cNvSpPr>
          <p:nvPr/>
        </p:nvSpPr>
        <p:spPr bwMode="auto">
          <a:xfrm>
            <a:off x="1501775" y="5957888"/>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0</a:t>
            </a:r>
            <a:endParaRPr lang="en-US" b="0">
              <a:latin typeface="Times" panose="02020603050405020304" pitchFamily="18" charset="0"/>
              <a:cs typeface="Times New Roman" panose="02020603050405020304" pitchFamily="18" charset="0"/>
            </a:endParaRPr>
          </a:p>
        </p:txBody>
      </p:sp>
      <p:sp>
        <p:nvSpPr>
          <p:cNvPr id="36913" name="Rectangle 250"/>
          <p:cNvSpPr>
            <a:spLocks noChangeAspect="1" noChangeArrowheads="1"/>
          </p:cNvSpPr>
          <p:nvPr/>
        </p:nvSpPr>
        <p:spPr bwMode="auto">
          <a:xfrm>
            <a:off x="5740400" y="614521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L</a:t>
            </a:r>
            <a:endParaRPr lang="en-US" b="0">
              <a:latin typeface="Times" panose="02020603050405020304" pitchFamily="18" charset="0"/>
              <a:cs typeface="Times New Roman" panose="02020603050405020304" pitchFamily="18" charset="0"/>
            </a:endParaRPr>
          </a:p>
        </p:txBody>
      </p:sp>
      <p:sp>
        <p:nvSpPr>
          <p:cNvPr id="36914" name="Rectangle 251"/>
          <p:cNvSpPr>
            <a:spLocks noChangeAspect="1" noChangeArrowheads="1"/>
          </p:cNvSpPr>
          <p:nvPr/>
        </p:nvSpPr>
        <p:spPr bwMode="auto">
          <a:xfrm>
            <a:off x="5813425" y="6143625"/>
            <a:ext cx="17303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 Units of labor per hour</a:t>
            </a:r>
            <a:endParaRPr lang="en-US" b="0">
              <a:latin typeface="Times" panose="02020603050405020304" pitchFamily="18" charset="0"/>
              <a:cs typeface="Times New Roman" panose="02020603050405020304" pitchFamily="18" charset="0"/>
            </a:endParaRPr>
          </a:p>
        </p:txBody>
      </p:sp>
      <p:sp>
        <p:nvSpPr>
          <p:cNvPr id="36915" name="Rectangle 252"/>
          <p:cNvSpPr>
            <a:spLocks noChangeAspect="1" noChangeArrowheads="1"/>
          </p:cNvSpPr>
          <p:nvPr/>
        </p:nvSpPr>
        <p:spPr bwMode="auto">
          <a:xfrm>
            <a:off x="1347788" y="4992688"/>
            <a:ext cx="2762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100</a:t>
            </a:r>
            <a:endParaRPr lang="en-US" b="0">
              <a:latin typeface="Times" panose="02020603050405020304" pitchFamily="18" charset="0"/>
              <a:cs typeface="Times New Roman" panose="02020603050405020304" pitchFamily="18" charset="0"/>
            </a:endParaRPr>
          </a:p>
        </p:txBody>
      </p:sp>
      <p:sp>
        <p:nvSpPr>
          <p:cNvPr id="36916" name="Rectangle 253"/>
          <p:cNvSpPr>
            <a:spLocks noChangeAspect="1" noChangeArrowheads="1"/>
          </p:cNvSpPr>
          <p:nvPr/>
        </p:nvSpPr>
        <p:spPr bwMode="auto">
          <a:xfrm>
            <a:off x="1347788" y="3289300"/>
            <a:ext cx="2762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303</a:t>
            </a:r>
            <a:endParaRPr lang="en-US" b="0">
              <a:latin typeface="Times" panose="02020603050405020304" pitchFamily="18" charset="0"/>
              <a:cs typeface="Times New Roman" panose="02020603050405020304" pitchFamily="18" charset="0"/>
            </a:endParaRPr>
          </a:p>
        </p:txBody>
      </p:sp>
      <p:sp>
        <p:nvSpPr>
          <p:cNvPr id="36917" name="Rectangle 254"/>
          <p:cNvSpPr>
            <a:spLocks noChangeAspect="1" noChangeArrowheads="1"/>
          </p:cNvSpPr>
          <p:nvPr/>
        </p:nvSpPr>
        <p:spPr bwMode="auto">
          <a:xfrm>
            <a:off x="1425575" y="5610225"/>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28</a:t>
            </a:r>
            <a:endParaRPr lang="en-US" b="0">
              <a:latin typeface="Times" panose="02020603050405020304" pitchFamily="18" charset="0"/>
              <a:cs typeface="Times New Roman" panose="02020603050405020304" pitchFamily="18" charset="0"/>
            </a:endParaRPr>
          </a:p>
        </p:txBody>
      </p:sp>
      <p:grpSp>
        <p:nvGrpSpPr>
          <p:cNvPr id="5" name="Group 4"/>
          <p:cNvGrpSpPr/>
          <p:nvPr/>
        </p:nvGrpSpPr>
        <p:grpSpPr>
          <a:xfrm>
            <a:off x="2011363" y="1866900"/>
            <a:ext cx="5235575" cy="3855228"/>
            <a:chOff x="2011363" y="1866900"/>
            <a:chExt cx="5235575" cy="3855228"/>
          </a:xfrm>
        </p:grpSpPr>
        <p:sp>
          <p:nvSpPr>
            <p:cNvPr id="36962" name="Freeform 7"/>
            <p:cNvSpPr>
              <a:spLocks noChangeAspect="1"/>
            </p:cNvSpPr>
            <p:nvPr/>
          </p:nvSpPr>
          <p:spPr bwMode="auto">
            <a:xfrm>
              <a:off x="2408979" y="2035175"/>
              <a:ext cx="4837959" cy="3686953"/>
            </a:xfrm>
            <a:custGeom>
              <a:avLst/>
              <a:gdLst>
                <a:gd name="T0" fmla="*/ 0 w 3528"/>
                <a:gd name="T1" fmla="*/ 0 h 2689"/>
                <a:gd name="T2" fmla="*/ 0 w 3528"/>
                <a:gd name="T3" fmla="*/ 0 h 2689"/>
                <a:gd name="T4" fmla="*/ 37 w 3528"/>
                <a:gd name="T5" fmla="*/ 256 h 2689"/>
                <a:gd name="T6" fmla="*/ 59 w 3528"/>
                <a:gd name="T7" fmla="*/ 394 h 2689"/>
                <a:gd name="T8" fmla="*/ 81 w 3528"/>
                <a:gd name="T9" fmla="*/ 540 h 2689"/>
                <a:gd name="T10" fmla="*/ 106 w 3528"/>
                <a:gd name="T11" fmla="*/ 690 h 2689"/>
                <a:gd name="T12" fmla="*/ 141 w 3528"/>
                <a:gd name="T13" fmla="*/ 843 h 2689"/>
                <a:gd name="T14" fmla="*/ 178 w 3528"/>
                <a:gd name="T15" fmla="*/ 999 h 2689"/>
                <a:gd name="T16" fmla="*/ 197 w 3528"/>
                <a:gd name="T17" fmla="*/ 1074 h 2689"/>
                <a:gd name="T18" fmla="*/ 222 w 3528"/>
                <a:gd name="T19" fmla="*/ 1152 h 2689"/>
                <a:gd name="T20" fmla="*/ 247 w 3528"/>
                <a:gd name="T21" fmla="*/ 1230 h 2689"/>
                <a:gd name="T22" fmla="*/ 275 w 3528"/>
                <a:gd name="T23" fmla="*/ 1305 h 2689"/>
                <a:gd name="T24" fmla="*/ 306 w 3528"/>
                <a:gd name="T25" fmla="*/ 1380 h 2689"/>
                <a:gd name="T26" fmla="*/ 337 w 3528"/>
                <a:gd name="T27" fmla="*/ 1455 h 2689"/>
                <a:gd name="T28" fmla="*/ 372 w 3528"/>
                <a:gd name="T29" fmla="*/ 1527 h 2689"/>
                <a:gd name="T30" fmla="*/ 412 w 3528"/>
                <a:gd name="T31" fmla="*/ 1599 h 2689"/>
                <a:gd name="T32" fmla="*/ 453 w 3528"/>
                <a:gd name="T33" fmla="*/ 1671 h 2689"/>
                <a:gd name="T34" fmla="*/ 496 w 3528"/>
                <a:gd name="T35" fmla="*/ 1739 h 2689"/>
                <a:gd name="T36" fmla="*/ 543 w 3528"/>
                <a:gd name="T37" fmla="*/ 1805 h 2689"/>
                <a:gd name="T38" fmla="*/ 596 w 3528"/>
                <a:gd name="T39" fmla="*/ 1867 h 2689"/>
                <a:gd name="T40" fmla="*/ 649 w 3528"/>
                <a:gd name="T41" fmla="*/ 1930 h 2689"/>
                <a:gd name="T42" fmla="*/ 709 w 3528"/>
                <a:gd name="T43" fmla="*/ 1989 h 2689"/>
                <a:gd name="T44" fmla="*/ 771 w 3528"/>
                <a:gd name="T45" fmla="*/ 2045 h 2689"/>
                <a:gd name="T46" fmla="*/ 837 w 3528"/>
                <a:gd name="T47" fmla="*/ 2102 h 2689"/>
                <a:gd name="T48" fmla="*/ 906 w 3528"/>
                <a:gd name="T49" fmla="*/ 2152 h 2689"/>
                <a:gd name="T50" fmla="*/ 980 w 3528"/>
                <a:gd name="T51" fmla="*/ 2198 h 2689"/>
                <a:gd name="T52" fmla="*/ 980 w 3528"/>
                <a:gd name="T53" fmla="*/ 2198 h 2689"/>
                <a:gd name="T54" fmla="*/ 1040 w 3528"/>
                <a:gd name="T55" fmla="*/ 2233 h 2689"/>
                <a:gd name="T56" fmla="*/ 1105 w 3528"/>
                <a:gd name="T57" fmla="*/ 2267 h 2689"/>
                <a:gd name="T58" fmla="*/ 1180 w 3528"/>
                <a:gd name="T59" fmla="*/ 2301 h 2689"/>
                <a:gd name="T60" fmla="*/ 1265 w 3528"/>
                <a:gd name="T61" fmla="*/ 2339 h 2689"/>
                <a:gd name="T62" fmla="*/ 1358 w 3528"/>
                <a:gd name="T63" fmla="*/ 2373 h 2689"/>
                <a:gd name="T64" fmla="*/ 1464 w 3528"/>
                <a:gd name="T65" fmla="*/ 2411 h 2689"/>
                <a:gd name="T66" fmla="*/ 1583 w 3528"/>
                <a:gd name="T67" fmla="*/ 2445 h 2689"/>
                <a:gd name="T68" fmla="*/ 1717 w 3528"/>
                <a:gd name="T69" fmla="*/ 2479 h 2689"/>
                <a:gd name="T70" fmla="*/ 1867 w 3528"/>
                <a:gd name="T71" fmla="*/ 2511 h 2689"/>
                <a:gd name="T72" fmla="*/ 2033 w 3528"/>
                <a:gd name="T73" fmla="*/ 2542 h 2689"/>
                <a:gd name="T74" fmla="*/ 2220 w 3528"/>
                <a:gd name="T75" fmla="*/ 2573 h 2689"/>
                <a:gd name="T76" fmla="*/ 2426 w 3528"/>
                <a:gd name="T77" fmla="*/ 2601 h 2689"/>
                <a:gd name="T78" fmla="*/ 2654 w 3528"/>
                <a:gd name="T79" fmla="*/ 2626 h 2689"/>
                <a:gd name="T80" fmla="*/ 2907 w 3528"/>
                <a:gd name="T81" fmla="*/ 2648 h 2689"/>
                <a:gd name="T82" fmla="*/ 3182 w 3528"/>
                <a:gd name="T83" fmla="*/ 2670 h 2689"/>
                <a:gd name="T84" fmla="*/ 3485 w 3528"/>
                <a:gd name="T85" fmla="*/ 2686 h 2689"/>
                <a:gd name="T86" fmla="*/ 3528 w 3528"/>
                <a:gd name="T87" fmla="*/ 2689 h 26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28"/>
                <a:gd name="T133" fmla="*/ 0 h 2689"/>
                <a:gd name="T134" fmla="*/ 3528 w 3528"/>
                <a:gd name="T135" fmla="*/ 2689 h 26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28" h="2689">
                  <a:moveTo>
                    <a:pt x="0" y="0"/>
                  </a:moveTo>
                  <a:lnTo>
                    <a:pt x="0" y="0"/>
                  </a:lnTo>
                  <a:lnTo>
                    <a:pt x="37" y="256"/>
                  </a:lnTo>
                  <a:lnTo>
                    <a:pt x="59" y="394"/>
                  </a:lnTo>
                  <a:lnTo>
                    <a:pt x="81" y="540"/>
                  </a:lnTo>
                  <a:lnTo>
                    <a:pt x="106" y="690"/>
                  </a:lnTo>
                  <a:lnTo>
                    <a:pt x="141" y="843"/>
                  </a:lnTo>
                  <a:lnTo>
                    <a:pt x="178" y="999"/>
                  </a:lnTo>
                  <a:lnTo>
                    <a:pt x="197" y="1074"/>
                  </a:lnTo>
                  <a:lnTo>
                    <a:pt x="222" y="1152"/>
                  </a:lnTo>
                  <a:lnTo>
                    <a:pt x="247" y="1230"/>
                  </a:lnTo>
                  <a:lnTo>
                    <a:pt x="275" y="1305"/>
                  </a:lnTo>
                  <a:lnTo>
                    <a:pt x="306" y="1380"/>
                  </a:lnTo>
                  <a:lnTo>
                    <a:pt x="337" y="1455"/>
                  </a:lnTo>
                  <a:lnTo>
                    <a:pt x="372" y="1527"/>
                  </a:lnTo>
                  <a:lnTo>
                    <a:pt x="412" y="1599"/>
                  </a:lnTo>
                  <a:lnTo>
                    <a:pt x="453" y="1671"/>
                  </a:lnTo>
                  <a:lnTo>
                    <a:pt x="496" y="1739"/>
                  </a:lnTo>
                  <a:lnTo>
                    <a:pt x="543" y="1805"/>
                  </a:lnTo>
                  <a:lnTo>
                    <a:pt x="596" y="1867"/>
                  </a:lnTo>
                  <a:lnTo>
                    <a:pt x="649" y="1930"/>
                  </a:lnTo>
                  <a:lnTo>
                    <a:pt x="709" y="1989"/>
                  </a:lnTo>
                  <a:lnTo>
                    <a:pt x="771" y="2045"/>
                  </a:lnTo>
                  <a:lnTo>
                    <a:pt x="837" y="2102"/>
                  </a:lnTo>
                  <a:lnTo>
                    <a:pt x="906" y="2152"/>
                  </a:lnTo>
                  <a:lnTo>
                    <a:pt x="980" y="2198"/>
                  </a:lnTo>
                  <a:lnTo>
                    <a:pt x="1040" y="2233"/>
                  </a:lnTo>
                  <a:lnTo>
                    <a:pt x="1105" y="2267"/>
                  </a:lnTo>
                  <a:lnTo>
                    <a:pt x="1180" y="2301"/>
                  </a:lnTo>
                  <a:lnTo>
                    <a:pt x="1265" y="2339"/>
                  </a:lnTo>
                  <a:lnTo>
                    <a:pt x="1358" y="2373"/>
                  </a:lnTo>
                  <a:lnTo>
                    <a:pt x="1464" y="2411"/>
                  </a:lnTo>
                  <a:lnTo>
                    <a:pt x="1583" y="2445"/>
                  </a:lnTo>
                  <a:lnTo>
                    <a:pt x="1717" y="2479"/>
                  </a:lnTo>
                  <a:lnTo>
                    <a:pt x="1867" y="2511"/>
                  </a:lnTo>
                  <a:lnTo>
                    <a:pt x="2033" y="2542"/>
                  </a:lnTo>
                  <a:lnTo>
                    <a:pt x="2220" y="2573"/>
                  </a:lnTo>
                  <a:lnTo>
                    <a:pt x="2426" y="2601"/>
                  </a:lnTo>
                  <a:lnTo>
                    <a:pt x="2654" y="2626"/>
                  </a:lnTo>
                  <a:lnTo>
                    <a:pt x="2907" y="2648"/>
                  </a:lnTo>
                  <a:lnTo>
                    <a:pt x="3182" y="2670"/>
                  </a:lnTo>
                  <a:lnTo>
                    <a:pt x="3485" y="2686"/>
                  </a:lnTo>
                  <a:lnTo>
                    <a:pt x="3528" y="2689"/>
                  </a:lnTo>
                </a:path>
              </a:pathLst>
            </a:custGeom>
            <a:noFill/>
            <a:ln w="14288">
              <a:solidFill>
                <a:srgbClr val="EC008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6918" name="Group 255"/>
            <p:cNvGrpSpPr>
              <a:grpSpLocks noChangeAspect="1"/>
            </p:cNvGrpSpPr>
            <p:nvPr/>
          </p:nvGrpSpPr>
          <p:grpSpPr bwMode="auto">
            <a:xfrm>
              <a:off x="2011363" y="1866900"/>
              <a:ext cx="1211262" cy="200025"/>
              <a:chOff x="1156" y="809"/>
              <a:chExt cx="883" cy="145"/>
            </a:xfrm>
          </p:grpSpPr>
          <p:sp>
            <p:nvSpPr>
              <p:cNvPr id="36957" name="Rectangle 256"/>
              <p:cNvSpPr>
                <a:spLocks noChangeAspect="1" noChangeArrowheads="1"/>
              </p:cNvSpPr>
              <p:nvPr/>
            </p:nvSpPr>
            <p:spPr bwMode="auto">
              <a:xfrm>
                <a:off x="1156" y="809"/>
                <a:ext cx="6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q</a:t>
                </a:r>
                <a:endParaRPr lang="en-US" b="0">
                  <a:latin typeface="Times" panose="02020603050405020304" pitchFamily="18" charset="0"/>
                  <a:cs typeface="Times New Roman" panose="02020603050405020304" pitchFamily="18" charset="0"/>
                </a:endParaRPr>
              </a:p>
            </p:txBody>
          </p:sp>
          <p:sp>
            <p:nvSpPr>
              <p:cNvPr id="36958" name="Rectangle 257"/>
              <p:cNvSpPr>
                <a:spLocks noChangeAspect="1" noChangeArrowheads="1"/>
              </p:cNvSpPr>
              <p:nvPr/>
            </p:nvSpPr>
            <p:spPr bwMode="auto">
              <a:xfrm>
                <a:off x="1212" y="809"/>
                <a:ext cx="827"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 = 100 isoquant</a:t>
                </a:r>
                <a:endParaRPr lang="en-US" b="0">
                  <a:latin typeface="Times" panose="02020603050405020304" pitchFamily="18" charset="0"/>
                  <a:cs typeface="Times New Roman" panose="02020603050405020304" pitchFamily="18" charset="0"/>
                </a:endParaRPr>
              </a:p>
            </p:txBody>
          </p:sp>
        </p:grpSp>
      </p:grpSp>
      <p:grpSp>
        <p:nvGrpSpPr>
          <p:cNvPr id="36919" name="Group 258"/>
          <p:cNvGrpSpPr>
            <a:grpSpLocks noChangeAspect="1"/>
          </p:cNvGrpSpPr>
          <p:nvPr/>
        </p:nvGrpSpPr>
        <p:grpSpPr bwMode="auto">
          <a:xfrm>
            <a:off x="1741488" y="2509838"/>
            <a:ext cx="514350" cy="361950"/>
            <a:chOff x="959" y="1277"/>
            <a:chExt cx="375" cy="264"/>
          </a:xfrm>
        </p:grpSpPr>
        <p:sp>
          <p:nvSpPr>
            <p:cNvPr id="36955" name="Rectangle 259"/>
            <p:cNvSpPr>
              <a:spLocks noChangeAspect="1" noChangeArrowheads="1"/>
            </p:cNvSpPr>
            <p:nvPr/>
          </p:nvSpPr>
          <p:spPr bwMode="auto">
            <a:xfrm>
              <a:off x="959" y="1277"/>
              <a:ext cx="36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$3,000</a:t>
              </a:r>
              <a:endParaRPr lang="en-US" b="0">
                <a:latin typeface="Times" panose="02020603050405020304" pitchFamily="18" charset="0"/>
                <a:cs typeface="Times New Roman" panose="02020603050405020304" pitchFamily="18" charset="0"/>
              </a:endParaRPr>
            </a:p>
          </p:txBody>
        </p:sp>
        <p:sp>
          <p:nvSpPr>
            <p:cNvPr id="36956" name="Rectangle 260"/>
            <p:cNvSpPr>
              <a:spLocks noChangeAspect="1" noChangeArrowheads="1"/>
            </p:cNvSpPr>
            <p:nvPr/>
          </p:nvSpPr>
          <p:spPr bwMode="auto">
            <a:xfrm>
              <a:off x="959" y="1396"/>
              <a:ext cx="37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isocost</a:t>
              </a:r>
              <a:endParaRPr lang="en-US" b="0">
                <a:latin typeface="Times" panose="02020603050405020304" pitchFamily="18" charset="0"/>
                <a:cs typeface="Times New Roman" panose="02020603050405020304" pitchFamily="18" charset="0"/>
              </a:endParaRPr>
            </a:p>
          </p:txBody>
        </p:sp>
      </p:grpSp>
      <p:grpSp>
        <p:nvGrpSpPr>
          <p:cNvPr id="36920" name="Group 261"/>
          <p:cNvGrpSpPr>
            <a:grpSpLocks noChangeAspect="1"/>
          </p:cNvGrpSpPr>
          <p:nvPr/>
        </p:nvGrpSpPr>
        <p:grpSpPr bwMode="auto">
          <a:xfrm>
            <a:off x="1741488" y="3546475"/>
            <a:ext cx="514350" cy="365125"/>
            <a:chOff x="959" y="2033"/>
            <a:chExt cx="375" cy="267"/>
          </a:xfrm>
        </p:grpSpPr>
        <p:sp>
          <p:nvSpPr>
            <p:cNvPr id="36953" name="Rectangle 262"/>
            <p:cNvSpPr>
              <a:spLocks noChangeAspect="1" noChangeArrowheads="1"/>
            </p:cNvSpPr>
            <p:nvPr/>
          </p:nvSpPr>
          <p:spPr bwMode="auto">
            <a:xfrm>
              <a:off x="959" y="2033"/>
              <a:ext cx="36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$2,000</a:t>
              </a:r>
              <a:endParaRPr lang="en-US" b="0">
                <a:latin typeface="Times" panose="02020603050405020304" pitchFamily="18" charset="0"/>
                <a:cs typeface="Times New Roman" panose="02020603050405020304" pitchFamily="18" charset="0"/>
              </a:endParaRPr>
            </a:p>
          </p:txBody>
        </p:sp>
        <p:sp>
          <p:nvSpPr>
            <p:cNvPr id="36954" name="Rectangle 263"/>
            <p:cNvSpPr>
              <a:spLocks noChangeAspect="1" noChangeArrowheads="1"/>
            </p:cNvSpPr>
            <p:nvPr/>
          </p:nvSpPr>
          <p:spPr bwMode="auto">
            <a:xfrm>
              <a:off x="959" y="2155"/>
              <a:ext cx="37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isocost</a:t>
              </a:r>
              <a:endParaRPr lang="en-US" b="0">
                <a:latin typeface="Times" panose="02020603050405020304" pitchFamily="18" charset="0"/>
                <a:cs typeface="Times New Roman" panose="02020603050405020304" pitchFamily="18" charset="0"/>
              </a:endParaRPr>
            </a:p>
          </p:txBody>
        </p:sp>
      </p:grpSp>
      <p:grpSp>
        <p:nvGrpSpPr>
          <p:cNvPr id="36921" name="Group 264"/>
          <p:cNvGrpSpPr>
            <a:grpSpLocks noChangeAspect="1"/>
          </p:cNvGrpSpPr>
          <p:nvPr/>
        </p:nvGrpSpPr>
        <p:grpSpPr bwMode="auto">
          <a:xfrm>
            <a:off x="1741488" y="4603750"/>
            <a:ext cx="514350" cy="361950"/>
            <a:chOff x="959" y="2804"/>
            <a:chExt cx="375" cy="264"/>
          </a:xfrm>
        </p:grpSpPr>
        <p:sp>
          <p:nvSpPr>
            <p:cNvPr id="36951" name="Rectangle 265"/>
            <p:cNvSpPr>
              <a:spLocks noChangeAspect="1" noChangeArrowheads="1"/>
            </p:cNvSpPr>
            <p:nvPr/>
          </p:nvSpPr>
          <p:spPr bwMode="auto">
            <a:xfrm>
              <a:off x="959" y="2804"/>
              <a:ext cx="369"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$1,000</a:t>
              </a:r>
              <a:endParaRPr lang="en-US" b="0">
                <a:latin typeface="Times" panose="02020603050405020304" pitchFamily="18" charset="0"/>
                <a:cs typeface="Times New Roman" panose="02020603050405020304" pitchFamily="18" charset="0"/>
              </a:endParaRPr>
            </a:p>
          </p:txBody>
        </p:sp>
        <p:sp>
          <p:nvSpPr>
            <p:cNvPr id="36952" name="Rectangle 266"/>
            <p:cNvSpPr>
              <a:spLocks noChangeAspect="1" noChangeArrowheads="1"/>
            </p:cNvSpPr>
            <p:nvPr/>
          </p:nvSpPr>
          <p:spPr bwMode="auto">
            <a:xfrm>
              <a:off x="959" y="2923"/>
              <a:ext cx="375"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isocost</a:t>
              </a:r>
              <a:endParaRPr lang="en-US" b="0">
                <a:latin typeface="Times" panose="02020603050405020304" pitchFamily="18" charset="0"/>
                <a:cs typeface="Times New Roman" panose="02020603050405020304" pitchFamily="18" charset="0"/>
              </a:endParaRPr>
            </a:p>
          </p:txBody>
        </p:sp>
      </p:grpSp>
      <p:sp>
        <p:nvSpPr>
          <p:cNvPr id="36922" name="Line 289"/>
          <p:cNvSpPr>
            <a:spLocks noChangeAspect="1" noChangeShapeType="1"/>
          </p:cNvSpPr>
          <p:nvPr/>
        </p:nvSpPr>
        <p:spPr bwMode="auto">
          <a:xfrm>
            <a:off x="1644650" y="3367088"/>
            <a:ext cx="987425"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6923" name="Line 290"/>
          <p:cNvSpPr>
            <a:spLocks noChangeAspect="1" noChangeShapeType="1"/>
          </p:cNvSpPr>
          <p:nvPr/>
        </p:nvSpPr>
        <p:spPr bwMode="auto">
          <a:xfrm>
            <a:off x="2647950" y="3398838"/>
            <a:ext cx="0" cy="25019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6924" name="Line 291"/>
          <p:cNvSpPr>
            <a:spLocks noChangeAspect="1" noChangeShapeType="1"/>
          </p:cNvSpPr>
          <p:nvPr/>
        </p:nvSpPr>
        <p:spPr bwMode="auto">
          <a:xfrm>
            <a:off x="1636713" y="5068888"/>
            <a:ext cx="2106612"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6925" name="Line 292"/>
          <p:cNvSpPr>
            <a:spLocks noChangeAspect="1" noChangeShapeType="1"/>
          </p:cNvSpPr>
          <p:nvPr/>
        </p:nvSpPr>
        <p:spPr bwMode="auto">
          <a:xfrm>
            <a:off x="3743325" y="5053013"/>
            <a:ext cx="0" cy="855662"/>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6926" name="Line 293"/>
          <p:cNvSpPr>
            <a:spLocks noChangeAspect="1" noChangeShapeType="1"/>
          </p:cNvSpPr>
          <p:nvPr/>
        </p:nvSpPr>
        <p:spPr bwMode="auto">
          <a:xfrm>
            <a:off x="1636713" y="5686425"/>
            <a:ext cx="4935537"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6927" name="Line 294"/>
          <p:cNvSpPr>
            <a:spLocks noChangeAspect="1" noChangeShapeType="1"/>
          </p:cNvSpPr>
          <p:nvPr/>
        </p:nvSpPr>
        <p:spPr bwMode="auto">
          <a:xfrm>
            <a:off x="6572250" y="5711825"/>
            <a:ext cx="0" cy="19685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 name="Group 1"/>
          <p:cNvGrpSpPr/>
          <p:nvPr/>
        </p:nvGrpSpPr>
        <p:grpSpPr>
          <a:xfrm>
            <a:off x="3702050" y="4903788"/>
            <a:ext cx="173038" cy="201612"/>
            <a:chOff x="3702050" y="4903788"/>
            <a:chExt cx="173038" cy="201612"/>
          </a:xfrm>
        </p:grpSpPr>
        <p:sp>
          <p:nvSpPr>
            <p:cNvPr id="36907" name="Rectangle 244"/>
            <p:cNvSpPr>
              <a:spLocks noChangeAspect="1" noChangeArrowheads="1"/>
            </p:cNvSpPr>
            <p:nvPr/>
          </p:nvSpPr>
          <p:spPr bwMode="auto">
            <a:xfrm>
              <a:off x="3792538" y="490378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x</a:t>
              </a:r>
              <a:endParaRPr lang="en-US" b="0">
                <a:latin typeface="Times" panose="02020603050405020304" pitchFamily="18" charset="0"/>
                <a:cs typeface="Times New Roman" panose="02020603050405020304" pitchFamily="18" charset="0"/>
              </a:endParaRPr>
            </a:p>
          </p:txBody>
        </p:sp>
        <p:sp>
          <p:nvSpPr>
            <p:cNvPr id="36928" name="Freeform 295"/>
            <p:cNvSpPr>
              <a:spLocks noChangeAspect="1"/>
            </p:cNvSpPr>
            <p:nvPr/>
          </p:nvSpPr>
          <p:spPr bwMode="auto">
            <a:xfrm>
              <a:off x="3702050" y="5032375"/>
              <a:ext cx="77788" cy="73025"/>
            </a:xfrm>
            <a:custGeom>
              <a:avLst/>
              <a:gdLst>
                <a:gd name="T0" fmla="*/ 2147483647 w 56"/>
                <a:gd name="T1" fmla="*/ 2147483647 h 53"/>
                <a:gd name="T2" fmla="*/ 2147483647 w 56"/>
                <a:gd name="T3" fmla="*/ 2147483647 h 53"/>
                <a:gd name="T4" fmla="*/ 2147483647 w 56"/>
                <a:gd name="T5" fmla="*/ 2147483647 h 53"/>
                <a:gd name="T6" fmla="*/ 2147483647 w 56"/>
                <a:gd name="T7" fmla="*/ 2147483647 h 53"/>
                <a:gd name="T8" fmla="*/ 2147483647 w 56"/>
                <a:gd name="T9" fmla="*/ 2147483647 h 53"/>
                <a:gd name="T10" fmla="*/ 2147483647 w 56"/>
                <a:gd name="T11" fmla="*/ 2147483647 h 53"/>
                <a:gd name="T12" fmla="*/ 2147483647 w 56"/>
                <a:gd name="T13" fmla="*/ 2147483647 h 53"/>
                <a:gd name="T14" fmla="*/ 2147483647 w 56"/>
                <a:gd name="T15" fmla="*/ 2147483647 h 53"/>
                <a:gd name="T16" fmla="*/ 2147483647 w 56"/>
                <a:gd name="T17" fmla="*/ 2147483647 h 53"/>
                <a:gd name="T18" fmla="*/ 2147483647 w 56"/>
                <a:gd name="T19" fmla="*/ 0 h 53"/>
                <a:gd name="T20" fmla="*/ 2147483647 w 56"/>
                <a:gd name="T21" fmla="*/ 0 h 53"/>
                <a:gd name="T22" fmla="*/ 2147483647 w 56"/>
                <a:gd name="T23" fmla="*/ 0 h 53"/>
                <a:gd name="T24" fmla="*/ 2147483647 w 56"/>
                <a:gd name="T25" fmla="*/ 0 h 53"/>
                <a:gd name="T26" fmla="*/ 2147483647 w 56"/>
                <a:gd name="T27" fmla="*/ 2147483647 h 53"/>
                <a:gd name="T28" fmla="*/ 2147483647 w 56"/>
                <a:gd name="T29" fmla="*/ 2147483647 h 53"/>
                <a:gd name="T30" fmla="*/ 0 w 56"/>
                <a:gd name="T31" fmla="*/ 2147483647 h 53"/>
                <a:gd name="T32" fmla="*/ 0 w 56"/>
                <a:gd name="T33" fmla="*/ 2147483647 h 53"/>
                <a:gd name="T34" fmla="*/ 2147483647 w 56"/>
                <a:gd name="T35" fmla="*/ 2147483647 h 53"/>
                <a:gd name="T36" fmla="*/ 2147483647 w 56"/>
                <a:gd name="T37" fmla="*/ 2147483647 h 53"/>
                <a:gd name="T38" fmla="*/ 2147483647 w 56"/>
                <a:gd name="T39" fmla="*/ 2147483647 h 53"/>
                <a:gd name="T40" fmla="*/ 2147483647 w 56"/>
                <a:gd name="T41" fmla="*/ 2147483647 h 53"/>
                <a:gd name="T42" fmla="*/ 2147483647 w 56"/>
                <a:gd name="T43" fmla="*/ 2147483647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53"/>
                <a:gd name="T68" fmla="*/ 56 w 56"/>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53">
                  <a:moveTo>
                    <a:pt x="28" y="53"/>
                  </a:moveTo>
                  <a:lnTo>
                    <a:pt x="28" y="53"/>
                  </a:lnTo>
                  <a:lnTo>
                    <a:pt x="41" y="50"/>
                  </a:lnTo>
                  <a:lnTo>
                    <a:pt x="47" y="47"/>
                  </a:lnTo>
                  <a:lnTo>
                    <a:pt x="53" y="37"/>
                  </a:lnTo>
                  <a:lnTo>
                    <a:pt x="56" y="25"/>
                  </a:lnTo>
                  <a:lnTo>
                    <a:pt x="53" y="16"/>
                  </a:lnTo>
                  <a:lnTo>
                    <a:pt x="47" y="6"/>
                  </a:lnTo>
                  <a:lnTo>
                    <a:pt x="41" y="0"/>
                  </a:lnTo>
                  <a:lnTo>
                    <a:pt x="28" y="0"/>
                  </a:lnTo>
                  <a:lnTo>
                    <a:pt x="19" y="0"/>
                  </a:lnTo>
                  <a:lnTo>
                    <a:pt x="9" y="6"/>
                  </a:lnTo>
                  <a:lnTo>
                    <a:pt x="3" y="16"/>
                  </a:lnTo>
                  <a:lnTo>
                    <a:pt x="0" y="25"/>
                  </a:lnTo>
                  <a:lnTo>
                    <a:pt x="3" y="37"/>
                  </a:lnTo>
                  <a:lnTo>
                    <a:pt x="9" y="47"/>
                  </a:lnTo>
                  <a:lnTo>
                    <a:pt x="19" y="50"/>
                  </a:lnTo>
                  <a:lnTo>
                    <a:pt x="28" y="53"/>
                  </a:lnTo>
                  <a:close/>
                </a:path>
              </a:pathLst>
            </a:custGeom>
            <a:solidFill>
              <a:srgbClr val="A154A0"/>
            </a:solidFill>
            <a:ln w="4763">
              <a:solidFill>
                <a:srgbClr val="A154A0"/>
              </a:solidFill>
              <a:prstDash val="solid"/>
              <a:round/>
              <a:headEnd/>
              <a:tailEnd/>
            </a:ln>
          </p:spPr>
          <p:txBody>
            <a:bodyPr/>
            <a:lstStyle/>
            <a:p>
              <a:endParaRPr lang="en-US"/>
            </a:p>
          </p:txBody>
        </p:sp>
      </p:grpSp>
      <p:sp>
        <p:nvSpPr>
          <p:cNvPr id="36929" name="Text Box 267"/>
          <p:cNvSpPr txBox="1">
            <a:spLocks noChangeArrowheads="1"/>
          </p:cNvSpPr>
          <p:nvPr/>
        </p:nvSpPr>
        <p:spPr bwMode="auto">
          <a:xfrm>
            <a:off x="5638800" y="1281113"/>
            <a:ext cx="2222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u="sng">
                <a:latin typeface="Times" panose="02020603050405020304" pitchFamily="18" charset="0"/>
                <a:cs typeface="Times New Roman" panose="02020603050405020304" pitchFamily="18" charset="0"/>
              </a:rPr>
              <a:t>Isocost Equation</a:t>
            </a:r>
          </a:p>
        </p:txBody>
      </p:sp>
      <p:sp>
        <p:nvSpPr>
          <p:cNvPr id="36930" name="Text Box 268"/>
          <p:cNvSpPr txBox="1">
            <a:spLocks noChangeArrowheads="1"/>
          </p:cNvSpPr>
          <p:nvPr/>
        </p:nvSpPr>
        <p:spPr bwMode="auto">
          <a:xfrm>
            <a:off x="5381625" y="1909763"/>
            <a:ext cx="71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K</a:t>
            </a:r>
            <a:r>
              <a:rPr lang="en-US" b="0">
                <a:latin typeface="Times" panose="02020603050405020304" pitchFamily="18" charset="0"/>
                <a:cs typeface="Times New Roman" panose="02020603050405020304" pitchFamily="18" charset="0"/>
              </a:rPr>
              <a:t> = </a:t>
            </a:r>
          </a:p>
        </p:txBody>
      </p:sp>
      <p:sp>
        <p:nvSpPr>
          <p:cNvPr id="36931" name="Text Box 269"/>
          <p:cNvSpPr txBox="1">
            <a:spLocks noChangeArrowheads="1"/>
          </p:cNvSpPr>
          <p:nvPr/>
        </p:nvSpPr>
        <p:spPr bwMode="auto">
          <a:xfrm>
            <a:off x="6372225" y="2062163"/>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r</a:t>
            </a:r>
            <a:endParaRPr lang="en-US" b="0" i="1" baseline="-25000">
              <a:latin typeface="Times" panose="02020603050405020304" pitchFamily="18" charset="0"/>
              <a:cs typeface="Times New Roman" panose="02020603050405020304" pitchFamily="18" charset="0"/>
            </a:endParaRPr>
          </a:p>
        </p:txBody>
      </p:sp>
      <p:sp>
        <p:nvSpPr>
          <p:cNvPr id="36932" name="Text Box 270"/>
          <p:cNvSpPr txBox="1">
            <a:spLocks noChangeArrowheads="1"/>
          </p:cNvSpPr>
          <p:nvPr/>
        </p:nvSpPr>
        <p:spPr bwMode="auto">
          <a:xfrm>
            <a:off x="6858000" y="187166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a:t>
            </a:r>
            <a:r>
              <a:rPr lang="en-US" b="0">
                <a:latin typeface="Times" panose="02020603050405020304" pitchFamily="18" charset="0"/>
                <a:cs typeface="Times New Roman" panose="02020603050405020304" pitchFamily="18" charset="0"/>
              </a:rPr>
              <a:t> </a:t>
            </a:r>
          </a:p>
        </p:txBody>
      </p:sp>
      <p:sp>
        <p:nvSpPr>
          <p:cNvPr id="36933" name="Text Box 271"/>
          <p:cNvSpPr txBox="1">
            <a:spLocks noChangeArrowheads="1"/>
          </p:cNvSpPr>
          <p:nvPr/>
        </p:nvSpPr>
        <p:spPr bwMode="auto">
          <a:xfrm>
            <a:off x="7877175" y="1890713"/>
            <a:ext cx="430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L</a:t>
            </a:r>
            <a:r>
              <a:rPr lang="en-US" b="0">
                <a:latin typeface="Times" panose="02020603050405020304" pitchFamily="18" charset="0"/>
                <a:cs typeface="Times New Roman" panose="02020603050405020304" pitchFamily="18" charset="0"/>
              </a:rPr>
              <a:t> </a:t>
            </a:r>
          </a:p>
        </p:txBody>
      </p:sp>
      <p:sp>
        <p:nvSpPr>
          <p:cNvPr id="36934" name="Line 272"/>
          <p:cNvSpPr>
            <a:spLocks noChangeShapeType="1"/>
          </p:cNvSpPr>
          <p:nvPr/>
        </p:nvSpPr>
        <p:spPr bwMode="auto">
          <a:xfrm>
            <a:off x="7210425" y="2138363"/>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5" name="Line 273"/>
          <p:cNvSpPr>
            <a:spLocks noChangeShapeType="1"/>
          </p:cNvSpPr>
          <p:nvPr/>
        </p:nvSpPr>
        <p:spPr bwMode="auto">
          <a:xfrm>
            <a:off x="6143625" y="2138363"/>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36" name="Text Box 274"/>
          <p:cNvSpPr txBox="1">
            <a:spLocks noChangeArrowheads="1"/>
          </p:cNvSpPr>
          <p:nvPr/>
        </p:nvSpPr>
        <p:spPr bwMode="auto">
          <a:xfrm>
            <a:off x="7372350" y="1738313"/>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w</a:t>
            </a:r>
            <a:endParaRPr lang="en-US" b="0" i="1" baseline="-25000">
              <a:latin typeface="Times" panose="02020603050405020304" pitchFamily="18" charset="0"/>
              <a:cs typeface="Times New Roman" panose="02020603050405020304" pitchFamily="18" charset="0"/>
            </a:endParaRPr>
          </a:p>
        </p:txBody>
      </p:sp>
      <p:sp>
        <p:nvSpPr>
          <p:cNvPr id="36937" name="Text Box 275"/>
          <p:cNvSpPr txBox="1">
            <a:spLocks noChangeArrowheads="1"/>
          </p:cNvSpPr>
          <p:nvPr/>
        </p:nvSpPr>
        <p:spPr bwMode="auto">
          <a:xfrm>
            <a:off x="7400925" y="2043113"/>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r</a:t>
            </a:r>
            <a:endParaRPr lang="en-US" b="0" i="1" baseline="-25000">
              <a:latin typeface="Times" panose="02020603050405020304" pitchFamily="18" charset="0"/>
              <a:cs typeface="Times New Roman" panose="02020603050405020304" pitchFamily="18" charset="0"/>
            </a:endParaRPr>
          </a:p>
        </p:txBody>
      </p:sp>
      <p:grpSp>
        <p:nvGrpSpPr>
          <p:cNvPr id="36938" name="Group 276"/>
          <p:cNvGrpSpPr>
            <a:grpSpLocks/>
          </p:cNvGrpSpPr>
          <p:nvPr/>
        </p:nvGrpSpPr>
        <p:grpSpPr bwMode="auto">
          <a:xfrm>
            <a:off x="6356350" y="1741488"/>
            <a:ext cx="387350" cy="457200"/>
            <a:chOff x="2660" y="3422"/>
            <a:chExt cx="244" cy="288"/>
          </a:xfrm>
        </p:grpSpPr>
        <p:sp>
          <p:nvSpPr>
            <p:cNvPr id="36949" name="Text Box 277"/>
            <p:cNvSpPr txBox="1">
              <a:spLocks noChangeArrowheads="1"/>
            </p:cNvSpPr>
            <p:nvPr/>
          </p:nvSpPr>
          <p:spPr bwMode="auto">
            <a:xfrm>
              <a:off x="2660" y="3422"/>
              <a:ext cx="2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C</a:t>
              </a:r>
            </a:p>
          </p:txBody>
        </p:sp>
        <p:sp>
          <p:nvSpPr>
            <p:cNvPr id="36950" name="Line 278"/>
            <p:cNvSpPr>
              <a:spLocks noChangeShapeType="1"/>
            </p:cNvSpPr>
            <p:nvPr/>
          </p:nvSpPr>
          <p:spPr bwMode="auto">
            <a:xfrm>
              <a:off x="2736" y="3468"/>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939" name="Text Box 279"/>
          <p:cNvSpPr txBox="1">
            <a:spLocks noChangeArrowheads="1"/>
          </p:cNvSpPr>
          <p:nvPr/>
        </p:nvSpPr>
        <p:spPr bwMode="auto">
          <a:xfrm>
            <a:off x="6934200" y="4005263"/>
            <a:ext cx="183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u="sng">
                <a:latin typeface="Times" panose="02020603050405020304" pitchFamily="18" charset="0"/>
                <a:cs typeface="Times New Roman" panose="02020603050405020304" pitchFamily="18" charset="0"/>
              </a:rPr>
              <a:t>Initial Values</a:t>
            </a:r>
          </a:p>
        </p:txBody>
      </p:sp>
      <p:sp>
        <p:nvSpPr>
          <p:cNvPr id="36940" name="Text Box 280"/>
          <p:cNvSpPr txBox="1">
            <a:spLocks noChangeArrowheads="1"/>
          </p:cNvSpPr>
          <p:nvPr/>
        </p:nvSpPr>
        <p:spPr bwMode="auto">
          <a:xfrm>
            <a:off x="7375525" y="4398963"/>
            <a:ext cx="1549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New Roman" panose="02020603050405020304" pitchFamily="18" charset="0"/>
                <a:cs typeface="Times New Roman" panose="02020603050405020304" pitchFamily="18" charset="0"/>
              </a:rPr>
              <a:t>q = 100</a:t>
            </a:r>
          </a:p>
          <a:p>
            <a:r>
              <a:rPr lang="en-US" b="0" i="1">
                <a:latin typeface="Times New Roman" panose="02020603050405020304" pitchFamily="18" charset="0"/>
                <a:cs typeface="Times New Roman" panose="02020603050405020304" pitchFamily="18" charset="0"/>
              </a:rPr>
              <a:t>C</a:t>
            </a:r>
            <a:r>
              <a:rPr lang="en-US" b="0">
                <a:latin typeface="Times" panose="02020603050405020304" pitchFamily="18" charset="0"/>
                <a:cs typeface="Times New Roman" panose="02020603050405020304" pitchFamily="18" charset="0"/>
              </a:rPr>
              <a:t> = $2,000</a:t>
            </a:r>
          </a:p>
          <a:p>
            <a:r>
              <a:rPr lang="en-US" b="0" i="1">
                <a:latin typeface="Times New Roman" panose="02020603050405020304" pitchFamily="18" charset="0"/>
                <a:cs typeface="Times New Roman" panose="02020603050405020304" pitchFamily="18" charset="0"/>
              </a:rPr>
              <a:t>w</a:t>
            </a:r>
            <a:r>
              <a:rPr lang="en-US" b="0">
                <a:latin typeface="Times" panose="02020603050405020304" pitchFamily="18" charset="0"/>
                <a:cs typeface="Times New Roman" panose="02020603050405020304" pitchFamily="18" charset="0"/>
              </a:rPr>
              <a:t> = $24</a:t>
            </a:r>
          </a:p>
          <a:p>
            <a:r>
              <a:rPr lang="en-US" b="0">
                <a:latin typeface="Times" panose="02020603050405020304" pitchFamily="18" charset="0"/>
                <a:cs typeface="Times New Roman" panose="02020603050405020304" pitchFamily="18" charset="0"/>
              </a:rPr>
              <a:t> </a:t>
            </a:r>
            <a:r>
              <a:rPr lang="en-US" b="0" i="1">
                <a:latin typeface="Times New Roman" panose="02020603050405020304" pitchFamily="18" charset="0"/>
                <a:cs typeface="Times New Roman" panose="02020603050405020304" pitchFamily="18" charset="0"/>
              </a:rPr>
              <a:t>r</a:t>
            </a:r>
            <a:r>
              <a:rPr lang="en-US" b="0">
                <a:latin typeface="Times" panose="02020603050405020304" pitchFamily="18" charset="0"/>
                <a:cs typeface="Times New Roman" panose="02020603050405020304" pitchFamily="18" charset="0"/>
              </a:rPr>
              <a:t> = $8</a:t>
            </a:r>
          </a:p>
        </p:txBody>
      </p:sp>
      <p:sp>
        <p:nvSpPr>
          <p:cNvPr id="36941" name="Line 281"/>
          <p:cNvSpPr>
            <a:spLocks noChangeShapeType="1"/>
          </p:cNvSpPr>
          <p:nvPr/>
        </p:nvSpPr>
        <p:spPr bwMode="auto">
          <a:xfrm>
            <a:off x="7467600" y="4843463"/>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2" name="Text Box 282"/>
          <p:cNvSpPr txBox="1">
            <a:spLocks noChangeArrowheads="1"/>
          </p:cNvSpPr>
          <p:nvPr/>
        </p:nvSpPr>
        <p:spPr bwMode="auto">
          <a:xfrm>
            <a:off x="5867400" y="2405063"/>
            <a:ext cx="200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u="sng">
                <a:latin typeface="Times" panose="02020603050405020304" pitchFamily="18" charset="0"/>
                <a:cs typeface="Times New Roman" panose="02020603050405020304" pitchFamily="18" charset="0"/>
              </a:rPr>
              <a:t>Isoquant Slope</a:t>
            </a:r>
          </a:p>
        </p:txBody>
      </p:sp>
      <p:sp>
        <p:nvSpPr>
          <p:cNvPr id="36943" name="Line 283"/>
          <p:cNvSpPr>
            <a:spLocks noChangeShapeType="1"/>
          </p:cNvSpPr>
          <p:nvPr/>
        </p:nvSpPr>
        <p:spPr bwMode="auto">
          <a:xfrm>
            <a:off x="6340475" y="3278188"/>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44" name="Text Box 284"/>
          <p:cNvSpPr txBox="1">
            <a:spLocks noChangeArrowheads="1"/>
          </p:cNvSpPr>
          <p:nvPr/>
        </p:nvSpPr>
        <p:spPr bwMode="auto">
          <a:xfrm>
            <a:off x="6400800" y="2786063"/>
            <a:ext cx="73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MP</a:t>
            </a:r>
            <a:r>
              <a:rPr lang="en-US" b="0" i="1" baseline="-25000">
                <a:latin typeface="Times" panose="02020603050405020304" pitchFamily="18" charset="0"/>
                <a:cs typeface="Times New Roman" panose="02020603050405020304" pitchFamily="18" charset="0"/>
              </a:rPr>
              <a:t>L</a:t>
            </a:r>
          </a:p>
        </p:txBody>
      </p:sp>
      <p:sp>
        <p:nvSpPr>
          <p:cNvPr id="36945" name="Text Box 285"/>
          <p:cNvSpPr txBox="1">
            <a:spLocks noChangeArrowheads="1"/>
          </p:cNvSpPr>
          <p:nvPr/>
        </p:nvSpPr>
        <p:spPr bwMode="auto">
          <a:xfrm>
            <a:off x="6350000" y="3240088"/>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MP</a:t>
            </a:r>
            <a:r>
              <a:rPr lang="en-US" b="0" i="1" baseline="-25000">
                <a:latin typeface="Times" panose="02020603050405020304" pitchFamily="18" charset="0"/>
                <a:cs typeface="Times New Roman" panose="02020603050405020304" pitchFamily="18" charset="0"/>
              </a:rPr>
              <a:t>K</a:t>
            </a:r>
          </a:p>
        </p:txBody>
      </p:sp>
      <p:sp>
        <p:nvSpPr>
          <p:cNvPr id="36946" name="Text Box 286"/>
          <p:cNvSpPr txBox="1">
            <a:spLocks noChangeArrowheads="1"/>
          </p:cNvSpPr>
          <p:nvPr/>
        </p:nvSpPr>
        <p:spPr bwMode="auto">
          <a:xfrm>
            <a:off x="7054850" y="3011488"/>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a:t>
            </a:r>
            <a:r>
              <a:rPr lang="en-US" b="0">
                <a:latin typeface="Times" panose="02020603050405020304" pitchFamily="18" charset="0"/>
                <a:cs typeface="Times New Roman" panose="02020603050405020304" pitchFamily="18" charset="0"/>
              </a:rPr>
              <a:t> </a:t>
            </a:r>
          </a:p>
        </p:txBody>
      </p:sp>
      <p:sp>
        <p:nvSpPr>
          <p:cNvPr id="36947" name="Text Box 287"/>
          <p:cNvSpPr txBox="1">
            <a:spLocks noChangeArrowheads="1"/>
          </p:cNvSpPr>
          <p:nvPr/>
        </p:nvSpPr>
        <p:spPr bwMode="auto">
          <a:xfrm>
            <a:off x="7359650" y="3011488"/>
            <a:ext cx="946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MRTS</a:t>
            </a:r>
            <a:endParaRPr lang="en-US" b="0">
              <a:latin typeface="Times" panose="02020603050405020304" pitchFamily="18" charset="0"/>
              <a:cs typeface="Times New Roman" panose="02020603050405020304" pitchFamily="18" charset="0"/>
            </a:endParaRPr>
          </a:p>
        </p:txBody>
      </p:sp>
      <p:sp>
        <p:nvSpPr>
          <p:cNvPr id="36948" name="Text Box 288"/>
          <p:cNvSpPr txBox="1">
            <a:spLocks noChangeArrowheads="1"/>
          </p:cNvSpPr>
          <p:nvPr/>
        </p:nvSpPr>
        <p:spPr bwMode="auto">
          <a:xfrm>
            <a:off x="5959475" y="3021013"/>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a:t>
            </a:r>
            <a:r>
              <a:rPr lang="en-US" b="0">
                <a:latin typeface="Times" panose="02020603050405020304" pitchFamily="18" charset="0"/>
                <a:cs typeface="Times New Roman" panose="02020603050405020304" pitchFamily="18" charset="0"/>
              </a:rPr>
              <a:t> </a:t>
            </a:r>
          </a:p>
        </p:txBody>
      </p:sp>
      <p:grpSp>
        <p:nvGrpSpPr>
          <p:cNvPr id="3" name="Group 2"/>
          <p:cNvGrpSpPr/>
          <p:nvPr/>
        </p:nvGrpSpPr>
        <p:grpSpPr>
          <a:xfrm>
            <a:off x="2606675" y="3155950"/>
            <a:ext cx="171450" cy="252413"/>
            <a:chOff x="2606675" y="3155950"/>
            <a:chExt cx="171450" cy="252413"/>
          </a:xfrm>
        </p:grpSpPr>
        <p:sp>
          <p:nvSpPr>
            <p:cNvPr id="36902" name="Freeform 239"/>
            <p:cNvSpPr>
              <a:spLocks noChangeAspect="1"/>
            </p:cNvSpPr>
            <p:nvPr/>
          </p:nvSpPr>
          <p:spPr bwMode="auto">
            <a:xfrm>
              <a:off x="2606675" y="3332163"/>
              <a:ext cx="80963" cy="76200"/>
            </a:xfrm>
            <a:custGeom>
              <a:avLst/>
              <a:gdLst>
                <a:gd name="T0" fmla="*/ 2147483647 w 59"/>
                <a:gd name="T1" fmla="*/ 2147483647 h 56"/>
                <a:gd name="T2" fmla="*/ 2147483647 w 59"/>
                <a:gd name="T3" fmla="*/ 2147483647 h 56"/>
                <a:gd name="T4" fmla="*/ 2147483647 w 59"/>
                <a:gd name="T5" fmla="*/ 2147483647 h 56"/>
                <a:gd name="T6" fmla="*/ 2147483647 w 59"/>
                <a:gd name="T7" fmla="*/ 2147483647 h 56"/>
                <a:gd name="T8" fmla="*/ 2147483647 w 59"/>
                <a:gd name="T9" fmla="*/ 2147483647 h 56"/>
                <a:gd name="T10" fmla="*/ 2147483647 w 59"/>
                <a:gd name="T11" fmla="*/ 2147483647 h 56"/>
                <a:gd name="T12" fmla="*/ 2147483647 w 59"/>
                <a:gd name="T13" fmla="*/ 2147483647 h 56"/>
                <a:gd name="T14" fmla="*/ 2147483647 w 59"/>
                <a:gd name="T15" fmla="*/ 2147483647 h 56"/>
                <a:gd name="T16" fmla="*/ 2147483647 w 59"/>
                <a:gd name="T17" fmla="*/ 2147483647 h 56"/>
                <a:gd name="T18" fmla="*/ 2147483647 w 59"/>
                <a:gd name="T19" fmla="*/ 0 h 56"/>
                <a:gd name="T20" fmla="*/ 2147483647 w 59"/>
                <a:gd name="T21" fmla="*/ 0 h 56"/>
                <a:gd name="T22" fmla="*/ 2147483647 w 59"/>
                <a:gd name="T23" fmla="*/ 0 h 56"/>
                <a:gd name="T24" fmla="*/ 2147483647 w 59"/>
                <a:gd name="T25" fmla="*/ 0 h 56"/>
                <a:gd name="T26" fmla="*/ 2147483647 w 59"/>
                <a:gd name="T27" fmla="*/ 2147483647 h 56"/>
                <a:gd name="T28" fmla="*/ 2147483647 w 59"/>
                <a:gd name="T29" fmla="*/ 2147483647 h 56"/>
                <a:gd name="T30" fmla="*/ 0 w 59"/>
                <a:gd name="T31" fmla="*/ 2147483647 h 56"/>
                <a:gd name="T32" fmla="*/ 0 w 59"/>
                <a:gd name="T33" fmla="*/ 2147483647 h 56"/>
                <a:gd name="T34" fmla="*/ 2147483647 w 59"/>
                <a:gd name="T35" fmla="*/ 2147483647 h 56"/>
                <a:gd name="T36" fmla="*/ 2147483647 w 59"/>
                <a:gd name="T37" fmla="*/ 2147483647 h 56"/>
                <a:gd name="T38" fmla="*/ 2147483647 w 59"/>
                <a:gd name="T39" fmla="*/ 2147483647 h 56"/>
                <a:gd name="T40" fmla="*/ 2147483647 w 59"/>
                <a:gd name="T41" fmla="*/ 2147483647 h 56"/>
                <a:gd name="T42" fmla="*/ 2147483647 w 59"/>
                <a:gd name="T43" fmla="*/ 214748364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56"/>
                <a:gd name="T68" fmla="*/ 59 w 59"/>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56">
                  <a:moveTo>
                    <a:pt x="31" y="56"/>
                  </a:moveTo>
                  <a:lnTo>
                    <a:pt x="31" y="56"/>
                  </a:lnTo>
                  <a:lnTo>
                    <a:pt x="40" y="53"/>
                  </a:lnTo>
                  <a:lnTo>
                    <a:pt x="50" y="47"/>
                  </a:lnTo>
                  <a:lnTo>
                    <a:pt x="56" y="38"/>
                  </a:lnTo>
                  <a:lnTo>
                    <a:pt x="59" y="28"/>
                  </a:lnTo>
                  <a:lnTo>
                    <a:pt x="56" y="16"/>
                  </a:lnTo>
                  <a:lnTo>
                    <a:pt x="50" y="7"/>
                  </a:lnTo>
                  <a:lnTo>
                    <a:pt x="40" y="0"/>
                  </a:lnTo>
                  <a:lnTo>
                    <a:pt x="31" y="0"/>
                  </a:lnTo>
                  <a:lnTo>
                    <a:pt x="18" y="0"/>
                  </a:lnTo>
                  <a:lnTo>
                    <a:pt x="9" y="7"/>
                  </a:lnTo>
                  <a:lnTo>
                    <a:pt x="3" y="16"/>
                  </a:lnTo>
                  <a:lnTo>
                    <a:pt x="0" y="28"/>
                  </a:lnTo>
                  <a:lnTo>
                    <a:pt x="3" y="38"/>
                  </a:lnTo>
                  <a:lnTo>
                    <a:pt x="9" y="47"/>
                  </a:lnTo>
                  <a:lnTo>
                    <a:pt x="18" y="53"/>
                  </a:lnTo>
                  <a:lnTo>
                    <a:pt x="31"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6" name="Rectangle 243"/>
            <p:cNvSpPr>
              <a:spLocks noChangeAspect="1" noChangeArrowheads="1"/>
            </p:cNvSpPr>
            <p:nvPr/>
          </p:nvSpPr>
          <p:spPr bwMode="auto">
            <a:xfrm>
              <a:off x="2695575" y="3155950"/>
              <a:ext cx="825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y</a:t>
              </a:r>
              <a:endParaRPr lang="en-US" b="0">
                <a:latin typeface="Times" panose="02020603050405020304" pitchFamily="18" charset="0"/>
                <a:cs typeface="Times New Roman" panose="02020603050405020304" pitchFamily="18" charset="0"/>
              </a:endParaRPr>
            </a:p>
          </p:txBody>
        </p:sp>
      </p:grpSp>
      <p:grpSp>
        <p:nvGrpSpPr>
          <p:cNvPr id="4" name="Group 3"/>
          <p:cNvGrpSpPr/>
          <p:nvPr/>
        </p:nvGrpSpPr>
        <p:grpSpPr>
          <a:xfrm>
            <a:off x="6532563" y="5507038"/>
            <a:ext cx="160337" cy="219075"/>
            <a:chOff x="6532563" y="5507038"/>
            <a:chExt cx="160337" cy="219075"/>
          </a:xfrm>
        </p:grpSpPr>
        <p:sp>
          <p:nvSpPr>
            <p:cNvPr id="36903" name="Freeform 240"/>
            <p:cNvSpPr>
              <a:spLocks noChangeAspect="1"/>
            </p:cNvSpPr>
            <p:nvPr/>
          </p:nvSpPr>
          <p:spPr bwMode="auto">
            <a:xfrm>
              <a:off x="6532563" y="5643563"/>
              <a:ext cx="80962" cy="82550"/>
            </a:xfrm>
            <a:custGeom>
              <a:avLst/>
              <a:gdLst>
                <a:gd name="T0" fmla="*/ 2147483647 w 59"/>
                <a:gd name="T1" fmla="*/ 2147483647 h 60"/>
                <a:gd name="T2" fmla="*/ 2147483647 w 59"/>
                <a:gd name="T3" fmla="*/ 2147483647 h 60"/>
                <a:gd name="T4" fmla="*/ 2147483647 w 59"/>
                <a:gd name="T5" fmla="*/ 2147483647 h 60"/>
                <a:gd name="T6" fmla="*/ 2147483647 w 59"/>
                <a:gd name="T7" fmla="*/ 2147483647 h 60"/>
                <a:gd name="T8" fmla="*/ 2147483647 w 59"/>
                <a:gd name="T9" fmla="*/ 2147483647 h 60"/>
                <a:gd name="T10" fmla="*/ 2147483647 w 59"/>
                <a:gd name="T11" fmla="*/ 2147483647 h 60"/>
                <a:gd name="T12" fmla="*/ 2147483647 w 59"/>
                <a:gd name="T13" fmla="*/ 2147483647 h 60"/>
                <a:gd name="T14" fmla="*/ 2147483647 w 59"/>
                <a:gd name="T15" fmla="*/ 2147483647 h 60"/>
                <a:gd name="T16" fmla="*/ 2147483647 w 59"/>
                <a:gd name="T17" fmla="*/ 2147483647 h 60"/>
                <a:gd name="T18" fmla="*/ 2147483647 w 59"/>
                <a:gd name="T19" fmla="*/ 2147483647 h 60"/>
                <a:gd name="T20" fmla="*/ 2147483647 w 59"/>
                <a:gd name="T21" fmla="*/ 0 h 60"/>
                <a:gd name="T22" fmla="*/ 2147483647 w 59"/>
                <a:gd name="T23" fmla="*/ 0 h 60"/>
                <a:gd name="T24" fmla="*/ 2147483647 w 59"/>
                <a:gd name="T25" fmla="*/ 2147483647 h 60"/>
                <a:gd name="T26" fmla="*/ 2147483647 w 59"/>
                <a:gd name="T27" fmla="*/ 2147483647 h 60"/>
                <a:gd name="T28" fmla="*/ 2147483647 w 59"/>
                <a:gd name="T29" fmla="*/ 2147483647 h 60"/>
                <a:gd name="T30" fmla="*/ 0 w 59"/>
                <a:gd name="T31" fmla="*/ 2147483647 h 60"/>
                <a:gd name="T32" fmla="*/ 0 w 59"/>
                <a:gd name="T33" fmla="*/ 2147483647 h 60"/>
                <a:gd name="T34" fmla="*/ 2147483647 w 59"/>
                <a:gd name="T35" fmla="*/ 2147483647 h 60"/>
                <a:gd name="T36" fmla="*/ 2147483647 w 59"/>
                <a:gd name="T37" fmla="*/ 2147483647 h 60"/>
                <a:gd name="T38" fmla="*/ 2147483647 w 59"/>
                <a:gd name="T39" fmla="*/ 2147483647 h 60"/>
                <a:gd name="T40" fmla="*/ 2147483647 w 59"/>
                <a:gd name="T41" fmla="*/ 2147483647 h 60"/>
                <a:gd name="T42" fmla="*/ 2147483647 w 59"/>
                <a:gd name="T43" fmla="*/ 2147483647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60"/>
                <a:gd name="T68" fmla="*/ 59 w 59"/>
                <a:gd name="T69" fmla="*/ 60 h 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60">
                  <a:moveTo>
                    <a:pt x="28" y="60"/>
                  </a:moveTo>
                  <a:lnTo>
                    <a:pt x="28" y="60"/>
                  </a:lnTo>
                  <a:lnTo>
                    <a:pt x="41" y="57"/>
                  </a:lnTo>
                  <a:lnTo>
                    <a:pt x="50" y="50"/>
                  </a:lnTo>
                  <a:lnTo>
                    <a:pt x="56" y="41"/>
                  </a:lnTo>
                  <a:lnTo>
                    <a:pt x="59" y="32"/>
                  </a:lnTo>
                  <a:lnTo>
                    <a:pt x="56" y="19"/>
                  </a:lnTo>
                  <a:lnTo>
                    <a:pt x="50" y="10"/>
                  </a:lnTo>
                  <a:lnTo>
                    <a:pt x="41" y="4"/>
                  </a:lnTo>
                  <a:lnTo>
                    <a:pt x="28" y="0"/>
                  </a:lnTo>
                  <a:lnTo>
                    <a:pt x="19" y="4"/>
                  </a:lnTo>
                  <a:lnTo>
                    <a:pt x="9" y="10"/>
                  </a:lnTo>
                  <a:lnTo>
                    <a:pt x="3" y="19"/>
                  </a:lnTo>
                  <a:lnTo>
                    <a:pt x="0" y="32"/>
                  </a:lnTo>
                  <a:lnTo>
                    <a:pt x="3" y="41"/>
                  </a:lnTo>
                  <a:lnTo>
                    <a:pt x="9" y="50"/>
                  </a:lnTo>
                  <a:lnTo>
                    <a:pt x="19" y="57"/>
                  </a:lnTo>
                  <a:lnTo>
                    <a:pt x="28"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08" name="Rectangle 245"/>
            <p:cNvSpPr>
              <a:spLocks noChangeAspect="1" noChangeArrowheads="1"/>
            </p:cNvSpPr>
            <p:nvPr/>
          </p:nvSpPr>
          <p:spPr bwMode="auto">
            <a:xfrm>
              <a:off x="6610350" y="5507038"/>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dirty="0">
                  <a:solidFill>
                    <a:srgbClr val="000000"/>
                  </a:solidFill>
                  <a:latin typeface="I Helvetica Oblique" charset="0"/>
                  <a:cs typeface="Times New Roman" panose="02020603050405020304" pitchFamily="18" charset="0"/>
                </a:rPr>
                <a:t>z</a:t>
              </a:r>
              <a:endParaRPr lang="en-US" b="0" dirty="0">
                <a:latin typeface="Times" panose="02020603050405020304" pitchFamily="18" charset="0"/>
                <a:cs typeface="Times New Roman" panose="02020603050405020304" pitchFamily="18" charset="0"/>
              </a:endParaRPr>
            </a:p>
          </p:txBody>
        </p:sp>
      </p:gr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36924"/>
                                        </p:tgtEl>
                                        <p:attrNameLst>
                                          <p:attrName>style.visibility</p:attrName>
                                        </p:attrNameLst>
                                      </p:cBhvr>
                                      <p:to>
                                        <p:strVal val="visible"/>
                                      </p:to>
                                    </p:set>
                                    <p:animEffect transition="in" filter="wipe(left)">
                                      <p:cBhvr>
                                        <p:cTn id="10" dur="500"/>
                                        <p:tgtEl>
                                          <p:spTgt spid="3692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6925"/>
                                        </p:tgtEl>
                                        <p:attrNameLst>
                                          <p:attrName>style.visibility</p:attrName>
                                        </p:attrNameLst>
                                      </p:cBhvr>
                                      <p:to>
                                        <p:strVal val="visible"/>
                                      </p:to>
                                    </p:set>
                                    <p:animEffect transition="in" filter="wipe(down)">
                                      <p:cBhvr>
                                        <p:cTn id="13" dur="500"/>
                                        <p:tgtEl>
                                          <p:spTgt spid="3692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36922"/>
                                        </p:tgtEl>
                                        <p:attrNameLst>
                                          <p:attrName>style.visibility</p:attrName>
                                        </p:attrNameLst>
                                      </p:cBhvr>
                                      <p:to>
                                        <p:strVal val="visible"/>
                                      </p:to>
                                    </p:set>
                                    <p:animEffect transition="in" filter="wipe(left)">
                                      <p:cBhvr>
                                        <p:cTn id="21" dur="500"/>
                                        <p:tgtEl>
                                          <p:spTgt spid="36922"/>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6923"/>
                                        </p:tgtEl>
                                        <p:attrNameLst>
                                          <p:attrName>style.visibility</p:attrName>
                                        </p:attrNameLst>
                                      </p:cBhvr>
                                      <p:to>
                                        <p:strVal val="visible"/>
                                      </p:to>
                                    </p:set>
                                    <p:animEffect transition="in" filter="wipe(down)">
                                      <p:cBhvr>
                                        <p:cTn id="24" dur="500"/>
                                        <p:tgtEl>
                                          <p:spTgt spid="36923"/>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22" presetClass="entr" presetSubtype="8" fill="hold" grpId="0" nodeType="withEffect">
                                  <p:stCondLst>
                                    <p:cond delay="0"/>
                                  </p:stCondLst>
                                  <p:childTnLst>
                                    <p:set>
                                      <p:cBhvr>
                                        <p:cTn id="30" dur="1" fill="hold">
                                          <p:stCondLst>
                                            <p:cond delay="0"/>
                                          </p:stCondLst>
                                        </p:cTn>
                                        <p:tgtEl>
                                          <p:spTgt spid="36926"/>
                                        </p:tgtEl>
                                        <p:attrNameLst>
                                          <p:attrName>style.visibility</p:attrName>
                                        </p:attrNameLst>
                                      </p:cBhvr>
                                      <p:to>
                                        <p:strVal val="visible"/>
                                      </p:to>
                                    </p:set>
                                    <p:animEffect transition="in" filter="wipe(left)">
                                      <p:cBhvr>
                                        <p:cTn id="31" dur="500"/>
                                        <p:tgtEl>
                                          <p:spTgt spid="3692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6927"/>
                                        </p:tgtEl>
                                        <p:attrNameLst>
                                          <p:attrName>style.visibility</p:attrName>
                                        </p:attrNameLst>
                                      </p:cBhvr>
                                      <p:to>
                                        <p:strVal val="visible"/>
                                      </p:to>
                                    </p:set>
                                    <p:animEffect transition="in" filter="wipe(down)">
                                      <p:cBhvr>
                                        <p:cTn id="34" dur="500"/>
                                        <p:tgtEl>
                                          <p:spTgt spid="36927"/>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22" grpId="0" animBg="1"/>
      <p:bldP spid="36923" grpId="0" animBg="1"/>
      <p:bldP spid="36924" grpId="0" animBg="1"/>
      <p:bldP spid="36925" grpId="0" animBg="1"/>
      <p:bldP spid="36926" grpId="0" animBg="1"/>
      <p:bldP spid="3692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Line 2"/>
          <p:cNvSpPr>
            <a:spLocks noChangeShapeType="1"/>
          </p:cNvSpPr>
          <p:nvPr/>
        </p:nvSpPr>
        <p:spPr bwMode="auto">
          <a:xfrm flipH="1">
            <a:off x="4191000" y="4800600"/>
            <a:ext cx="1295400" cy="9144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7890" name="Rectangle 3"/>
          <p:cNvSpPr>
            <a:spLocks noGrp="1" noChangeArrowheads="1"/>
          </p:cNvSpPr>
          <p:nvPr>
            <p:ph type="title" idx="4294967295"/>
          </p:nvPr>
        </p:nvSpPr>
        <p:spPr/>
        <p:txBody>
          <a:bodyPr/>
          <a:lstStyle/>
          <a:p>
            <a:pPr eaLnBrk="1" hangingPunct="1"/>
            <a:r>
              <a:rPr lang="en-US" smtClean="0"/>
              <a:t>Cost Minimization</a:t>
            </a:r>
          </a:p>
        </p:txBody>
      </p:sp>
      <p:sp>
        <p:nvSpPr>
          <p:cNvPr id="37891" name="Rectangle 4"/>
          <p:cNvSpPr>
            <a:spLocks noGrp="1" noChangeArrowheads="1"/>
          </p:cNvSpPr>
          <p:nvPr>
            <p:ph type="body" sz="half" idx="4294967295"/>
          </p:nvPr>
        </p:nvSpPr>
        <p:spPr>
          <a:xfrm>
            <a:off x="838200" y="1371600"/>
            <a:ext cx="8066088" cy="4724400"/>
          </a:xfrm>
        </p:spPr>
        <p:txBody>
          <a:bodyPr/>
          <a:lstStyle/>
          <a:p>
            <a:pPr eaLnBrk="1" hangingPunct="1"/>
            <a:r>
              <a:rPr lang="en-US" sz="2800" smtClean="0"/>
              <a:t>At the point of tangency, the slope of the isoquant equals the slope of the isocost.  Therefore,</a:t>
            </a:r>
          </a:p>
        </p:txBody>
      </p:sp>
      <p:graphicFrame>
        <p:nvGraphicFramePr>
          <p:cNvPr id="37892" name="Object 5"/>
          <p:cNvGraphicFramePr>
            <a:graphicFrameLocks noGrp="1" noChangeAspect="1"/>
          </p:cNvGraphicFramePr>
          <p:nvPr>
            <p:ph sz="half" idx="4294967295"/>
          </p:nvPr>
        </p:nvGraphicFramePr>
        <p:xfrm>
          <a:off x="2187575" y="2768600"/>
          <a:ext cx="2309813" cy="3587750"/>
        </p:xfrm>
        <a:graphic>
          <a:graphicData uri="http://schemas.openxmlformats.org/presentationml/2006/ole">
            <mc:AlternateContent xmlns:mc="http://schemas.openxmlformats.org/markup-compatibility/2006">
              <mc:Choice xmlns:v="urn:schemas-microsoft-com:vml" Requires="v">
                <p:oleObj spid="_x0000_s9236" name="Equation" r:id="rId3" imgW="1016000" imgH="1701800" progId="Equation.3">
                  <p:embed/>
                </p:oleObj>
              </mc:Choice>
              <mc:Fallback>
                <p:oleObj name="Equation" r:id="rId3" imgW="1016000" imgH="1701800" progId="Equation.3">
                  <p:embed/>
                  <p:pic>
                    <p:nvPicPr>
                      <p:cNvPr id="0" name="Picture 16"/>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7575" y="2768600"/>
                        <a:ext cx="2309813" cy="35877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37893" name="Text Box 6"/>
          <p:cNvSpPr txBox="1">
            <a:spLocks noChangeArrowheads="1"/>
          </p:cNvSpPr>
          <p:nvPr/>
        </p:nvSpPr>
        <p:spPr bwMode="auto">
          <a:xfrm>
            <a:off x="5486400" y="2971800"/>
            <a:ext cx="3216275" cy="2651125"/>
          </a:xfrm>
          <a:prstGeom prst="rect">
            <a:avLst/>
          </a:prstGeom>
          <a:solidFill>
            <a:srgbClr val="9DDF9D"/>
          </a:solidFill>
          <a:ln w="3175">
            <a:solidFill>
              <a:schemeClr val="tx1"/>
            </a:solidFill>
            <a:miter lim="800000"/>
            <a:headEnd/>
            <a:tailEnd/>
          </a:ln>
        </p:spPr>
        <p:txBody>
          <a:bodyPr>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solidFill>
                  <a:srgbClr val="000066"/>
                </a:solidFill>
                <a:latin typeface="Times New Roman" panose="02020603050405020304" pitchFamily="18" charset="0"/>
                <a:cs typeface="Times New Roman" panose="02020603050405020304" pitchFamily="18" charset="0"/>
              </a:rPr>
              <a:t>last-dollar rule</a:t>
            </a:r>
            <a:r>
              <a:rPr lang="en-US" b="0">
                <a:solidFill>
                  <a:srgbClr val="000066"/>
                </a:solidFill>
                <a:latin typeface="Times New Roman" panose="02020603050405020304" pitchFamily="18" charset="0"/>
                <a:cs typeface="Times New Roman" panose="02020603050405020304" pitchFamily="18" charset="0"/>
              </a:rPr>
              <a:t>:</a:t>
            </a:r>
            <a:r>
              <a:rPr lang="en-US" b="0">
                <a:latin typeface="Times New Roman" panose="02020603050405020304" pitchFamily="18" charset="0"/>
                <a:cs typeface="Times New Roman" panose="02020603050405020304" pitchFamily="18" charset="0"/>
              </a:rPr>
              <a:t> cost is minimized if inputs are chosen so</a:t>
            </a:r>
          </a:p>
          <a:p>
            <a:r>
              <a:rPr lang="en-US" b="0">
                <a:latin typeface="Times New Roman" panose="02020603050405020304" pitchFamily="18" charset="0"/>
                <a:cs typeface="Times New Roman" panose="02020603050405020304" pitchFamily="18" charset="0"/>
              </a:rPr>
              <a:t>that the last dollar spent on labor adds as much extra output as the last dollar spent on capital.</a:t>
            </a:r>
          </a:p>
        </p:txBody>
      </p:sp>
    </p:spTree>
  </p:cSld>
  <p:clrMapOvr>
    <a:masterClrMapping/>
  </p:clrMapOvr>
  <p:transition>
    <p:comb/>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idx="4294967295"/>
          </p:nvPr>
        </p:nvSpPr>
        <p:spPr>
          <a:xfrm>
            <a:off x="1447800" y="304800"/>
            <a:ext cx="5518150" cy="533400"/>
          </a:xfrm>
        </p:spPr>
        <p:txBody>
          <a:bodyPr/>
          <a:lstStyle/>
          <a:p>
            <a:pPr eaLnBrk="1" hangingPunct="1"/>
            <a:r>
              <a:rPr lang="en-US" sz="3200" b="1" dirty="0" smtClean="0"/>
              <a:t>Figure 7.5 </a:t>
            </a:r>
            <a:r>
              <a:rPr lang="en-US" sz="3200" dirty="0" smtClean="0"/>
              <a:t>Cost Minimization</a:t>
            </a:r>
          </a:p>
        </p:txBody>
      </p:sp>
      <p:grpSp>
        <p:nvGrpSpPr>
          <p:cNvPr id="37893" name="Group 3"/>
          <p:cNvGrpSpPr>
            <a:grpSpLocks noChangeAspect="1"/>
          </p:cNvGrpSpPr>
          <p:nvPr/>
        </p:nvGrpSpPr>
        <p:grpSpPr bwMode="auto">
          <a:xfrm>
            <a:off x="1574800" y="2044700"/>
            <a:ext cx="5583238" cy="3876675"/>
            <a:chOff x="862" y="931"/>
            <a:chExt cx="4112" cy="2854"/>
          </a:xfrm>
        </p:grpSpPr>
        <p:sp>
          <p:nvSpPr>
            <p:cNvPr id="37987" name="Line 4"/>
            <p:cNvSpPr>
              <a:spLocks noChangeAspect="1" noChangeShapeType="1"/>
            </p:cNvSpPr>
            <p:nvPr/>
          </p:nvSpPr>
          <p:spPr bwMode="auto">
            <a:xfrm>
              <a:off x="875" y="2992"/>
              <a:ext cx="1311" cy="778"/>
            </a:xfrm>
            <a:prstGeom prst="line">
              <a:avLst/>
            </a:prstGeom>
            <a:noFill/>
            <a:ln w="34925">
              <a:solidFill>
                <a:srgbClr val="00AD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8" name="Line 5"/>
            <p:cNvSpPr>
              <a:spLocks noChangeAspect="1" noChangeShapeType="1"/>
            </p:cNvSpPr>
            <p:nvPr/>
          </p:nvSpPr>
          <p:spPr bwMode="auto">
            <a:xfrm>
              <a:off x="875" y="2230"/>
              <a:ext cx="2635" cy="1555"/>
            </a:xfrm>
            <a:prstGeom prst="line">
              <a:avLst/>
            </a:prstGeom>
            <a:noFill/>
            <a:ln w="34925">
              <a:solidFill>
                <a:srgbClr val="00AD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89" name="Line 6"/>
            <p:cNvSpPr>
              <a:spLocks noChangeAspect="1" noChangeShapeType="1"/>
            </p:cNvSpPr>
            <p:nvPr/>
          </p:nvSpPr>
          <p:spPr bwMode="auto">
            <a:xfrm>
              <a:off x="862" y="1456"/>
              <a:ext cx="3934" cy="2323"/>
            </a:xfrm>
            <a:prstGeom prst="line">
              <a:avLst/>
            </a:prstGeom>
            <a:noFill/>
            <a:ln w="34925">
              <a:solidFill>
                <a:srgbClr val="00AD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0" name="Freeform 7"/>
            <p:cNvSpPr>
              <a:spLocks noChangeAspect="1"/>
            </p:cNvSpPr>
            <p:nvPr/>
          </p:nvSpPr>
          <p:spPr bwMode="auto">
            <a:xfrm>
              <a:off x="1446" y="931"/>
              <a:ext cx="3528" cy="2689"/>
            </a:xfrm>
            <a:custGeom>
              <a:avLst/>
              <a:gdLst>
                <a:gd name="T0" fmla="*/ 0 w 3528"/>
                <a:gd name="T1" fmla="*/ 0 h 2689"/>
                <a:gd name="T2" fmla="*/ 0 w 3528"/>
                <a:gd name="T3" fmla="*/ 0 h 2689"/>
                <a:gd name="T4" fmla="*/ 37 w 3528"/>
                <a:gd name="T5" fmla="*/ 256 h 2689"/>
                <a:gd name="T6" fmla="*/ 59 w 3528"/>
                <a:gd name="T7" fmla="*/ 394 h 2689"/>
                <a:gd name="T8" fmla="*/ 81 w 3528"/>
                <a:gd name="T9" fmla="*/ 540 h 2689"/>
                <a:gd name="T10" fmla="*/ 106 w 3528"/>
                <a:gd name="T11" fmla="*/ 690 h 2689"/>
                <a:gd name="T12" fmla="*/ 141 w 3528"/>
                <a:gd name="T13" fmla="*/ 843 h 2689"/>
                <a:gd name="T14" fmla="*/ 178 w 3528"/>
                <a:gd name="T15" fmla="*/ 999 h 2689"/>
                <a:gd name="T16" fmla="*/ 197 w 3528"/>
                <a:gd name="T17" fmla="*/ 1074 h 2689"/>
                <a:gd name="T18" fmla="*/ 222 w 3528"/>
                <a:gd name="T19" fmla="*/ 1152 h 2689"/>
                <a:gd name="T20" fmla="*/ 247 w 3528"/>
                <a:gd name="T21" fmla="*/ 1230 h 2689"/>
                <a:gd name="T22" fmla="*/ 275 w 3528"/>
                <a:gd name="T23" fmla="*/ 1305 h 2689"/>
                <a:gd name="T24" fmla="*/ 306 w 3528"/>
                <a:gd name="T25" fmla="*/ 1380 h 2689"/>
                <a:gd name="T26" fmla="*/ 337 w 3528"/>
                <a:gd name="T27" fmla="*/ 1455 h 2689"/>
                <a:gd name="T28" fmla="*/ 372 w 3528"/>
                <a:gd name="T29" fmla="*/ 1527 h 2689"/>
                <a:gd name="T30" fmla="*/ 412 w 3528"/>
                <a:gd name="T31" fmla="*/ 1599 h 2689"/>
                <a:gd name="T32" fmla="*/ 453 w 3528"/>
                <a:gd name="T33" fmla="*/ 1671 h 2689"/>
                <a:gd name="T34" fmla="*/ 496 w 3528"/>
                <a:gd name="T35" fmla="*/ 1739 h 2689"/>
                <a:gd name="T36" fmla="*/ 543 w 3528"/>
                <a:gd name="T37" fmla="*/ 1805 h 2689"/>
                <a:gd name="T38" fmla="*/ 596 w 3528"/>
                <a:gd name="T39" fmla="*/ 1867 h 2689"/>
                <a:gd name="T40" fmla="*/ 649 w 3528"/>
                <a:gd name="T41" fmla="*/ 1930 h 2689"/>
                <a:gd name="T42" fmla="*/ 709 w 3528"/>
                <a:gd name="T43" fmla="*/ 1989 h 2689"/>
                <a:gd name="T44" fmla="*/ 771 w 3528"/>
                <a:gd name="T45" fmla="*/ 2045 h 2689"/>
                <a:gd name="T46" fmla="*/ 837 w 3528"/>
                <a:gd name="T47" fmla="*/ 2102 h 2689"/>
                <a:gd name="T48" fmla="*/ 906 w 3528"/>
                <a:gd name="T49" fmla="*/ 2152 h 2689"/>
                <a:gd name="T50" fmla="*/ 980 w 3528"/>
                <a:gd name="T51" fmla="*/ 2198 h 2689"/>
                <a:gd name="T52" fmla="*/ 980 w 3528"/>
                <a:gd name="T53" fmla="*/ 2198 h 2689"/>
                <a:gd name="T54" fmla="*/ 1040 w 3528"/>
                <a:gd name="T55" fmla="*/ 2233 h 2689"/>
                <a:gd name="T56" fmla="*/ 1105 w 3528"/>
                <a:gd name="T57" fmla="*/ 2267 h 2689"/>
                <a:gd name="T58" fmla="*/ 1180 w 3528"/>
                <a:gd name="T59" fmla="*/ 2301 h 2689"/>
                <a:gd name="T60" fmla="*/ 1265 w 3528"/>
                <a:gd name="T61" fmla="*/ 2339 h 2689"/>
                <a:gd name="T62" fmla="*/ 1358 w 3528"/>
                <a:gd name="T63" fmla="*/ 2373 h 2689"/>
                <a:gd name="T64" fmla="*/ 1464 w 3528"/>
                <a:gd name="T65" fmla="*/ 2411 h 2689"/>
                <a:gd name="T66" fmla="*/ 1583 w 3528"/>
                <a:gd name="T67" fmla="*/ 2445 h 2689"/>
                <a:gd name="T68" fmla="*/ 1717 w 3528"/>
                <a:gd name="T69" fmla="*/ 2479 h 2689"/>
                <a:gd name="T70" fmla="*/ 1867 w 3528"/>
                <a:gd name="T71" fmla="*/ 2511 h 2689"/>
                <a:gd name="T72" fmla="*/ 2033 w 3528"/>
                <a:gd name="T73" fmla="*/ 2542 h 2689"/>
                <a:gd name="T74" fmla="*/ 2220 w 3528"/>
                <a:gd name="T75" fmla="*/ 2573 h 2689"/>
                <a:gd name="T76" fmla="*/ 2426 w 3528"/>
                <a:gd name="T77" fmla="*/ 2601 h 2689"/>
                <a:gd name="T78" fmla="*/ 2654 w 3528"/>
                <a:gd name="T79" fmla="*/ 2626 h 2689"/>
                <a:gd name="T80" fmla="*/ 2907 w 3528"/>
                <a:gd name="T81" fmla="*/ 2648 h 2689"/>
                <a:gd name="T82" fmla="*/ 3182 w 3528"/>
                <a:gd name="T83" fmla="*/ 2670 h 2689"/>
                <a:gd name="T84" fmla="*/ 3485 w 3528"/>
                <a:gd name="T85" fmla="*/ 2686 h 2689"/>
                <a:gd name="T86" fmla="*/ 3528 w 3528"/>
                <a:gd name="T87" fmla="*/ 2689 h 26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28"/>
                <a:gd name="T133" fmla="*/ 0 h 2689"/>
                <a:gd name="T134" fmla="*/ 3528 w 3528"/>
                <a:gd name="T135" fmla="*/ 2689 h 26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28" h="2689">
                  <a:moveTo>
                    <a:pt x="0" y="0"/>
                  </a:moveTo>
                  <a:lnTo>
                    <a:pt x="0" y="0"/>
                  </a:lnTo>
                  <a:lnTo>
                    <a:pt x="37" y="256"/>
                  </a:lnTo>
                  <a:lnTo>
                    <a:pt x="59" y="394"/>
                  </a:lnTo>
                  <a:lnTo>
                    <a:pt x="81" y="540"/>
                  </a:lnTo>
                  <a:lnTo>
                    <a:pt x="106" y="690"/>
                  </a:lnTo>
                  <a:lnTo>
                    <a:pt x="141" y="843"/>
                  </a:lnTo>
                  <a:lnTo>
                    <a:pt x="178" y="999"/>
                  </a:lnTo>
                  <a:lnTo>
                    <a:pt x="197" y="1074"/>
                  </a:lnTo>
                  <a:lnTo>
                    <a:pt x="222" y="1152"/>
                  </a:lnTo>
                  <a:lnTo>
                    <a:pt x="247" y="1230"/>
                  </a:lnTo>
                  <a:lnTo>
                    <a:pt x="275" y="1305"/>
                  </a:lnTo>
                  <a:lnTo>
                    <a:pt x="306" y="1380"/>
                  </a:lnTo>
                  <a:lnTo>
                    <a:pt x="337" y="1455"/>
                  </a:lnTo>
                  <a:lnTo>
                    <a:pt x="372" y="1527"/>
                  </a:lnTo>
                  <a:lnTo>
                    <a:pt x="412" y="1599"/>
                  </a:lnTo>
                  <a:lnTo>
                    <a:pt x="453" y="1671"/>
                  </a:lnTo>
                  <a:lnTo>
                    <a:pt x="496" y="1739"/>
                  </a:lnTo>
                  <a:lnTo>
                    <a:pt x="543" y="1805"/>
                  </a:lnTo>
                  <a:lnTo>
                    <a:pt x="596" y="1867"/>
                  </a:lnTo>
                  <a:lnTo>
                    <a:pt x="649" y="1930"/>
                  </a:lnTo>
                  <a:lnTo>
                    <a:pt x="709" y="1989"/>
                  </a:lnTo>
                  <a:lnTo>
                    <a:pt x="771" y="2045"/>
                  </a:lnTo>
                  <a:lnTo>
                    <a:pt x="837" y="2102"/>
                  </a:lnTo>
                  <a:lnTo>
                    <a:pt x="906" y="2152"/>
                  </a:lnTo>
                  <a:lnTo>
                    <a:pt x="980" y="2198"/>
                  </a:lnTo>
                  <a:lnTo>
                    <a:pt x="1040" y="2233"/>
                  </a:lnTo>
                  <a:lnTo>
                    <a:pt x="1105" y="2267"/>
                  </a:lnTo>
                  <a:lnTo>
                    <a:pt x="1180" y="2301"/>
                  </a:lnTo>
                  <a:lnTo>
                    <a:pt x="1265" y="2339"/>
                  </a:lnTo>
                  <a:lnTo>
                    <a:pt x="1358" y="2373"/>
                  </a:lnTo>
                  <a:lnTo>
                    <a:pt x="1464" y="2411"/>
                  </a:lnTo>
                  <a:lnTo>
                    <a:pt x="1583" y="2445"/>
                  </a:lnTo>
                  <a:lnTo>
                    <a:pt x="1717" y="2479"/>
                  </a:lnTo>
                  <a:lnTo>
                    <a:pt x="1867" y="2511"/>
                  </a:lnTo>
                  <a:lnTo>
                    <a:pt x="2033" y="2542"/>
                  </a:lnTo>
                  <a:lnTo>
                    <a:pt x="2220" y="2573"/>
                  </a:lnTo>
                  <a:lnTo>
                    <a:pt x="2426" y="2601"/>
                  </a:lnTo>
                  <a:lnTo>
                    <a:pt x="2654" y="2626"/>
                  </a:lnTo>
                  <a:lnTo>
                    <a:pt x="2907" y="2648"/>
                  </a:lnTo>
                  <a:lnTo>
                    <a:pt x="3182" y="2670"/>
                  </a:lnTo>
                  <a:lnTo>
                    <a:pt x="3485" y="2686"/>
                  </a:lnTo>
                  <a:lnTo>
                    <a:pt x="3528" y="2689"/>
                  </a:lnTo>
                </a:path>
              </a:pathLst>
            </a:custGeom>
            <a:noFill/>
            <a:ln w="14288">
              <a:solidFill>
                <a:srgbClr val="EC008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91" name="Line 8"/>
            <p:cNvSpPr>
              <a:spLocks noChangeAspect="1" noChangeShapeType="1"/>
            </p:cNvSpPr>
            <p:nvPr/>
          </p:nvSpPr>
          <p:spPr bwMode="auto">
            <a:xfrm>
              <a:off x="1618" y="373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2" name="Line 9"/>
            <p:cNvSpPr>
              <a:spLocks noChangeAspect="1" noChangeShapeType="1"/>
            </p:cNvSpPr>
            <p:nvPr/>
          </p:nvSpPr>
          <p:spPr bwMode="auto">
            <a:xfrm>
              <a:off x="1618" y="369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3" name="Line 10"/>
            <p:cNvSpPr>
              <a:spLocks noChangeAspect="1" noChangeShapeType="1"/>
            </p:cNvSpPr>
            <p:nvPr/>
          </p:nvSpPr>
          <p:spPr bwMode="auto">
            <a:xfrm>
              <a:off x="1618" y="366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4" name="Line 11"/>
            <p:cNvSpPr>
              <a:spLocks noChangeAspect="1" noChangeShapeType="1"/>
            </p:cNvSpPr>
            <p:nvPr/>
          </p:nvSpPr>
          <p:spPr bwMode="auto">
            <a:xfrm>
              <a:off x="1618" y="362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5" name="Line 12"/>
            <p:cNvSpPr>
              <a:spLocks noChangeAspect="1" noChangeShapeType="1"/>
            </p:cNvSpPr>
            <p:nvPr/>
          </p:nvSpPr>
          <p:spPr bwMode="auto">
            <a:xfrm>
              <a:off x="1618" y="358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6" name="Line 13"/>
            <p:cNvSpPr>
              <a:spLocks noChangeAspect="1" noChangeShapeType="1"/>
            </p:cNvSpPr>
            <p:nvPr/>
          </p:nvSpPr>
          <p:spPr bwMode="auto">
            <a:xfrm>
              <a:off x="1618" y="354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7" name="Line 14"/>
            <p:cNvSpPr>
              <a:spLocks noChangeAspect="1" noChangeShapeType="1"/>
            </p:cNvSpPr>
            <p:nvPr/>
          </p:nvSpPr>
          <p:spPr bwMode="auto">
            <a:xfrm>
              <a:off x="1618" y="351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8" name="Line 15"/>
            <p:cNvSpPr>
              <a:spLocks noChangeAspect="1" noChangeShapeType="1"/>
            </p:cNvSpPr>
            <p:nvPr/>
          </p:nvSpPr>
          <p:spPr bwMode="auto">
            <a:xfrm>
              <a:off x="1618" y="347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99" name="Line 16"/>
            <p:cNvSpPr>
              <a:spLocks noChangeAspect="1" noChangeShapeType="1"/>
            </p:cNvSpPr>
            <p:nvPr/>
          </p:nvSpPr>
          <p:spPr bwMode="auto">
            <a:xfrm>
              <a:off x="1618" y="343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0" name="Line 17"/>
            <p:cNvSpPr>
              <a:spLocks noChangeAspect="1" noChangeShapeType="1"/>
            </p:cNvSpPr>
            <p:nvPr/>
          </p:nvSpPr>
          <p:spPr bwMode="auto">
            <a:xfrm>
              <a:off x="1618" y="339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1" name="Line 18"/>
            <p:cNvSpPr>
              <a:spLocks noChangeAspect="1" noChangeShapeType="1"/>
            </p:cNvSpPr>
            <p:nvPr/>
          </p:nvSpPr>
          <p:spPr bwMode="auto">
            <a:xfrm>
              <a:off x="1618" y="336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2" name="Line 19"/>
            <p:cNvSpPr>
              <a:spLocks noChangeAspect="1" noChangeShapeType="1"/>
            </p:cNvSpPr>
            <p:nvPr/>
          </p:nvSpPr>
          <p:spPr bwMode="auto">
            <a:xfrm>
              <a:off x="1618" y="332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3" name="Line 20"/>
            <p:cNvSpPr>
              <a:spLocks noChangeAspect="1" noChangeShapeType="1"/>
            </p:cNvSpPr>
            <p:nvPr/>
          </p:nvSpPr>
          <p:spPr bwMode="auto">
            <a:xfrm>
              <a:off x="1618" y="328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4" name="Line 21"/>
            <p:cNvSpPr>
              <a:spLocks noChangeAspect="1" noChangeShapeType="1"/>
            </p:cNvSpPr>
            <p:nvPr/>
          </p:nvSpPr>
          <p:spPr bwMode="auto">
            <a:xfrm>
              <a:off x="1618" y="324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5" name="Line 22"/>
            <p:cNvSpPr>
              <a:spLocks noChangeAspect="1" noChangeShapeType="1"/>
            </p:cNvSpPr>
            <p:nvPr/>
          </p:nvSpPr>
          <p:spPr bwMode="auto">
            <a:xfrm>
              <a:off x="1618" y="3211"/>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6" name="Line 23"/>
            <p:cNvSpPr>
              <a:spLocks noChangeAspect="1" noChangeShapeType="1"/>
            </p:cNvSpPr>
            <p:nvPr/>
          </p:nvSpPr>
          <p:spPr bwMode="auto">
            <a:xfrm>
              <a:off x="1618" y="317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7" name="Line 24"/>
            <p:cNvSpPr>
              <a:spLocks noChangeAspect="1" noChangeShapeType="1"/>
            </p:cNvSpPr>
            <p:nvPr/>
          </p:nvSpPr>
          <p:spPr bwMode="auto">
            <a:xfrm>
              <a:off x="1618" y="313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8" name="Line 25"/>
            <p:cNvSpPr>
              <a:spLocks noChangeAspect="1" noChangeShapeType="1"/>
            </p:cNvSpPr>
            <p:nvPr/>
          </p:nvSpPr>
          <p:spPr bwMode="auto">
            <a:xfrm>
              <a:off x="1618" y="309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09" name="Line 26"/>
            <p:cNvSpPr>
              <a:spLocks noChangeAspect="1" noChangeShapeType="1"/>
            </p:cNvSpPr>
            <p:nvPr/>
          </p:nvSpPr>
          <p:spPr bwMode="auto">
            <a:xfrm>
              <a:off x="1618" y="3061"/>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0" name="Line 27"/>
            <p:cNvSpPr>
              <a:spLocks noChangeAspect="1" noChangeShapeType="1"/>
            </p:cNvSpPr>
            <p:nvPr/>
          </p:nvSpPr>
          <p:spPr bwMode="auto">
            <a:xfrm>
              <a:off x="1618" y="302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1" name="Line 28"/>
            <p:cNvSpPr>
              <a:spLocks noChangeAspect="1" noChangeShapeType="1"/>
            </p:cNvSpPr>
            <p:nvPr/>
          </p:nvSpPr>
          <p:spPr bwMode="auto">
            <a:xfrm>
              <a:off x="1618" y="298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2" name="Line 29"/>
            <p:cNvSpPr>
              <a:spLocks noChangeAspect="1" noChangeShapeType="1"/>
            </p:cNvSpPr>
            <p:nvPr/>
          </p:nvSpPr>
          <p:spPr bwMode="auto">
            <a:xfrm>
              <a:off x="1618" y="294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3" name="Line 30"/>
            <p:cNvSpPr>
              <a:spLocks noChangeAspect="1" noChangeShapeType="1"/>
            </p:cNvSpPr>
            <p:nvPr/>
          </p:nvSpPr>
          <p:spPr bwMode="auto">
            <a:xfrm>
              <a:off x="1618" y="2911"/>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4" name="Line 31"/>
            <p:cNvSpPr>
              <a:spLocks noChangeAspect="1" noChangeShapeType="1"/>
            </p:cNvSpPr>
            <p:nvPr/>
          </p:nvSpPr>
          <p:spPr bwMode="auto">
            <a:xfrm>
              <a:off x="1618" y="287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5" name="Line 32"/>
            <p:cNvSpPr>
              <a:spLocks noChangeAspect="1" noChangeShapeType="1"/>
            </p:cNvSpPr>
            <p:nvPr/>
          </p:nvSpPr>
          <p:spPr bwMode="auto">
            <a:xfrm>
              <a:off x="1618" y="283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6" name="Line 33"/>
            <p:cNvSpPr>
              <a:spLocks noChangeAspect="1" noChangeShapeType="1"/>
            </p:cNvSpPr>
            <p:nvPr/>
          </p:nvSpPr>
          <p:spPr bwMode="auto">
            <a:xfrm>
              <a:off x="1618" y="279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7" name="Line 34"/>
            <p:cNvSpPr>
              <a:spLocks noChangeAspect="1" noChangeShapeType="1"/>
            </p:cNvSpPr>
            <p:nvPr/>
          </p:nvSpPr>
          <p:spPr bwMode="auto">
            <a:xfrm>
              <a:off x="1618" y="2761"/>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8" name="Line 35"/>
            <p:cNvSpPr>
              <a:spLocks noChangeAspect="1" noChangeShapeType="1"/>
            </p:cNvSpPr>
            <p:nvPr/>
          </p:nvSpPr>
          <p:spPr bwMode="auto">
            <a:xfrm>
              <a:off x="1618" y="272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19" name="Line 36"/>
            <p:cNvSpPr>
              <a:spLocks noChangeAspect="1" noChangeShapeType="1"/>
            </p:cNvSpPr>
            <p:nvPr/>
          </p:nvSpPr>
          <p:spPr bwMode="auto">
            <a:xfrm>
              <a:off x="1618" y="268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20" name="Line 37"/>
            <p:cNvSpPr>
              <a:spLocks noChangeAspect="1" noChangeShapeType="1"/>
            </p:cNvSpPr>
            <p:nvPr/>
          </p:nvSpPr>
          <p:spPr bwMode="auto">
            <a:xfrm>
              <a:off x="1618" y="26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21" name="Line 38"/>
            <p:cNvSpPr>
              <a:spLocks noChangeAspect="1" noChangeShapeType="1"/>
            </p:cNvSpPr>
            <p:nvPr/>
          </p:nvSpPr>
          <p:spPr bwMode="auto">
            <a:xfrm>
              <a:off x="1618" y="2611"/>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22" name="Line 39"/>
            <p:cNvSpPr>
              <a:spLocks noChangeAspect="1" noChangeShapeType="1"/>
            </p:cNvSpPr>
            <p:nvPr/>
          </p:nvSpPr>
          <p:spPr bwMode="auto">
            <a:xfrm>
              <a:off x="1618" y="257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23" name="Line 40"/>
            <p:cNvSpPr>
              <a:spLocks noChangeAspect="1" noChangeShapeType="1"/>
            </p:cNvSpPr>
            <p:nvPr/>
          </p:nvSpPr>
          <p:spPr bwMode="auto">
            <a:xfrm>
              <a:off x="1618" y="253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24" name="Line 41"/>
            <p:cNvSpPr>
              <a:spLocks noChangeAspect="1" noChangeShapeType="1"/>
            </p:cNvSpPr>
            <p:nvPr/>
          </p:nvSpPr>
          <p:spPr bwMode="auto">
            <a:xfrm>
              <a:off x="1618" y="249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25" name="Line 42"/>
            <p:cNvSpPr>
              <a:spLocks noChangeAspect="1" noChangeShapeType="1"/>
            </p:cNvSpPr>
            <p:nvPr/>
          </p:nvSpPr>
          <p:spPr bwMode="auto">
            <a:xfrm>
              <a:off x="1618" y="2461"/>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26" name="Line 43"/>
            <p:cNvSpPr>
              <a:spLocks noChangeAspect="1" noChangeShapeType="1"/>
            </p:cNvSpPr>
            <p:nvPr/>
          </p:nvSpPr>
          <p:spPr bwMode="auto">
            <a:xfrm>
              <a:off x="1618" y="242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27" name="Line 44"/>
            <p:cNvSpPr>
              <a:spLocks noChangeAspect="1" noChangeShapeType="1"/>
            </p:cNvSpPr>
            <p:nvPr/>
          </p:nvSpPr>
          <p:spPr bwMode="auto">
            <a:xfrm>
              <a:off x="1618" y="238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28" name="Line 45"/>
            <p:cNvSpPr>
              <a:spLocks noChangeAspect="1" noChangeShapeType="1"/>
            </p:cNvSpPr>
            <p:nvPr/>
          </p:nvSpPr>
          <p:spPr bwMode="auto">
            <a:xfrm>
              <a:off x="1618" y="23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29" name="Line 46"/>
            <p:cNvSpPr>
              <a:spLocks noChangeAspect="1" noChangeShapeType="1"/>
            </p:cNvSpPr>
            <p:nvPr/>
          </p:nvSpPr>
          <p:spPr bwMode="auto">
            <a:xfrm>
              <a:off x="1618" y="2311"/>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0" name="Line 47"/>
            <p:cNvSpPr>
              <a:spLocks noChangeAspect="1" noChangeShapeType="1"/>
            </p:cNvSpPr>
            <p:nvPr/>
          </p:nvSpPr>
          <p:spPr bwMode="auto">
            <a:xfrm>
              <a:off x="1618" y="227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1" name="Line 48"/>
            <p:cNvSpPr>
              <a:spLocks noChangeAspect="1" noChangeShapeType="1"/>
            </p:cNvSpPr>
            <p:nvPr/>
          </p:nvSpPr>
          <p:spPr bwMode="auto">
            <a:xfrm>
              <a:off x="1618" y="223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2" name="Line 49"/>
            <p:cNvSpPr>
              <a:spLocks noChangeAspect="1" noChangeShapeType="1"/>
            </p:cNvSpPr>
            <p:nvPr/>
          </p:nvSpPr>
          <p:spPr bwMode="auto">
            <a:xfrm>
              <a:off x="1618" y="219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3" name="Line 50"/>
            <p:cNvSpPr>
              <a:spLocks noChangeAspect="1" noChangeShapeType="1"/>
            </p:cNvSpPr>
            <p:nvPr/>
          </p:nvSpPr>
          <p:spPr bwMode="auto">
            <a:xfrm>
              <a:off x="1618" y="2161"/>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4" name="Line 51"/>
            <p:cNvSpPr>
              <a:spLocks noChangeAspect="1" noChangeShapeType="1"/>
            </p:cNvSpPr>
            <p:nvPr/>
          </p:nvSpPr>
          <p:spPr bwMode="auto">
            <a:xfrm>
              <a:off x="1618" y="212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5" name="Line 52"/>
            <p:cNvSpPr>
              <a:spLocks noChangeAspect="1" noChangeShapeType="1"/>
            </p:cNvSpPr>
            <p:nvPr/>
          </p:nvSpPr>
          <p:spPr bwMode="auto">
            <a:xfrm>
              <a:off x="1618" y="208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6" name="Line 53"/>
            <p:cNvSpPr>
              <a:spLocks noChangeAspect="1" noChangeShapeType="1"/>
            </p:cNvSpPr>
            <p:nvPr/>
          </p:nvSpPr>
          <p:spPr bwMode="auto">
            <a:xfrm>
              <a:off x="1618" y="20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7" name="Line 54"/>
            <p:cNvSpPr>
              <a:spLocks noChangeAspect="1" noChangeShapeType="1"/>
            </p:cNvSpPr>
            <p:nvPr/>
          </p:nvSpPr>
          <p:spPr bwMode="auto">
            <a:xfrm>
              <a:off x="1618" y="2012"/>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8" name="Line 55"/>
            <p:cNvSpPr>
              <a:spLocks noChangeAspect="1" noChangeShapeType="1"/>
            </p:cNvSpPr>
            <p:nvPr/>
          </p:nvSpPr>
          <p:spPr bwMode="auto">
            <a:xfrm>
              <a:off x="1618" y="197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39" name="Line 56"/>
            <p:cNvSpPr>
              <a:spLocks noChangeAspect="1" noChangeShapeType="1"/>
            </p:cNvSpPr>
            <p:nvPr/>
          </p:nvSpPr>
          <p:spPr bwMode="auto">
            <a:xfrm>
              <a:off x="1618" y="1937"/>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0" name="Line 57"/>
            <p:cNvSpPr>
              <a:spLocks noChangeAspect="1" noChangeShapeType="1"/>
            </p:cNvSpPr>
            <p:nvPr/>
          </p:nvSpPr>
          <p:spPr bwMode="auto">
            <a:xfrm>
              <a:off x="2417" y="373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1" name="Line 58"/>
            <p:cNvSpPr>
              <a:spLocks noChangeAspect="1" noChangeShapeType="1"/>
            </p:cNvSpPr>
            <p:nvPr/>
          </p:nvSpPr>
          <p:spPr bwMode="auto">
            <a:xfrm>
              <a:off x="2417" y="369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2" name="Line 59"/>
            <p:cNvSpPr>
              <a:spLocks noChangeAspect="1" noChangeShapeType="1"/>
            </p:cNvSpPr>
            <p:nvPr/>
          </p:nvSpPr>
          <p:spPr bwMode="auto">
            <a:xfrm>
              <a:off x="2417" y="366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3" name="Line 60"/>
            <p:cNvSpPr>
              <a:spLocks noChangeAspect="1" noChangeShapeType="1"/>
            </p:cNvSpPr>
            <p:nvPr/>
          </p:nvSpPr>
          <p:spPr bwMode="auto">
            <a:xfrm>
              <a:off x="2417" y="362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4" name="Line 61"/>
            <p:cNvSpPr>
              <a:spLocks noChangeAspect="1" noChangeShapeType="1"/>
            </p:cNvSpPr>
            <p:nvPr/>
          </p:nvSpPr>
          <p:spPr bwMode="auto">
            <a:xfrm>
              <a:off x="2417" y="358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5" name="Line 62"/>
            <p:cNvSpPr>
              <a:spLocks noChangeAspect="1" noChangeShapeType="1"/>
            </p:cNvSpPr>
            <p:nvPr/>
          </p:nvSpPr>
          <p:spPr bwMode="auto">
            <a:xfrm>
              <a:off x="2417" y="354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6" name="Line 63"/>
            <p:cNvSpPr>
              <a:spLocks noChangeAspect="1" noChangeShapeType="1"/>
            </p:cNvSpPr>
            <p:nvPr/>
          </p:nvSpPr>
          <p:spPr bwMode="auto">
            <a:xfrm>
              <a:off x="2417" y="351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7" name="Line 64"/>
            <p:cNvSpPr>
              <a:spLocks noChangeAspect="1" noChangeShapeType="1"/>
            </p:cNvSpPr>
            <p:nvPr/>
          </p:nvSpPr>
          <p:spPr bwMode="auto">
            <a:xfrm>
              <a:off x="2417" y="347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8" name="Line 65"/>
            <p:cNvSpPr>
              <a:spLocks noChangeAspect="1" noChangeShapeType="1"/>
            </p:cNvSpPr>
            <p:nvPr/>
          </p:nvSpPr>
          <p:spPr bwMode="auto">
            <a:xfrm>
              <a:off x="2417" y="343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49" name="Line 66"/>
            <p:cNvSpPr>
              <a:spLocks noChangeAspect="1" noChangeShapeType="1"/>
            </p:cNvSpPr>
            <p:nvPr/>
          </p:nvSpPr>
          <p:spPr bwMode="auto">
            <a:xfrm>
              <a:off x="2417" y="339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0" name="Line 67"/>
            <p:cNvSpPr>
              <a:spLocks noChangeAspect="1" noChangeShapeType="1"/>
            </p:cNvSpPr>
            <p:nvPr/>
          </p:nvSpPr>
          <p:spPr bwMode="auto">
            <a:xfrm>
              <a:off x="2417" y="336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1" name="Line 68"/>
            <p:cNvSpPr>
              <a:spLocks noChangeAspect="1" noChangeShapeType="1"/>
            </p:cNvSpPr>
            <p:nvPr/>
          </p:nvSpPr>
          <p:spPr bwMode="auto">
            <a:xfrm>
              <a:off x="2417" y="332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2" name="Line 69"/>
            <p:cNvSpPr>
              <a:spLocks noChangeAspect="1" noChangeShapeType="1"/>
            </p:cNvSpPr>
            <p:nvPr/>
          </p:nvSpPr>
          <p:spPr bwMode="auto">
            <a:xfrm>
              <a:off x="2417" y="328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3" name="Line 70"/>
            <p:cNvSpPr>
              <a:spLocks noChangeAspect="1" noChangeShapeType="1"/>
            </p:cNvSpPr>
            <p:nvPr/>
          </p:nvSpPr>
          <p:spPr bwMode="auto">
            <a:xfrm>
              <a:off x="2417" y="324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4" name="Line 71"/>
            <p:cNvSpPr>
              <a:spLocks noChangeAspect="1" noChangeShapeType="1"/>
            </p:cNvSpPr>
            <p:nvPr/>
          </p:nvSpPr>
          <p:spPr bwMode="auto">
            <a:xfrm>
              <a:off x="2417" y="3211"/>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5" name="Line 72"/>
            <p:cNvSpPr>
              <a:spLocks noChangeAspect="1" noChangeShapeType="1"/>
            </p:cNvSpPr>
            <p:nvPr/>
          </p:nvSpPr>
          <p:spPr bwMode="auto">
            <a:xfrm>
              <a:off x="2417" y="317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6" name="Line 73"/>
            <p:cNvSpPr>
              <a:spLocks noChangeAspect="1" noChangeShapeType="1"/>
            </p:cNvSpPr>
            <p:nvPr/>
          </p:nvSpPr>
          <p:spPr bwMode="auto">
            <a:xfrm>
              <a:off x="4481" y="373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7" name="Line 74"/>
            <p:cNvSpPr>
              <a:spLocks noChangeAspect="1" noChangeShapeType="1"/>
            </p:cNvSpPr>
            <p:nvPr/>
          </p:nvSpPr>
          <p:spPr bwMode="auto">
            <a:xfrm>
              <a:off x="4481" y="369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8" name="Line 75"/>
            <p:cNvSpPr>
              <a:spLocks noChangeAspect="1" noChangeShapeType="1"/>
            </p:cNvSpPr>
            <p:nvPr/>
          </p:nvSpPr>
          <p:spPr bwMode="auto">
            <a:xfrm>
              <a:off x="4481" y="366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59" name="Line 76"/>
            <p:cNvSpPr>
              <a:spLocks noChangeAspect="1" noChangeShapeType="1"/>
            </p:cNvSpPr>
            <p:nvPr/>
          </p:nvSpPr>
          <p:spPr bwMode="auto">
            <a:xfrm>
              <a:off x="4481" y="362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0" name="Line 77"/>
            <p:cNvSpPr>
              <a:spLocks noChangeAspect="1" noChangeShapeType="1"/>
            </p:cNvSpPr>
            <p:nvPr/>
          </p:nvSpPr>
          <p:spPr bwMode="auto">
            <a:xfrm>
              <a:off x="915"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1" name="Line 78"/>
            <p:cNvSpPr>
              <a:spLocks noChangeAspect="1" noChangeShapeType="1"/>
            </p:cNvSpPr>
            <p:nvPr/>
          </p:nvSpPr>
          <p:spPr bwMode="auto">
            <a:xfrm>
              <a:off x="953"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2" name="Line 79"/>
            <p:cNvSpPr>
              <a:spLocks noChangeAspect="1" noChangeShapeType="1"/>
            </p:cNvSpPr>
            <p:nvPr/>
          </p:nvSpPr>
          <p:spPr bwMode="auto">
            <a:xfrm>
              <a:off x="990"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3" name="Line 80"/>
            <p:cNvSpPr>
              <a:spLocks noChangeAspect="1" noChangeShapeType="1"/>
            </p:cNvSpPr>
            <p:nvPr/>
          </p:nvSpPr>
          <p:spPr bwMode="auto">
            <a:xfrm>
              <a:off x="1028"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4" name="Line 81"/>
            <p:cNvSpPr>
              <a:spLocks noChangeAspect="1" noChangeShapeType="1"/>
            </p:cNvSpPr>
            <p:nvPr/>
          </p:nvSpPr>
          <p:spPr bwMode="auto">
            <a:xfrm>
              <a:off x="1065"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5" name="Line 82"/>
            <p:cNvSpPr>
              <a:spLocks noChangeAspect="1" noChangeShapeType="1"/>
            </p:cNvSpPr>
            <p:nvPr/>
          </p:nvSpPr>
          <p:spPr bwMode="auto">
            <a:xfrm>
              <a:off x="1103"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6" name="Line 83"/>
            <p:cNvSpPr>
              <a:spLocks noChangeAspect="1" noChangeShapeType="1"/>
            </p:cNvSpPr>
            <p:nvPr/>
          </p:nvSpPr>
          <p:spPr bwMode="auto">
            <a:xfrm>
              <a:off x="1140"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7" name="Line 84"/>
            <p:cNvSpPr>
              <a:spLocks noChangeAspect="1" noChangeShapeType="1"/>
            </p:cNvSpPr>
            <p:nvPr/>
          </p:nvSpPr>
          <p:spPr bwMode="auto">
            <a:xfrm>
              <a:off x="1177"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8" name="Line 85"/>
            <p:cNvSpPr>
              <a:spLocks noChangeAspect="1" noChangeShapeType="1"/>
            </p:cNvSpPr>
            <p:nvPr/>
          </p:nvSpPr>
          <p:spPr bwMode="auto">
            <a:xfrm>
              <a:off x="1215"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69" name="Line 86"/>
            <p:cNvSpPr>
              <a:spLocks noChangeAspect="1" noChangeShapeType="1"/>
            </p:cNvSpPr>
            <p:nvPr/>
          </p:nvSpPr>
          <p:spPr bwMode="auto">
            <a:xfrm>
              <a:off x="1252"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70" name="Line 87"/>
            <p:cNvSpPr>
              <a:spLocks noChangeAspect="1" noChangeShapeType="1"/>
            </p:cNvSpPr>
            <p:nvPr/>
          </p:nvSpPr>
          <p:spPr bwMode="auto">
            <a:xfrm>
              <a:off x="1290"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71" name="Line 88"/>
            <p:cNvSpPr>
              <a:spLocks noChangeAspect="1" noChangeShapeType="1"/>
            </p:cNvSpPr>
            <p:nvPr/>
          </p:nvSpPr>
          <p:spPr bwMode="auto">
            <a:xfrm>
              <a:off x="1327"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72" name="Line 89"/>
            <p:cNvSpPr>
              <a:spLocks noChangeAspect="1" noChangeShapeType="1"/>
            </p:cNvSpPr>
            <p:nvPr/>
          </p:nvSpPr>
          <p:spPr bwMode="auto">
            <a:xfrm>
              <a:off x="1365"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73" name="Line 90"/>
            <p:cNvSpPr>
              <a:spLocks noChangeAspect="1" noChangeShapeType="1"/>
            </p:cNvSpPr>
            <p:nvPr/>
          </p:nvSpPr>
          <p:spPr bwMode="auto">
            <a:xfrm>
              <a:off x="1402"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74" name="Line 91"/>
            <p:cNvSpPr>
              <a:spLocks noChangeAspect="1" noChangeShapeType="1"/>
            </p:cNvSpPr>
            <p:nvPr/>
          </p:nvSpPr>
          <p:spPr bwMode="auto">
            <a:xfrm>
              <a:off x="1440"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75" name="Line 92"/>
            <p:cNvSpPr>
              <a:spLocks noChangeAspect="1" noChangeShapeType="1"/>
            </p:cNvSpPr>
            <p:nvPr/>
          </p:nvSpPr>
          <p:spPr bwMode="auto">
            <a:xfrm>
              <a:off x="1477"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76" name="Line 93"/>
            <p:cNvSpPr>
              <a:spLocks noChangeAspect="1" noChangeShapeType="1"/>
            </p:cNvSpPr>
            <p:nvPr/>
          </p:nvSpPr>
          <p:spPr bwMode="auto">
            <a:xfrm>
              <a:off x="1515"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77" name="Line 94"/>
            <p:cNvSpPr>
              <a:spLocks noChangeAspect="1" noChangeShapeType="1"/>
            </p:cNvSpPr>
            <p:nvPr/>
          </p:nvSpPr>
          <p:spPr bwMode="auto">
            <a:xfrm>
              <a:off x="1552"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78" name="Line 95"/>
            <p:cNvSpPr>
              <a:spLocks noChangeAspect="1" noChangeShapeType="1"/>
            </p:cNvSpPr>
            <p:nvPr/>
          </p:nvSpPr>
          <p:spPr bwMode="auto">
            <a:xfrm>
              <a:off x="1590"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79" name="Line 96"/>
            <p:cNvSpPr>
              <a:spLocks noChangeAspect="1" noChangeShapeType="1"/>
            </p:cNvSpPr>
            <p:nvPr/>
          </p:nvSpPr>
          <p:spPr bwMode="auto">
            <a:xfrm>
              <a:off x="1627"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0" name="Line 97"/>
            <p:cNvSpPr>
              <a:spLocks noChangeAspect="1" noChangeShapeType="1"/>
            </p:cNvSpPr>
            <p:nvPr/>
          </p:nvSpPr>
          <p:spPr bwMode="auto">
            <a:xfrm>
              <a:off x="1665"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1" name="Line 98"/>
            <p:cNvSpPr>
              <a:spLocks noChangeAspect="1" noChangeShapeType="1"/>
            </p:cNvSpPr>
            <p:nvPr/>
          </p:nvSpPr>
          <p:spPr bwMode="auto">
            <a:xfrm>
              <a:off x="1702"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2" name="Line 99"/>
            <p:cNvSpPr>
              <a:spLocks noChangeAspect="1" noChangeShapeType="1"/>
            </p:cNvSpPr>
            <p:nvPr/>
          </p:nvSpPr>
          <p:spPr bwMode="auto">
            <a:xfrm>
              <a:off x="1740"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3" name="Line 100"/>
            <p:cNvSpPr>
              <a:spLocks noChangeAspect="1" noChangeShapeType="1"/>
            </p:cNvSpPr>
            <p:nvPr/>
          </p:nvSpPr>
          <p:spPr bwMode="auto">
            <a:xfrm>
              <a:off x="1777"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4" name="Line 101"/>
            <p:cNvSpPr>
              <a:spLocks noChangeAspect="1" noChangeShapeType="1"/>
            </p:cNvSpPr>
            <p:nvPr/>
          </p:nvSpPr>
          <p:spPr bwMode="auto">
            <a:xfrm>
              <a:off x="1814"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5" name="Line 102"/>
            <p:cNvSpPr>
              <a:spLocks noChangeAspect="1" noChangeShapeType="1"/>
            </p:cNvSpPr>
            <p:nvPr/>
          </p:nvSpPr>
          <p:spPr bwMode="auto">
            <a:xfrm>
              <a:off x="1852"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6" name="Line 103"/>
            <p:cNvSpPr>
              <a:spLocks noChangeAspect="1" noChangeShapeType="1"/>
            </p:cNvSpPr>
            <p:nvPr/>
          </p:nvSpPr>
          <p:spPr bwMode="auto">
            <a:xfrm>
              <a:off x="1889"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7" name="Line 104"/>
            <p:cNvSpPr>
              <a:spLocks noChangeAspect="1" noChangeShapeType="1"/>
            </p:cNvSpPr>
            <p:nvPr/>
          </p:nvSpPr>
          <p:spPr bwMode="auto">
            <a:xfrm>
              <a:off x="1927"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8" name="Line 105"/>
            <p:cNvSpPr>
              <a:spLocks noChangeAspect="1" noChangeShapeType="1"/>
            </p:cNvSpPr>
            <p:nvPr/>
          </p:nvSpPr>
          <p:spPr bwMode="auto">
            <a:xfrm>
              <a:off x="1964"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89" name="Line 106"/>
            <p:cNvSpPr>
              <a:spLocks noChangeAspect="1" noChangeShapeType="1"/>
            </p:cNvSpPr>
            <p:nvPr/>
          </p:nvSpPr>
          <p:spPr bwMode="auto">
            <a:xfrm>
              <a:off x="2002"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90" name="Line 107"/>
            <p:cNvSpPr>
              <a:spLocks noChangeAspect="1" noChangeShapeType="1"/>
            </p:cNvSpPr>
            <p:nvPr/>
          </p:nvSpPr>
          <p:spPr bwMode="auto">
            <a:xfrm>
              <a:off x="2039"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91" name="Line 108"/>
            <p:cNvSpPr>
              <a:spLocks noChangeAspect="1" noChangeShapeType="1"/>
            </p:cNvSpPr>
            <p:nvPr/>
          </p:nvSpPr>
          <p:spPr bwMode="auto">
            <a:xfrm>
              <a:off x="2077"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92" name="Line 109"/>
            <p:cNvSpPr>
              <a:spLocks noChangeAspect="1" noChangeShapeType="1"/>
            </p:cNvSpPr>
            <p:nvPr/>
          </p:nvSpPr>
          <p:spPr bwMode="auto">
            <a:xfrm>
              <a:off x="2114"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93" name="Line 110"/>
            <p:cNvSpPr>
              <a:spLocks noChangeAspect="1" noChangeShapeType="1"/>
            </p:cNvSpPr>
            <p:nvPr/>
          </p:nvSpPr>
          <p:spPr bwMode="auto">
            <a:xfrm>
              <a:off x="2152"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94" name="Line 111"/>
            <p:cNvSpPr>
              <a:spLocks noChangeAspect="1" noChangeShapeType="1"/>
            </p:cNvSpPr>
            <p:nvPr/>
          </p:nvSpPr>
          <p:spPr bwMode="auto">
            <a:xfrm>
              <a:off x="2189"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95" name="Line 112"/>
            <p:cNvSpPr>
              <a:spLocks noChangeAspect="1" noChangeShapeType="1"/>
            </p:cNvSpPr>
            <p:nvPr/>
          </p:nvSpPr>
          <p:spPr bwMode="auto">
            <a:xfrm>
              <a:off x="2227"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96" name="Line 113"/>
            <p:cNvSpPr>
              <a:spLocks noChangeAspect="1" noChangeShapeType="1"/>
            </p:cNvSpPr>
            <p:nvPr/>
          </p:nvSpPr>
          <p:spPr bwMode="auto">
            <a:xfrm>
              <a:off x="2264"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97" name="Line 114"/>
            <p:cNvSpPr>
              <a:spLocks noChangeAspect="1" noChangeShapeType="1"/>
            </p:cNvSpPr>
            <p:nvPr/>
          </p:nvSpPr>
          <p:spPr bwMode="auto">
            <a:xfrm>
              <a:off x="2302"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98" name="Line 115"/>
            <p:cNvSpPr>
              <a:spLocks noChangeAspect="1" noChangeShapeType="1"/>
            </p:cNvSpPr>
            <p:nvPr/>
          </p:nvSpPr>
          <p:spPr bwMode="auto">
            <a:xfrm>
              <a:off x="2339"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099" name="Line 116"/>
            <p:cNvSpPr>
              <a:spLocks noChangeAspect="1" noChangeShapeType="1"/>
            </p:cNvSpPr>
            <p:nvPr/>
          </p:nvSpPr>
          <p:spPr bwMode="auto">
            <a:xfrm>
              <a:off x="2377"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00" name="Line 117"/>
            <p:cNvSpPr>
              <a:spLocks noChangeAspect="1" noChangeShapeType="1"/>
            </p:cNvSpPr>
            <p:nvPr/>
          </p:nvSpPr>
          <p:spPr bwMode="auto">
            <a:xfrm>
              <a:off x="915"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01" name="Line 118"/>
            <p:cNvSpPr>
              <a:spLocks noChangeAspect="1" noChangeShapeType="1"/>
            </p:cNvSpPr>
            <p:nvPr/>
          </p:nvSpPr>
          <p:spPr bwMode="auto">
            <a:xfrm>
              <a:off x="953"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02" name="Line 119"/>
            <p:cNvSpPr>
              <a:spLocks noChangeAspect="1" noChangeShapeType="1"/>
            </p:cNvSpPr>
            <p:nvPr/>
          </p:nvSpPr>
          <p:spPr bwMode="auto">
            <a:xfrm>
              <a:off x="990"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03" name="Line 120"/>
            <p:cNvSpPr>
              <a:spLocks noChangeAspect="1" noChangeShapeType="1"/>
            </p:cNvSpPr>
            <p:nvPr/>
          </p:nvSpPr>
          <p:spPr bwMode="auto">
            <a:xfrm>
              <a:off x="1028"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04" name="Line 121"/>
            <p:cNvSpPr>
              <a:spLocks noChangeAspect="1" noChangeShapeType="1"/>
            </p:cNvSpPr>
            <p:nvPr/>
          </p:nvSpPr>
          <p:spPr bwMode="auto">
            <a:xfrm>
              <a:off x="1065"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05" name="Line 122"/>
            <p:cNvSpPr>
              <a:spLocks noChangeAspect="1" noChangeShapeType="1"/>
            </p:cNvSpPr>
            <p:nvPr/>
          </p:nvSpPr>
          <p:spPr bwMode="auto">
            <a:xfrm>
              <a:off x="1103"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06" name="Line 123"/>
            <p:cNvSpPr>
              <a:spLocks noChangeAspect="1" noChangeShapeType="1"/>
            </p:cNvSpPr>
            <p:nvPr/>
          </p:nvSpPr>
          <p:spPr bwMode="auto">
            <a:xfrm>
              <a:off x="1140"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07" name="Line 124"/>
            <p:cNvSpPr>
              <a:spLocks noChangeAspect="1" noChangeShapeType="1"/>
            </p:cNvSpPr>
            <p:nvPr/>
          </p:nvSpPr>
          <p:spPr bwMode="auto">
            <a:xfrm>
              <a:off x="1177"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08" name="Line 125"/>
            <p:cNvSpPr>
              <a:spLocks noChangeAspect="1" noChangeShapeType="1"/>
            </p:cNvSpPr>
            <p:nvPr/>
          </p:nvSpPr>
          <p:spPr bwMode="auto">
            <a:xfrm>
              <a:off x="1215"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09" name="Line 126"/>
            <p:cNvSpPr>
              <a:spLocks noChangeAspect="1" noChangeShapeType="1"/>
            </p:cNvSpPr>
            <p:nvPr/>
          </p:nvSpPr>
          <p:spPr bwMode="auto">
            <a:xfrm>
              <a:off x="1252"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10" name="Line 127"/>
            <p:cNvSpPr>
              <a:spLocks noChangeAspect="1" noChangeShapeType="1"/>
            </p:cNvSpPr>
            <p:nvPr/>
          </p:nvSpPr>
          <p:spPr bwMode="auto">
            <a:xfrm>
              <a:off x="1290"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11" name="Line 128"/>
            <p:cNvSpPr>
              <a:spLocks noChangeAspect="1" noChangeShapeType="1"/>
            </p:cNvSpPr>
            <p:nvPr/>
          </p:nvSpPr>
          <p:spPr bwMode="auto">
            <a:xfrm>
              <a:off x="1327"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12" name="Line 129"/>
            <p:cNvSpPr>
              <a:spLocks noChangeAspect="1" noChangeShapeType="1"/>
            </p:cNvSpPr>
            <p:nvPr/>
          </p:nvSpPr>
          <p:spPr bwMode="auto">
            <a:xfrm>
              <a:off x="1365"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13" name="Line 130"/>
            <p:cNvSpPr>
              <a:spLocks noChangeAspect="1" noChangeShapeType="1"/>
            </p:cNvSpPr>
            <p:nvPr/>
          </p:nvSpPr>
          <p:spPr bwMode="auto">
            <a:xfrm>
              <a:off x="1402"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14" name="Line 131"/>
            <p:cNvSpPr>
              <a:spLocks noChangeAspect="1" noChangeShapeType="1"/>
            </p:cNvSpPr>
            <p:nvPr/>
          </p:nvSpPr>
          <p:spPr bwMode="auto">
            <a:xfrm>
              <a:off x="1440"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15" name="Line 132"/>
            <p:cNvSpPr>
              <a:spLocks noChangeAspect="1" noChangeShapeType="1"/>
            </p:cNvSpPr>
            <p:nvPr/>
          </p:nvSpPr>
          <p:spPr bwMode="auto">
            <a:xfrm>
              <a:off x="1477"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16" name="Line 133"/>
            <p:cNvSpPr>
              <a:spLocks noChangeAspect="1" noChangeShapeType="1"/>
            </p:cNvSpPr>
            <p:nvPr/>
          </p:nvSpPr>
          <p:spPr bwMode="auto">
            <a:xfrm>
              <a:off x="1515"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17" name="Line 134"/>
            <p:cNvSpPr>
              <a:spLocks noChangeAspect="1" noChangeShapeType="1"/>
            </p:cNvSpPr>
            <p:nvPr/>
          </p:nvSpPr>
          <p:spPr bwMode="auto">
            <a:xfrm>
              <a:off x="1552"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18" name="Line 135"/>
            <p:cNvSpPr>
              <a:spLocks noChangeAspect="1" noChangeShapeType="1"/>
            </p:cNvSpPr>
            <p:nvPr/>
          </p:nvSpPr>
          <p:spPr bwMode="auto">
            <a:xfrm>
              <a:off x="1590"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19" name="Line 136"/>
            <p:cNvSpPr>
              <a:spLocks noChangeAspect="1" noChangeShapeType="1"/>
            </p:cNvSpPr>
            <p:nvPr/>
          </p:nvSpPr>
          <p:spPr bwMode="auto">
            <a:xfrm>
              <a:off x="915"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0" name="Line 137"/>
            <p:cNvSpPr>
              <a:spLocks noChangeAspect="1" noChangeShapeType="1"/>
            </p:cNvSpPr>
            <p:nvPr/>
          </p:nvSpPr>
          <p:spPr bwMode="auto">
            <a:xfrm>
              <a:off x="953"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1" name="Line 138"/>
            <p:cNvSpPr>
              <a:spLocks noChangeAspect="1" noChangeShapeType="1"/>
            </p:cNvSpPr>
            <p:nvPr/>
          </p:nvSpPr>
          <p:spPr bwMode="auto">
            <a:xfrm>
              <a:off x="990"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2" name="Line 139"/>
            <p:cNvSpPr>
              <a:spLocks noChangeAspect="1" noChangeShapeType="1"/>
            </p:cNvSpPr>
            <p:nvPr/>
          </p:nvSpPr>
          <p:spPr bwMode="auto">
            <a:xfrm>
              <a:off x="1028"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3" name="Line 140"/>
            <p:cNvSpPr>
              <a:spLocks noChangeAspect="1" noChangeShapeType="1"/>
            </p:cNvSpPr>
            <p:nvPr/>
          </p:nvSpPr>
          <p:spPr bwMode="auto">
            <a:xfrm>
              <a:off x="1065"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4" name="Line 141"/>
            <p:cNvSpPr>
              <a:spLocks noChangeAspect="1" noChangeShapeType="1"/>
            </p:cNvSpPr>
            <p:nvPr/>
          </p:nvSpPr>
          <p:spPr bwMode="auto">
            <a:xfrm>
              <a:off x="1103"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5" name="Line 142"/>
            <p:cNvSpPr>
              <a:spLocks noChangeAspect="1" noChangeShapeType="1"/>
            </p:cNvSpPr>
            <p:nvPr/>
          </p:nvSpPr>
          <p:spPr bwMode="auto">
            <a:xfrm>
              <a:off x="1140"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6" name="Line 143"/>
            <p:cNvSpPr>
              <a:spLocks noChangeAspect="1" noChangeShapeType="1"/>
            </p:cNvSpPr>
            <p:nvPr/>
          </p:nvSpPr>
          <p:spPr bwMode="auto">
            <a:xfrm>
              <a:off x="1177"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7" name="Line 144"/>
            <p:cNvSpPr>
              <a:spLocks noChangeAspect="1" noChangeShapeType="1"/>
            </p:cNvSpPr>
            <p:nvPr/>
          </p:nvSpPr>
          <p:spPr bwMode="auto">
            <a:xfrm>
              <a:off x="1215"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8" name="Line 145"/>
            <p:cNvSpPr>
              <a:spLocks noChangeAspect="1" noChangeShapeType="1"/>
            </p:cNvSpPr>
            <p:nvPr/>
          </p:nvSpPr>
          <p:spPr bwMode="auto">
            <a:xfrm>
              <a:off x="1252"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29" name="Line 146"/>
            <p:cNvSpPr>
              <a:spLocks noChangeAspect="1" noChangeShapeType="1"/>
            </p:cNvSpPr>
            <p:nvPr/>
          </p:nvSpPr>
          <p:spPr bwMode="auto">
            <a:xfrm>
              <a:off x="1290"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0" name="Line 147"/>
            <p:cNvSpPr>
              <a:spLocks noChangeAspect="1" noChangeShapeType="1"/>
            </p:cNvSpPr>
            <p:nvPr/>
          </p:nvSpPr>
          <p:spPr bwMode="auto">
            <a:xfrm>
              <a:off x="1327"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1" name="Line 148"/>
            <p:cNvSpPr>
              <a:spLocks noChangeAspect="1" noChangeShapeType="1"/>
            </p:cNvSpPr>
            <p:nvPr/>
          </p:nvSpPr>
          <p:spPr bwMode="auto">
            <a:xfrm>
              <a:off x="1365"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2" name="Line 149"/>
            <p:cNvSpPr>
              <a:spLocks noChangeAspect="1" noChangeShapeType="1"/>
            </p:cNvSpPr>
            <p:nvPr/>
          </p:nvSpPr>
          <p:spPr bwMode="auto">
            <a:xfrm>
              <a:off x="1402"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3" name="Line 150"/>
            <p:cNvSpPr>
              <a:spLocks noChangeAspect="1" noChangeShapeType="1"/>
            </p:cNvSpPr>
            <p:nvPr/>
          </p:nvSpPr>
          <p:spPr bwMode="auto">
            <a:xfrm>
              <a:off x="1440"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4" name="Line 151"/>
            <p:cNvSpPr>
              <a:spLocks noChangeAspect="1" noChangeShapeType="1"/>
            </p:cNvSpPr>
            <p:nvPr/>
          </p:nvSpPr>
          <p:spPr bwMode="auto">
            <a:xfrm>
              <a:off x="1477"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5" name="Line 152"/>
            <p:cNvSpPr>
              <a:spLocks noChangeAspect="1" noChangeShapeType="1"/>
            </p:cNvSpPr>
            <p:nvPr/>
          </p:nvSpPr>
          <p:spPr bwMode="auto">
            <a:xfrm>
              <a:off x="1515"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6" name="Line 153"/>
            <p:cNvSpPr>
              <a:spLocks noChangeAspect="1" noChangeShapeType="1"/>
            </p:cNvSpPr>
            <p:nvPr/>
          </p:nvSpPr>
          <p:spPr bwMode="auto">
            <a:xfrm>
              <a:off x="1552"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7" name="Line 154"/>
            <p:cNvSpPr>
              <a:spLocks noChangeAspect="1" noChangeShapeType="1"/>
            </p:cNvSpPr>
            <p:nvPr/>
          </p:nvSpPr>
          <p:spPr bwMode="auto">
            <a:xfrm>
              <a:off x="1590"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8" name="Line 155"/>
            <p:cNvSpPr>
              <a:spLocks noChangeAspect="1" noChangeShapeType="1"/>
            </p:cNvSpPr>
            <p:nvPr/>
          </p:nvSpPr>
          <p:spPr bwMode="auto">
            <a:xfrm>
              <a:off x="1627"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39" name="Line 156"/>
            <p:cNvSpPr>
              <a:spLocks noChangeAspect="1" noChangeShapeType="1"/>
            </p:cNvSpPr>
            <p:nvPr/>
          </p:nvSpPr>
          <p:spPr bwMode="auto">
            <a:xfrm>
              <a:off x="1665"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0" name="Line 157"/>
            <p:cNvSpPr>
              <a:spLocks noChangeAspect="1" noChangeShapeType="1"/>
            </p:cNvSpPr>
            <p:nvPr/>
          </p:nvSpPr>
          <p:spPr bwMode="auto">
            <a:xfrm>
              <a:off x="1702"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1" name="Line 158"/>
            <p:cNvSpPr>
              <a:spLocks noChangeAspect="1" noChangeShapeType="1"/>
            </p:cNvSpPr>
            <p:nvPr/>
          </p:nvSpPr>
          <p:spPr bwMode="auto">
            <a:xfrm>
              <a:off x="1740"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2" name="Line 159"/>
            <p:cNvSpPr>
              <a:spLocks noChangeAspect="1" noChangeShapeType="1"/>
            </p:cNvSpPr>
            <p:nvPr/>
          </p:nvSpPr>
          <p:spPr bwMode="auto">
            <a:xfrm>
              <a:off x="1777"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3" name="Line 160"/>
            <p:cNvSpPr>
              <a:spLocks noChangeAspect="1" noChangeShapeType="1"/>
            </p:cNvSpPr>
            <p:nvPr/>
          </p:nvSpPr>
          <p:spPr bwMode="auto">
            <a:xfrm>
              <a:off x="1814"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4" name="Line 161"/>
            <p:cNvSpPr>
              <a:spLocks noChangeAspect="1" noChangeShapeType="1"/>
            </p:cNvSpPr>
            <p:nvPr/>
          </p:nvSpPr>
          <p:spPr bwMode="auto">
            <a:xfrm>
              <a:off x="1852"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5" name="Line 162"/>
            <p:cNvSpPr>
              <a:spLocks noChangeAspect="1" noChangeShapeType="1"/>
            </p:cNvSpPr>
            <p:nvPr/>
          </p:nvSpPr>
          <p:spPr bwMode="auto">
            <a:xfrm>
              <a:off x="1889"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6" name="Line 163"/>
            <p:cNvSpPr>
              <a:spLocks noChangeAspect="1" noChangeShapeType="1"/>
            </p:cNvSpPr>
            <p:nvPr/>
          </p:nvSpPr>
          <p:spPr bwMode="auto">
            <a:xfrm>
              <a:off x="1927"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7" name="Line 164"/>
            <p:cNvSpPr>
              <a:spLocks noChangeAspect="1" noChangeShapeType="1"/>
            </p:cNvSpPr>
            <p:nvPr/>
          </p:nvSpPr>
          <p:spPr bwMode="auto">
            <a:xfrm>
              <a:off x="1964"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8" name="Line 165"/>
            <p:cNvSpPr>
              <a:spLocks noChangeAspect="1" noChangeShapeType="1"/>
            </p:cNvSpPr>
            <p:nvPr/>
          </p:nvSpPr>
          <p:spPr bwMode="auto">
            <a:xfrm>
              <a:off x="2002"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49" name="Line 166"/>
            <p:cNvSpPr>
              <a:spLocks noChangeAspect="1" noChangeShapeType="1"/>
            </p:cNvSpPr>
            <p:nvPr/>
          </p:nvSpPr>
          <p:spPr bwMode="auto">
            <a:xfrm>
              <a:off x="2039"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0" name="Line 167"/>
            <p:cNvSpPr>
              <a:spLocks noChangeAspect="1" noChangeShapeType="1"/>
            </p:cNvSpPr>
            <p:nvPr/>
          </p:nvSpPr>
          <p:spPr bwMode="auto">
            <a:xfrm>
              <a:off x="2077"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1" name="Line 168"/>
            <p:cNvSpPr>
              <a:spLocks noChangeAspect="1" noChangeShapeType="1"/>
            </p:cNvSpPr>
            <p:nvPr/>
          </p:nvSpPr>
          <p:spPr bwMode="auto">
            <a:xfrm>
              <a:off x="2114"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2" name="Line 169"/>
            <p:cNvSpPr>
              <a:spLocks noChangeAspect="1" noChangeShapeType="1"/>
            </p:cNvSpPr>
            <p:nvPr/>
          </p:nvSpPr>
          <p:spPr bwMode="auto">
            <a:xfrm>
              <a:off x="2152"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3" name="Line 170"/>
            <p:cNvSpPr>
              <a:spLocks noChangeAspect="1" noChangeShapeType="1"/>
            </p:cNvSpPr>
            <p:nvPr/>
          </p:nvSpPr>
          <p:spPr bwMode="auto">
            <a:xfrm>
              <a:off x="2189"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4" name="Line 171"/>
            <p:cNvSpPr>
              <a:spLocks noChangeAspect="1" noChangeShapeType="1"/>
            </p:cNvSpPr>
            <p:nvPr/>
          </p:nvSpPr>
          <p:spPr bwMode="auto">
            <a:xfrm>
              <a:off x="2227"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5" name="Line 172"/>
            <p:cNvSpPr>
              <a:spLocks noChangeAspect="1" noChangeShapeType="1"/>
            </p:cNvSpPr>
            <p:nvPr/>
          </p:nvSpPr>
          <p:spPr bwMode="auto">
            <a:xfrm>
              <a:off x="2264"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6" name="Line 173"/>
            <p:cNvSpPr>
              <a:spLocks noChangeAspect="1" noChangeShapeType="1"/>
            </p:cNvSpPr>
            <p:nvPr/>
          </p:nvSpPr>
          <p:spPr bwMode="auto">
            <a:xfrm>
              <a:off x="2302"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7" name="Line 174"/>
            <p:cNvSpPr>
              <a:spLocks noChangeAspect="1" noChangeShapeType="1"/>
            </p:cNvSpPr>
            <p:nvPr/>
          </p:nvSpPr>
          <p:spPr bwMode="auto">
            <a:xfrm>
              <a:off x="2339"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8" name="Line 175"/>
            <p:cNvSpPr>
              <a:spLocks noChangeAspect="1" noChangeShapeType="1"/>
            </p:cNvSpPr>
            <p:nvPr/>
          </p:nvSpPr>
          <p:spPr bwMode="auto">
            <a:xfrm>
              <a:off x="2377"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59" name="Line 176"/>
            <p:cNvSpPr>
              <a:spLocks noChangeAspect="1" noChangeShapeType="1"/>
            </p:cNvSpPr>
            <p:nvPr/>
          </p:nvSpPr>
          <p:spPr bwMode="auto">
            <a:xfrm>
              <a:off x="2414"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0" name="Line 177"/>
            <p:cNvSpPr>
              <a:spLocks noChangeAspect="1" noChangeShapeType="1"/>
            </p:cNvSpPr>
            <p:nvPr/>
          </p:nvSpPr>
          <p:spPr bwMode="auto">
            <a:xfrm>
              <a:off x="2451"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1" name="Line 178"/>
            <p:cNvSpPr>
              <a:spLocks noChangeAspect="1" noChangeShapeType="1"/>
            </p:cNvSpPr>
            <p:nvPr/>
          </p:nvSpPr>
          <p:spPr bwMode="auto">
            <a:xfrm>
              <a:off x="2489"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2" name="Line 179"/>
            <p:cNvSpPr>
              <a:spLocks noChangeAspect="1" noChangeShapeType="1"/>
            </p:cNvSpPr>
            <p:nvPr/>
          </p:nvSpPr>
          <p:spPr bwMode="auto">
            <a:xfrm>
              <a:off x="2526"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3" name="Line 180"/>
            <p:cNvSpPr>
              <a:spLocks noChangeAspect="1" noChangeShapeType="1"/>
            </p:cNvSpPr>
            <p:nvPr/>
          </p:nvSpPr>
          <p:spPr bwMode="auto">
            <a:xfrm>
              <a:off x="2564"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4" name="Line 181"/>
            <p:cNvSpPr>
              <a:spLocks noChangeAspect="1" noChangeShapeType="1"/>
            </p:cNvSpPr>
            <p:nvPr/>
          </p:nvSpPr>
          <p:spPr bwMode="auto">
            <a:xfrm>
              <a:off x="2601"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5" name="Line 182"/>
            <p:cNvSpPr>
              <a:spLocks noChangeAspect="1" noChangeShapeType="1"/>
            </p:cNvSpPr>
            <p:nvPr/>
          </p:nvSpPr>
          <p:spPr bwMode="auto">
            <a:xfrm>
              <a:off x="2639"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6" name="Line 183"/>
            <p:cNvSpPr>
              <a:spLocks noChangeAspect="1" noChangeShapeType="1"/>
            </p:cNvSpPr>
            <p:nvPr/>
          </p:nvSpPr>
          <p:spPr bwMode="auto">
            <a:xfrm>
              <a:off x="2676"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7" name="Line 184"/>
            <p:cNvSpPr>
              <a:spLocks noChangeAspect="1" noChangeShapeType="1"/>
            </p:cNvSpPr>
            <p:nvPr/>
          </p:nvSpPr>
          <p:spPr bwMode="auto">
            <a:xfrm>
              <a:off x="2714"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8" name="Line 185"/>
            <p:cNvSpPr>
              <a:spLocks noChangeAspect="1" noChangeShapeType="1"/>
            </p:cNvSpPr>
            <p:nvPr/>
          </p:nvSpPr>
          <p:spPr bwMode="auto">
            <a:xfrm>
              <a:off x="2751"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69" name="Line 186"/>
            <p:cNvSpPr>
              <a:spLocks noChangeAspect="1" noChangeShapeType="1"/>
            </p:cNvSpPr>
            <p:nvPr/>
          </p:nvSpPr>
          <p:spPr bwMode="auto">
            <a:xfrm>
              <a:off x="2789"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0" name="Line 187"/>
            <p:cNvSpPr>
              <a:spLocks noChangeAspect="1" noChangeShapeType="1"/>
            </p:cNvSpPr>
            <p:nvPr/>
          </p:nvSpPr>
          <p:spPr bwMode="auto">
            <a:xfrm>
              <a:off x="2826"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1" name="Line 188"/>
            <p:cNvSpPr>
              <a:spLocks noChangeAspect="1" noChangeShapeType="1"/>
            </p:cNvSpPr>
            <p:nvPr/>
          </p:nvSpPr>
          <p:spPr bwMode="auto">
            <a:xfrm>
              <a:off x="2864"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2" name="Line 189"/>
            <p:cNvSpPr>
              <a:spLocks noChangeAspect="1" noChangeShapeType="1"/>
            </p:cNvSpPr>
            <p:nvPr/>
          </p:nvSpPr>
          <p:spPr bwMode="auto">
            <a:xfrm>
              <a:off x="2901"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3" name="Line 190"/>
            <p:cNvSpPr>
              <a:spLocks noChangeAspect="1" noChangeShapeType="1"/>
            </p:cNvSpPr>
            <p:nvPr/>
          </p:nvSpPr>
          <p:spPr bwMode="auto">
            <a:xfrm>
              <a:off x="2939"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4" name="Line 191"/>
            <p:cNvSpPr>
              <a:spLocks noChangeAspect="1" noChangeShapeType="1"/>
            </p:cNvSpPr>
            <p:nvPr/>
          </p:nvSpPr>
          <p:spPr bwMode="auto">
            <a:xfrm>
              <a:off x="2976"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5" name="Line 192"/>
            <p:cNvSpPr>
              <a:spLocks noChangeAspect="1" noChangeShapeType="1"/>
            </p:cNvSpPr>
            <p:nvPr/>
          </p:nvSpPr>
          <p:spPr bwMode="auto">
            <a:xfrm>
              <a:off x="3014"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6" name="Line 193"/>
            <p:cNvSpPr>
              <a:spLocks noChangeAspect="1" noChangeShapeType="1"/>
            </p:cNvSpPr>
            <p:nvPr/>
          </p:nvSpPr>
          <p:spPr bwMode="auto">
            <a:xfrm>
              <a:off x="3051"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7" name="Line 194"/>
            <p:cNvSpPr>
              <a:spLocks noChangeAspect="1" noChangeShapeType="1"/>
            </p:cNvSpPr>
            <p:nvPr/>
          </p:nvSpPr>
          <p:spPr bwMode="auto">
            <a:xfrm>
              <a:off x="3088"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8" name="Line 195"/>
            <p:cNvSpPr>
              <a:spLocks noChangeAspect="1" noChangeShapeType="1"/>
            </p:cNvSpPr>
            <p:nvPr/>
          </p:nvSpPr>
          <p:spPr bwMode="auto">
            <a:xfrm>
              <a:off x="3126"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79" name="Line 196"/>
            <p:cNvSpPr>
              <a:spLocks noChangeAspect="1" noChangeShapeType="1"/>
            </p:cNvSpPr>
            <p:nvPr/>
          </p:nvSpPr>
          <p:spPr bwMode="auto">
            <a:xfrm>
              <a:off x="3163"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0" name="Line 197"/>
            <p:cNvSpPr>
              <a:spLocks noChangeAspect="1" noChangeShapeType="1"/>
            </p:cNvSpPr>
            <p:nvPr/>
          </p:nvSpPr>
          <p:spPr bwMode="auto">
            <a:xfrm>
              <a:off x="3201"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1" name="Line 198"/>
            <p:cNvSpPr>
              <a:spLocks noChangeAspect="1" noChangeShapeType="1"/>
            </p:cNvSpPr>
            <p:nvPr/>
          </p:nvSpPr>
          <p:spPr bwMode="auto">
            <a:xfrm>
              <a:off x="3238"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2" name="Line 199"/>
            <p:cNvSpPr>
              <a:spLocks noChangeAspect="1" noChangeShapeType="1"/>
            </p:cNvSpPr>
            <p:nvPr/>
          </p:nvSpPr>
          <p:spPr bwMode="auto">
            <a:xfrm>
              <a:off x="3276"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3" name="Line 200"/>
            <p:cNvSpPr>
              <a:spLocks noChangeAspect="1" noChangeShapeType="1"/>
            </p:cNvSpPr>
            <p:nvPr/>
          </p:nvSpPr>
          <p:spPr bwMode="auto">
            <a:xfrm>
              <a:off x="3313"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4" name="Line 201"/>
            <p:cNvSpPr>
              <a:spLocks noChangeAspect="1" noChangeShapeType="1"/>
            </p:cNvSpPr>
            <p:nvPr/>
          </p:nvSpPr>
          <p:spPr bwMode="auto">
            <a:xfrm>
              <a:off x="3351"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5" name="Line 202"/>
            <p:cNvSpPr>
              <a:spLocks noChangeAspect="1" noChangeShapeType="1"/>
            </p:cNvSpPr>
            <p:nvPr/>
          </p:nvSpPr>
          <p:spPr bwMode="auto">
            <a:xfrm>
              <a:off x="3388"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186" name="Line 203"/>
            <p:cNvSpPr>
              <a:spLocks noChangeAspect="1" noChangeShapeType="1"/>
            </p:cNvSpPr>
            <p:nvPr/>
          </p:nvSpPr>
          <p:spPr bwMode="auto">
            <a:xfrm>
              <a:off x="3426"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7894" name="Line 204"/>
          <p:cNvSpPr>
            <a:spLocks noChangeAspect="1" noChangeShapeType="1"/>
          </p:cNvSpPr>
          <p:nvPr/>
        </p:nvSpPr>
        <p:spPr bwMode="auto">
          <a:xfrm>
            <a:off x="51069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5" name="Line 205"/>
          <p:cNvSpPr>
            <a:spLocks noChangeAspect="1" noChangeShapeType="1"/>
          </p:cNvSpPr>
          <p:nvPr/>
        </p:nvSpPr>
        <p:spPr bwMode="auto">
          <a:xfrm>
            <a:off x="51577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6" name="Line 206"/>
          <p:cNvSpPr>
            <a:spLocks noChangeAspect="1" noChangeShapeType="1"/>
          </p:cNvSpPr>
          <p:nvPr/>
        </p:nvSpPr>
        <p:spPr bwMode="auto">
          <a:xfrm>
            <a:off x="52085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7" name="Line 207"/>
          <p:cNvSpPr>
            <a:spLocks noChangeAspect="1" noChangeShapeType="1"/>
          </p:cNvSpPr>
          <p:nvPr/>
        </p:nvSpPr>
        <p:spPr bwMode="auto">
          <a:xfrm>
            <a:off x="52593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8" name="Line 208"/>
          <p:cNvSpPr>
            <a:spLocks noChangeAspect="1" noChangeShapeType="1"/>
          </p:cNvSpPr>
          <p:nvPr/>
        </p:nvSpPr>
        <p:spPr bwMode="auto">
          <a:xfrm>
            <a:off x="53101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899" name="Line 209"/>
          <p:cNvSpPr>
            <a:spLocks noChangeAspect="1" noChangeShapeType="1"/>
          </p:cNvSpPr>
          <p:nvPr/>
        </p:nvSpPr>
        <p:spPr bwMode="auto">
          <a:xfrm>
            <a:off x="53609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0" name="Line 210"/>
          <p:cNvSpPr>
            <a:spLocks noChangeAspect="1" noChangeShapeType="1"/>
          </p:cNvSpPr>
          <p:nvPr/>
        </p:nvSpPr>
        <p:spPr bwMode="auto">
          <a:xfrm>
            <a:off x="54117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1" name="Line 211"/>
          <p:cNvSpPr>
            <a:spLocks noChangeAspect="1" noChangeShapeType="1"/>
          </p:cNvSpPr>
          <p:nvPr/>
        </p:nvSpPr>
        <p:spPr bwMode="auto">
          <a:xfrm>
            <a:off x="54625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2" name="Line 212"/>
          <p:cNvSpPr>
            <a:spLocks noChangeAspect="1" noChangeShapeType="1"/>
          </p:cNvSpPr>
          <p:nvPr/>
        </p:nvSpPr>
        <p:spPr bwMode="auto">
          <a:xfrm>
            <a:off x="55133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3" name="Line 213"/>
          <p:cNvSpPr>
            <a:spLocks noChangeAspect="1" noChangeShapeType="1"/>
          </p:cNvSpPr>
          <p:nvPr/>
        </p:nvSpPr>
        <p:spPr bwMode="auto">
          <a:xfrm>
            <a:off x="55641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4" name="Line 214"/>
          <p:cNvSpPr>
            <a:spLocks noChangeAspect="1" noChangeShapeType="1"/>
          </p:cNvSpPr>
          <p:nvPr/>
        </p:nvSpPr>
        <p:spPr bwMode="auto">
          <a:xfrm>
            <a:off x="56165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5" name="Line 215"/>
          <p:cNvSpPr>
            <a:spLocks noChangeAspect="1" noChangeShapeType="1"/>
          </p:cNvSpPr>
          <p:nvPr/>
        </p:nvSpPr>
        <p:spPr bwMode="auto">
          <a:xfrm>
            <a:off x="56657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6" name="Line 216"/>
          <p:cNvSpPr>
            <a:spLocks noChangeAspect="1" noChangeShapeType="1"/>
          </p:cNvSpPr>
          <p:nvPr/>
        </p:nvSpPr>
        <p:spPr bwMode="auto">
          <a:xfrm>
            <a:off x="57181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7" name="Line 217"/>
          <p:cNvSpPr>
            <a:spLocks noChangeAspect="1" noChangeShapeType="1"/>
          </p:cNvSpPr>
          <p:nvPr/>
        </p:nvSpPr>
        <p:spPr bwMode="auto">
          <a:xfrm>
            <a:off x="57673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8" name="Line 218"/>
          <p:cNvSpPr>
            <a:spLocks noChangeAspect="1" noChangeShapeType="1"/>
          </p:cNvSpPr>
          <p:nvPr/>
        </p:nvSpPr>
        <p:spPr bwMode="auto">
          <a:xfrm>
            <a:off x="58197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09" name="Line 219"/>
          <p:cNvSpPr>
            <a:spLocks noChangeAspect="1" noChangeShapeType="1"/>
          </p:cNvSpPr>
          <p:nvPr/>
        </p:nvSpPr>
        <p:spPr bwMode="auto">
          <a:xfrm>
            <a:off x="58689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0" name="Line 220"/>
          <p:cNvSpPr>
            <a:spLocks noChangeAspect="1" noChangeShapeType="1"/>
          </p:cNvSpPr>
          <p:nvPr/>
        </p:nvSpPr>
        <p:spPr bwMode="auto">
          <a:xfrm>
            <a:off x="59213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1" name="Line 221"/>
          <p:cNvSpPr>
            <a:spLocks noChangeAspect="1" noChangeShapeType="1"/>
          </p:cNvSpPr>
          <p:nvPr/>
        </p:nvSpPr>
        <p:spPr bwMode="auto">
          <a:xfrm>
            <a:off x="59721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2" name="Line 222"/>
          <p:cNvSpPr>
            <a:spLocks noChangeAspect="1" noChangeShapeType="1"/>
          </p:cNvSpPr>
          <p:nvPr/>
        </p:nvSpPr>
        <p:spPr bwMode="auto">
          <a:xfrm>
            <a:off x="60229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3" name="Line 223"/>
          <p:cNvSpPr>
            <a:spLocks noChangeAspect="1" noChangeShapeType="1"/>
          </p:cNvSpPr>
          <p:nvPr/>
        </p:nvSpPr>
        <p:spPr bwMode="auto">
          <a:xfrm>
            <a:off x="60737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4" name="Line 224"/>
          <p:cNvSpPr>
            <a:spLocks noChangeAspect="1" noChangeShapeType="1"/>
          </p:cNvSpPr>
          <p:nvPr/>
        </p:nvSpPr>
        <p:spPr bwMode="auto">
          <a:xfrm>
            <a:off x="61245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5" name="Line 225"/>
          <p:cNvSpPr>
            <a:spLocks noChangeAspect="1" noChangeShapeType="1"/>
          </p:cNvSpPr>
          <p:nvPr/>
        </p:nvSpPr>
        <p:spPr bwMode="auto">
          <a:xfrm>
            <a:off x="61753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6" name="Line 226"/>
          <p:cNvSpPr>
            <a:spLocks noChangeAspect="1" noChangeShapeType="1"/>
          </p:cNvSpPr>
          <p:nvPr/>
        </p:nvSpPr>
        <p:spPr bwMode="auto">
          <a:xfrm>
            <a:off x="62261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7" name="Line 227"/>
          <p:cNvSpPr>
            <a:spLocks noChangeAspect="1" noChangeShapeType="1"/>
          </p:cNvSpPr>
          <p:nvPr/>
        </p:nvSpPr>
        <p:spPr bwMode="auto">
          <a:xfrm>
            <a:off x="62769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8" name="Line 228"/>
          <p:cNvSpPr>
            <a:spLocks noChangeAspect="1" noChangeShapeType="1"/>
          </p:cNvSpPr>
          <p:nvPr/>
        </p:nvSpPr>
        <p:spPr bwMode="auto">
          <a:xfrm>
            <a:off x="63277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19" name="Line 229"/>
          <p:cNvSpPr>
            <a:spLocks noChangeAspect="1" noChangeShapeType="1"/>
          </p:cNvSpPr>
          <p:nvPr/>
        </p:nvSpPr>
        <p:spPr bwMode="auto">
          <a:xfrm>
            <a:off x="63785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0" name="Line 230"/>
          <p:cNvSpPr>
            <a:spLocks noChangeAspect="1" noChangeShapeType="1"/>
          </p:cNvSpPr>
          <p:nvPr/>
        </p:nvSpPr>
        <p:spPr bwMode="auto">
          <a:xfrm>
            <a:off x="64293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1" name="Line 231"/>
          <p:cNvSpPr>
            <a:spLocks noChangeAspect="1" noChangeShapeType="1"/>
          </p:cNvSpPr>
          <p:nvPr/>
        </p:nvSpPr>
        <p:spPr bwMode="auto">
          <a:xfrm>
            <a:off x="64801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2" name="Rectangle 232"/>
          <p:cNvSpPr>
            <a:spLocks noChangeAspect="1" noChangeArrowheads="1"/>
          </p:cNvSpPr>
          <p:nvPr/>
        </p:nvSpPr>
        <p:spPr bwMode="auto">
          <a:xfrm>
            <a:off x="1541463" y="2724150"/>
            <a:ext cx="63500"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sz="2400" b="0">
              <a:latin typeface="Times" panose="02020603050405020304" pitchFamily="18" charset="0"/>
              <a:cs typeface="Times New Roman" panose="02020603050405020304" pitchFamily="18" charset="0"/>
            </a:endParaRPr>
          </a:p>
        </p:txBody>
      </p:sp>
      <p:sp>
        <p:nvSpPr>
          <p:cNvPr id="37923" name="Rectangle 233"/>
          <p:cNvSpPr>
            <a:spLocks noChangeAspect="1" noChangeArrowheads="1"/>
          </p:cNvSpPr>
          <p:nvPr/>
        </p:nvSpPr>
        <p:spPr bwMode="auto">
          <a:xfrm>
            <a:off x="1566863" y="4814888"/>
            <a:ext cx="349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sz="2400" b="0">
              <a:latin typeface="Times" panose="02020603050405020304" pitchFamily="18" charset="0"/>
              <a:cs typeface="Times New Roman" panose="02020603050405020304" pitchFamily="18" charset="0"/>
            </a:endParaRPr>
          </a:p>
        </p:txBody>
      </p:sp>
      <p:sp>
        <p:nvSpPr>
          <p:cNvPr id="37924" name="Rectangle 234"/>
          <p:cNvSpPr>
            <a:spLocks noChangeAspect="1" noChangeArrowheads="1"/>
          </p:cNvSpPr>
          <p:nvPr/>
        </p:nvSpPr>
        <p:spPr bwMode="auto">
          <a:xfrm>
            <a:off x="1566863" y="3775075"/>
            <a:ext cx="34925" cy="80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sz="2400" b="0">
              <a:latin typeface="Times" panose="02020603050405020304" pitchFamily="18" charset="0"/>
              <a:cs typeface="Times New Roman" panose="02020603050405020304" pitchFamily="18" charset="0"/>
            </a:endParaRPr>
          </a:p>
        </p:txBody>
      </p:sp>
      <p:sp>
        <p:nvSpPr>
          <p:cNvPr id="37925" name="Rectangle 235"/>
          <p:cNvSpPr>
            <a:spLocks noChangeAspect="1" noChangeArrowheads="1"/>
          </p:cNvSpPr>
          <p:nvPr/>
        </p:nvSpPr>
        <p:spPr bwMode="auto">
          <a:xfrm>
            <a:off x="6840538" y="5891213"/>
            <a:ext cx="106362" cy="63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sz="2400" b="0">
              <a:latin typeface="Times" panose="02020603050405020304" pitchFamily="18" charset="0"/>
              <a:cs typeface="Times New Roman" panose="02020603050405020304" pitchFamily="18" charset="0"/>
            </a:endParaRPr>
          </a:p>
        </p:txBody>
      </p:sp>
      <p:sp>
        <p:nvSpPr>
          <p:cNvPr id="37926" name="Rectangle 236"/>
          <p:cNvSpPr>
            <a:spLocks noChangeAspect="1" noChangeArrowheads="1"/>
          </p:cNvSpPr>
          <p:nvPr/>
        </p:nvSpPr>
        <p:spPr bwMode="auto">
          <a:xfrm>
            <a:off x="5086350" y="5891213"/>
            <a:ext cx="106363" cy="63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sz="2400" b="0">
              <a:latin typeface="Times" panose="02020603050405020304" pitchFamily="18" charset="0"/>
              <a:cs typeface="Times New Roman" panose="02020603050405020304" pitchFamily="18" charset="0"/>
            </a:endParaRPr>
          </a:p>
        </p:txBody>
      </p:sp>
      <p:sp>
        <p:nvSpPr>
          <p:cNvPr id="37927" name="Rectangle 237"/>
          <p:cNvSpPr>
            <a:spLocks noChangeAspect="1" noChangeArrowheads="1"/>
          </p:cNvSpPr>
          <p:nvPr/>
        </p:nvSpPr>
        <p:spPr bwMode="auto">
          <a:xfrm>
            <a:off x="3309938" y="5891213"/>
            <a:ext cx="104775" cy="63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sz="2400" b="0">
              <a:latin typeface="Times" panose="02020603050405020304" pitchFamily="18" charset="0"/>
              <a:cs typeface="Times New Roman" panose="02020603050405020304" pitchFamily="18" charset="0"/>
            </a:endParaRPr>
          </a:p>
        </p:txBody>
      </p:sp>
      <p:sp>
        <p:nvSpPr>
          <p:cNvPr id="37928" name="Freeform 238"/>
          <p:cNvSpPr>
            <a:spLocks noChangeAspect="1"/>
          </p:cNvSpPr>
          <p:nvPr/>
        </p:nvSpPr>
        <p:spPr bwMode="auto">
          <a:xfrm>
            <a:off x="1604963" y="1782763"/>
            <a:ext cx="5553075" cy="4108450"/>
          </a:xfrm>
          <a:custGeom>
            <a:avLst/>
            <a:gdLst>
              <a:gd name="T0" fmla="*/ 2147483647 w 4090"/>
              <a:gd name="T1" fmla="*/ 2147483647 h 3025"/>
              <a:gd name="T2" fmla="*/ 0 w 4090"/>
              <a:gd name="T3" fmla="*/ 2147483647 h 3025"/>
              <a:gd name="T4" fmla="*/ 0 w 4090"/>
              <a:gd name="T5" fmla="*/ 0 h 3025"/>
              <a:gd name="T6" fmla="*/ 0 60000 65536"/>
              <a:gd name="T7" fmla="*/ 0 60000 65536"/>
              <a:gd name="T8" fmla="*/ 0 60000 65536"/>
              <a:gd name="T9" fmla="*/ 0 w 4090"/>
              <a:gd name="T10" fmla="*/ 0 h 3025"/>
              <a:gd name="T11" fmla="*/ 4090 w 4090"/>
              <a:gd name="T12" fmla="*/ 3025 h 3025"/>
            </a:gdLst>
            <a:ahLst/>
            <a:cxnLst>
              <a:cxn ang="T6">
                <a:pos x="T0" y="T1"/>
              </a:cxn>
              <a:cxn ang="T7">
                <a:pos x="T2" y="T3"/>
              </a:cxn>
              <a:cxn ang="T8">
                <a:pos x="T4" y="T5"/>
              </a:cxn>
            </a:cxnLst>
            <a:rect l="T9" t="T10" r="T11" b="T12"/>
            <a:pathLst>
              <a:path w="4090" h="3025">
                <a:moveTo>
                  <a:pt x="4090" y="3025"/>
                </a:moveTo>
                <a:lnTo>
                  <a:pt x="0" y="3025"/>
                </a:lnTo>
                <a:lnTo>
                  <a:pt x="0"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7929" name="Freeform 239"/>
          <p:cNvSpPr>
            <a:spLocks noChangeAspect="1"/>
          </p:cNvSpPr>
          <p:nvPr/>
        </p:nvSpPr>
        <p:spPr bwMode="auto">
          <a:xfrm>
            <a:off x="2563813" y="3330575"/>
            <a:ext cx="80962" cy="74613"/>
          </a:xfrm>
          <a:custGeom>
            <a:avLst/>
            <a:gdLst>
              <a:gd name="T0" fmla="*/ 67531918 w 59"/>
              <a:gd name="T1" fmla="*/ 118448147 h 56"/>
              <a:gd name="T2" fmla="*/ 67531918 w 59"/>
              <a:gd name="T3" fmla="*/ 118448147 h 56"/>
              <a:gd name="T4" fmla="*/ 87137067 w 59"/>
              <a:gd name="T5" fmla="*/ 112103379 h 56"/>
              <a:gd name="T6" fmla="*/ 108921349 w 59"/>
              <a:gd name="T7" fmla="*/ 99412510 h 56"/>
              <a:gd name="T8" fmla="*/ 121991906 w 59"/>
              <a:gd name="T9" fmla="*/ 80375521 h 56"/>
              <a:gd name="T10" fmla="*/ 128527871 w 59"/>
              <a:gd name="T11" fmla="*/ 59224073 h 56"/>
              <a:gd name="T12" fmla="*/ 128527871 w 59"/>
              <a:gd name="T13" fmla="*/ 59224073 h 56"/>
              <a:gd name="T14" fmla="*/ 121991906 w 59"/>
              <a:gd name="T15" fmla="*/ 33842326 h 56"/>
              <a:gd name="T16" fmla="*/ 108921349 w 59"/>
              <a:gd name="T17" fmla="*/ 14806685 h 56"/>
              <a:gd name="T18" fmla="*/ 87137067 w 59"/>
              <a:gd name="T19" fmla="*/ 0 h 56"/>
              <a:gd name="T20" fmla="*/ 67531918 w 59"/>
              <a:gd name="T21" fmla="*/ 0 h 56"/>
              <a:gd name="T22" fmla="*/ 67531918 w 59"/>
              <a:gd name="T23" fmla="*/ 0 h 56"/>
              <a:gd name="T24" fmla="*/ 39211681 w 59"/>
              <a:gd name="T25" fmla="*/ 0 h 56"/>
              <a:gd name="T26" fmla="*/ 19606527 w 59"/>
              <a:gd name="T27" fmla="*/ 14806685 h 56"/>
              <a:gd name="T28" fmla="*/ 6535967 w 59"/>
              <a:gd name="T29" fmla="*/ 33842326 h 56"/>
              <a:gd name="T30" fmla="*/ 0 w 59"/>
              <a:gd name="T31" fmla="*/ 59224073 h 56"/>
              <a:gd name="T32" fmla="*/ 0 w 59"/>
              <a:gd name="T33" fmla="*/ 59224073 h 56"/>
              <a:gd name="T34" fmla="*/ 6535967 w 59"/>
              <a:gd name="T35" fmla="*/ 80375521 h 56"/>
              <a:gd name="T36" fmla="*/ 19606527 w 59"/>
              <a:gd name="T37" fmla="*/ 99412510 h 56"/>
              <a:gd name="T38" fmla="*/ 39211681 w 59"/>
              <a:gd name="T39" fmla="*/ 112103379 h 56"/>
              <a:gd name="T40" fmla="*/ 67531918 w 59"/>
              <a:gd name="T41" fmla="*/ 118448147 h 56"/>
              <a:gd name="T42" fmla="*/ 67531918 w 59"/>
              <a:gd name="T43" fmla="*/ 11844814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56"/>
              <a:gd name="T68" fmla="*/ 59 w 59"/>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56">
                <a:moveTo>
                  <a:pt x="31" y="56"/>
                </a:moveTo>
                <a:lnTo>
                  <a:pt x="31" y="56"/>
                </a:lnTo>
                <a:lnTo>
                  <a:pt x="40" y="53"/>
                </a:lnTo>
                <a:lnTo>
                  <a:pt x="50" y="47"/>
                </a:lnTo>
                <a:lnTo>
                  <a:pt x="56" y="38"/>
                </a:lnTo>
                <a:lnTo>
                  <a:pt x="59" y="28"/>
                </a:lnTo>
                <a:lnTo>
                  <a:pt x="56" y="16"/>
                </a:lnTo>
                <a:lnTo>
                  <a:pt x="50" y="7"/>
                </a:lnTo>
                <a:lnTo>
                  <a:pt x="40" y="0"/>
                </a:lnTo>
                <a:lnTo>
                  <a:pt x="31" y="0"/>
                </a:lnTo>
                <a:lnTo>
                  <a:pt x="18" y="0"/>
                </a:lnTo>
                <a:lnTo>
                  <a:pt x="9" y="7"/>
                </a:lnTo>
                <a:lnTo>
                  <a:pt x="3" y="16"/>
                </a:lnTo>
                <a:lnTo>
                  <a:pt x="0" y="28"/>
                </a:lnTo>
                <a:lnTo>
                  <a:pt x="3" y="38"/>
                </a:lnTo>
                <a:lnTo>
                  <a:pt x="9" y="47"/>
                </a:lnTo>
                <a:lnTo>
                  <a:pt x="18" y="53"/>
                </a:lnTo>
                <a:lnTo>
                  <a:pt x="31"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0" name="Freeform 240"/>
          <p:cNvSpPr>
            <a:spLocks noChangeAspect="1"/>
          </p:cNvSpPr>
          <p:nvPr/>
        </p:nvSpPr>
        <p:spPr bwMode="auto">
          <a:xfrm>
            <a:off x="6450013" y="5619750"/>
            <a:ext cx="80962" cy="80963"/>
          </a:xfrm>
          <a:custGeom>
            <a:avLst/>
            <a:gdLst>
              <a:gd name="T0" fmla="*/ 60995953 w 59"/>
              <a:gd name="T1" fmla="*/ 128528772 h 60"/>
              <a:gd name="T2" fmla="*/ 60995953 w 59"/>
              <a:gd name="T3" fmla="*/ 128528772 h 60"/>
              <a:gd name="T4" fmla="*/ 89314807 w 59"/>
              <a:gd name="T5" fmla="*/ 122103010 h 60"/>
              <a:gd name="T6" fmla="*/ 108921349 w 59"/>
              <a:gd name="T7" fmla="*/ 107107317 h 60"/>
              <a:gd name="T8" fmla="*/ 121991906 w 59"/>
              <a:gd name="T9" fmla="*/ 87828661 h 60"/>
              <a:gd name="T10" fmla="*/ 128526499 w 59"/>
              <a:gd name="T11" fmla="*/ 68548677 h 60"/>
              <a:gd name="T12" fmla="*/ 128526499 w 59"/>
              <a:gd name="T13" fmla="*/ 68548677 h 60"/>
              <a:gd name="T14" fmla="*/ 121991906 w 59"/>
              <a:gd name="T15" fmla="*/ 40701450 h 60"/>
              <a:gd name="T16" fmla="*/ 108921349 w 59"/>
              <a:gd name="T17" fmla="*/ 21421460 h 60"/>
              <a:gd name="T18" fmla="*/ 89314807 w 59"/>
              <a:gd name="T19" fmla="*/ 8568585 h 60"/>
              <a:gd name="T20" fmla="*/ 60995953 w 59"/>
              <a:gd name="T21" fmla="*/ 0 h 60"/>
              <a:gd name="T22" fmla="*/ 60995953 w 59"/>
              <a:gd name="T23" fmla="*/ 0 h 60"/>
              <a:gd name="T24" fmla="*/ 41389421 w 59"/>
              <a:gd name="T25" fmla="*/ 8568585 h 60"/>
              <a:gd name="T26" fmla="*/ 19605154 w 59"/>
              <a:gd name="T27" fmla="*/ 21421460 h 60"/>
              <a:gd name="T28" fmla="*/ 6534595 w 59"/>
              <a:gd name="T29" fmla="*/ 40701450 h 60"/>
              <a:gd name="T30" fmla="*/ 0 w 59"/>
              <a:gd name="T31" fmla="*/ 68548677 h 60"/>
              <a:gd name="T32" fmla="*/ 0 w 59"/>
              <a:gd name="T33" fmla="*/ 68548677 h 60"/>
              <a:gd name="T34" fmla="*/ 6534595 w 59"/>
              <a:gd name="T35" fmla="*/ 87828661 h 60"/>
              <a:gd name="T36" fmla="*/ 19605154 w 59"/>
              <a:gd name="T37" fmla="*/ 107107317 h 60"/>
              <a:gd name="T38" fmla="*/ 41389421 w 59"/>
              <a:gd name="T39" fmla="*/ 122103010 h 60"/>
              <a:gd name="T40" fmla="*/ 60995953 w 59"/>
              <a:gd name="T41" fmla="*/ 128528772 h 60"/>
              <a:gd name="T42" fmla="*/ 60995953 w 59"/>
              <a:gd name="T43" fmla="*/ 128528772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60"/>
              <a:gd name="T68" fmla="*/ 59 w 59"/>
              <a:gd name="T69" fmla="*/ 60 h 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60">
                <a:moveTo>
                  <a:pt x="28" y="60"/>
                </a:moveTo>
                <a:lnTo>
                  <a:pt x="28" y="60"/>
                </a:lnTo>
                <a:lnTo>
                  <a:pt x="41" y="57"/>
                </a:lnTo>
                <a:lnTo>
                  <a:pt x="50" y="50"/>
                </a:lnTo>
                <a:lnTo>
                  <a:pt x="56" y="41"/>
                </a:lnTo>
                <a:lnTo>
                  <a:pt x="59" y="32"/>
                </a:lnTo>
                <a:lnTo>
                  <a:pt x="56" y="19"/>
                </a:lnTo>
                <a:lnTo>
                  <a:pt x="50" y="10"/>
                </a:lnTo>
                <a:lnTo>
                  <a:pt x="41" y="4"/>
                </a:lnTo>
                <a:lnTo>
                  <a:pt x="28" y="0"/>
                </a:lnTo>
                <a:lnTo>
                  <a:pt x="19" y="4"/>
                </a:lnTo>
                <a:lnTo>
                  <a:pt x="9" y="10"/>
                </a:lnTo>
                <a:lnTo>
                  <a:pt x="3" y="19"/>
                </a:lnTo>
                <a:lnTo>
                  <a:pt x="0" y="32"/>
                </a:lnTo>
                <a:lnTo>
                  <a:pt x="3" y="41"/>
                </a:lnTo>
                <a:lnTo>
                  <a:pt x="9" y="50"/>
                </a:lnTo>
                <a:lnTo>
                  <a:pt x="19" y="57"/>
                </a:lnTo>
                <a:lnTo>
                  <a:pt x="28"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31" name="Rectangle 241"/>
          <p:cNvSpPr>
            <a:spLocks noChangeAspect="1" noChangeArrowheads="1"/>
          </p:cNvSpPr>
          <p:nvPr/>
        </p:nvSpPr>
        <p:spPr bwMode="auto">
          <a:xfrm rot="-5400000">
            <a:off x="1155700" y="3227388"/>
            <a:ext cx="1095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I Helvetica Oblique" charset="0"/>
                <a:cs typeface="Times New Roman" panose="02020603050405020304" pitchFamily="18" charset="0"/>
              </a:rPr>
              <a:t>K</a:t>
            </a:r>
            <a:endParaRPr lang="en-US" sz="2400" b="0">
              <a:latin typeface="Times" panose="02020603050405020304" pitchFamily="18" charset="0"/>
              <a:cs typeface="Times New Roman" panose="02020603050405020304" pitchFamily="18" charset="0"/>
            </a:endParaRPr>
          </a:p>
        </p:txBody>
      </p:sp>
      <p:sp>
        <p:nvSpPr>
          <p:cNvPr id="37932" name="Rectangle 242"/>
          <p:cNvSpPr>
            <a:spLocks noChangeAspect="1" noChangeArrowheads="1"/>
          </p:cNvSpPr>
          <p:nvPr/>
        </p:nvSpPr>
        <p:spPr bwMode="auto">
          <a:xfrm rot="-5400000">
            <a:off x="293688" y="2266950"/>
            <a:ext cx="183991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 Units of capital per hour</a:t>
            </a:r>
            <a:endParaRPr lang="en-US" sz="2400" b="0">
              <a:latin typeface="Times" panose="02020603050405020304" pitchFamily="18" charset="0"/>
              <a:cs typeface="Times New Roman" panose="02020603050405020304" pitchFamily="18" charset="0"/>
            </a:endParaRPr>
          </a:p>
        </p:txBody>
      </p:sp>
      <p:sp>
        <p:nvSpPr>
          <p:cNvPr id="37933" name="Rectangle 243"/>
          <p:cNvSpPr>
            <a:spLocks noChangeAspect="1" noChangeArrowheads="1"/>
          </p:cNvSpPr>
          <p:nvPr/>
        </p:nvSpPr>
        <p:spPr bwMode="auto">
          <a:xfrm>
            <a:off x="2651125" y="315595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I Helvetica Oblique" charset="0"/>
                <a:cs typeface="Times New Roman" panose="02020603050405020304" pitchFamily="18" charset="0"/>
              </a:rPr>
              <a:t>y</a:t>
            </a:r>
            <a:endParaRPr lang="en-US" sz="2400" b="0">
              <a:latin typeface="Times" panose="02020603050405020304" pitchFamily="18" charset="0"/>
              <a:cs typeface="Times New Roman" panose="02020603050405020304" pitchFamily="18" charset="0"/>
            </a:endParaRPr>
          </a:p>
        </p:txBody>
      </p:sp>
      <p:sp>
        <p:nvSpPr>
          <p:cNvPr id="37934" name="Rectangle 244"/>
          <p:cNvSpPr>
            <a:spLocks noChangeAspect="1" noChangeArrowheads="1"/>
          </p:cNvSpPr>
          <p:nvPr/>
        </p:nvSpPr>
        <p:spPr bwMode="auto">
          <a:xfrm>
            <a:off x="3736975" y="48863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I Helvetica Oblique" charset="0"/>
                <a:cs typeface="Times New Roman" panose="02020603050405020304" pitchFamily="18" charset="0"/>
              </a:rPr>
              <a:t>x</a:t>
            </a:r>
            <a:endParaRPr lang="en-US" sz="2400" b="0">
              <a:latin typeface="Times" panose="02020603050405020304" pitchFamily="18" charset="0"/>
              <a:cs typeface="Times New Roman" panose="02020603050405020304" pitchFamily="18" charset="0"/>
            </a:endParaRPr>
          </a:p>
        </p:txBody>
      </p:sp>
      <p:sp>
        <p:nvSpPr>
          <p:cNvPr id="37935" name="Rectangle 245"/>
          <p:cNvSpPr>
            <a:spLocks noChangeAspect="1" noChangeArrowheads="1"/>
          </p:cNvSpPr>
          <p:nvPr/>
        </p:nvSpPr>
        <p:spPr bwMode="auto">
          <a:xfrm>
            <a:off x="6526213" y="54832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I Helvetica Oblique" charset="0"/>
                <a:cs typeface="Times New Roman" panose="02020603050405020304" pitchFamily="18" charset="0"/>
              </a:rPr>
              <a:t>z</a:t>
            </a:r>
            <a:endParaRPr lang="en-US" sz="2400" b="0">
              <a:latin typeface="Times" panose="02020603050405020304" pitchFamily="18" charset="0"/>
              <a:cs typeface="Times New Roman" panose="02020603050405020304" pitchFamily="18" charset="0"/>
            </a:endParaRPr>
          </a:p>
        </p:txBody>
      </p:sp>
      <p:sp>
        <p:nvSpPr>
          <p:cNvPr id="37936" name="Rectangle 246"/>
          <p:cNvSpPr>
            <a:spLocks noChangeAspect="1" noChangeArrowheads="1"/>
          </p:cNvSpPr>
          <p:nvPr/>
        </p:nvSpPr>
        <p:spPr bwMode="auto">
          <a:xfrm>
            <a:off x="6375400" y="5930900"/>
            <a:ext cx="2762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116</a:t>
            </a:r>
            <a:endParaRPr lang="en-US" sz="2400" b="0">
              <a:latin typeface="Times" panose="02020603050405020304" pitchFamily="18" charset="0"/>
              <a:cs typeface="Times New Roman" panose="02020603050405020304" pitchFamily="18" charset="0"/>
            </a:endParaRPr>
          </a:p>
        </p:txBody>
      </p:sp>
      <p:sp>
        <p:nvSpPr>
          <p:cNvPr id="37937" name="Rectangle 247"/>
          <p:cNvSpPr>
            <a:spLocks noChangeAspect="1" noChangeArrowheads="1"/>
          </p:cNvSpPr>
          <p:nvPr/>
        </p:nvSpPr>
        <p:spPr bwMode="auto">
          <a:xfrm>
            <a:off x="3619500" y="5930900"/>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50</a:t>
            </a:r>
            <a:endParaRPr lang="en-US" sz="2400" b="0">
              <a:latin typeface="Times" panose="02020603050405020304" pitchFamily="18" charset="0"/>
              <a:cs typeface="Times New Roman" panose="02020603050405020304" pitchFamily="18" charset="0"/>
            </a:endParaRPr>
          </a:p>
        </p:txBody>
      </p:sp>
      <p:sp>
        <p:nvSpPr>
          <p:cNvPr id="37938" name="Rectangle 248"/>
          <p:cNvSpPr>
            <a:spLocks noChangeAspect="1" noChangeArrowheads="1"/>
          </p:cNvSpPr>
          <p:nvPr/>
        </p:nvSpPr>
        <p:spPr bwMode="auto">
          <a:xfrm>
            <a:off x="2525713" y="5930900"/>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24</a:t>
            </a:r>
            <a:endParaRPr lang="en-US" sz="2400" b="0">
              <a:latin typeface="Times" panose="02020603050405020304" pitchFamily="18" charset="0"/>
              <a:cs typeface="Times New Roman" panose="02020603050405020304" pitchFamily="18" charset="0"/>
            </a:endParaRPr>
          </a:p>
        </p:txBody>
      </p:sp>
      <p:sp>
        <p:nvSpPr>
          <p:cNvPr id="37939" name="Rectangle 249"/>
          <p:cNvSpPr>
            <a:spLocks noChangeAspect="1" noChangeArrowheads="1"/>
          </p:cNvSpPr>
          <p:nvPr/>
        </p:nvSpPr>
        <p:spPr bwMode="auto">
          <a:xfrm>
            <a:off x="1470025" y="59309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0</a:t>
            </a:r>
            <a:endParaRPr lang="en-US" sz="2400" b="0">
              <a:latin typeface="Times" panose="02020603050405020304" pitchFamily="18" charset="0"/>
              <a:cs typeface="Times New Roman" panose="02020603050405020304" pitchFamily="18" charset="0"/>
            </a:endParaRPr>
          </a:p>
        </p:txBody>
      </p:sp>
      <p:sp>
        <p:nvSpPr>
          <p:cNvPr id="37940" name="Rectangle 250"/>
          <p:cNvSpPr>
            <a:spLocks noChangeAspect="1" noChangeArrowheads="1"/>
          </p:cNvSpPr>
          <p:nvPr/>
        </p:nvSpPr>
        <p:spPr bwMode="auto">
          <a:xfrm>
            <a:off x="5665788" y="611505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I Helvetica Oblique" charset="0"/>
                <a:cs typeface="Times New Roman" panose="02020603050405020304" pitchFamily="18" charset="0"/>
              </a:rPr>
              <a:t>L</a:t>
            </a:r>
            <a:endParaRPr lang="en-US" sz="2400" b="0">
              <a:latin typeface="Times" panose="02020603050405020304" pitchFamily="18" charset="0"/>
              <a:cs typeface="Times New Roman" panose="02020603050405020304" pitchFamily="18" charset="0"/>
            </a:endParaRPr>
          </a:p>
        </p:txBody>
      </p:sp>
      <p:sp>
        <p:nvSpPr>
          <p:cNvPr id="37941" name="Rectangle 251"/>
          <p:cNvSpPr>
            <a:spLocks noChangeAspect="1" noChangeArrowheads="1"/>
          </p:cNvSpPr>
          <p:nvPr/>
        </p:nvSpPr>
        <p:spPr bwMode="auto">
          <a:xfrm>
            <a:off x="5737225" y="6113463"/>
            <a:ext cx="17303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 Units of labor per hour</a:t>
            </a:r>
            <a:endParaRPr lang="en-US" sz="2400" b="0">
              <a:latin typeface="Times" panose="02020603050405020304" pitchFamily="18" charset="0"/>
              <a:cs typeface="Times New Roman" panose="02020603050405020304" pitchFamily="18" charset="0"/>
            </a:endParaRPr>
          </a:p>
        </p:txBody>
      </p:sp>
      <p:sp>
        <p:nvSpPr>
          <p:cNvPr id="37942" name="Rectangle 252"/>
          <p:cNvSpPr>
            <a:spLocks noChangeAspect="1" noChangeArrowheads="1"/>
          </p:cNvSpPr>
          <p:nvPr/>
        </p:nvSpPr>
        <p:spPr bwMode="auto">
          <a:xfrm>
            <a:off x="1317625" y="4973638"/>
            <a:ext cx="2762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100</a:t>
            </a:r>
            <a:endParaRPr lang="en-US" sz="2400" b="0">
              <a:latin typeface="Times" panose="02020603050405020304" pitchFamily="18" charset="0"/>
              <a:cs typeface="Times New Roman" panose="02020603050405020304" pitchFamily="18" charset="0"/>
            </a:endParaRPr>
          </a:p>
        </p:txBody>
      </p:sp>
      <p:sp>
        <p:nvSpPr>
          <p:cNvPr id="37943" name="Rectangle 253"/>
          <p:cNvSpPr>
            <a:spLocks noChangeAspect="1" noChangeArrowheads="1"/>
          </p:cNvSpPr>
          <p:nvPr/>
        </p:nvSpPr>
        <p:spPr bwMode="auto">
          <a:xfrm>
            <a:off x="1317625" y="3287713"/>
            <a:ext cx="2762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303</a:t>
            </a:r>
            <a:endParaRPr lang="en-US" sz="2400" b="0">
              <a:latin typeface="Times" panose="02020603050405020304" pitchFamily="18" charset="0"/>
              <a:cs typeface="Times New Roman" panose="02020603050405020304" pitchFamily="18" charset="0"/>
            </a:endParaRPr>
          </a:p>
        </p:txBody>
      </p:sp>
      <p:sp>
        <p:nvSpPr>
          <p:cNvPr id="37944" name="Rectangle 254"/>
          <p:cNvSpPr>
            <a:spLocks noChangeAspect="1" noChangeArrowheads="1"/>
          </p:cNvSpPr>
          <p:nvPr/>
        </p:nvSpPr>
        <p:spPr bwMode="auto">
          <a:xfrm>
            <a:off x="1393825" y="5584825"/>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28</a:t>
            </a:r>
            <a:endParaRPr lang="en-US" sz="2400" b="0">
              <a:latin typeface="Times" panose="02020603050405020304" pitchFamily="18" charset="0"/>
              <a:cs typeface="Times New Roman" panose="02020603050405020304" pitchFamily="18" charset="0"/>
            </a:endParaRPr>
          </a:p>
        </p:txBody>
      </p:sp>
      <p:grpSp>
        <p:nvGrpSpPr>
          <p:cNvPr id="37945" name="Group 255"/>
          <p:cNvGrpSpPr>
            <a:grpSpLocks noChangeAspect="1"/>
          </p:cNvGrpSpPr>
          <p:nvPr/>
        </p:nvGrpSpPr>
        <p:grpSpPr bwMode="auto">
          <a:xfrm>
            <a:off x="1974850" y="1879600"/>
            <a:ext cx="1212850" cy="198438"/>
            <a:chOff x="1156" y="809"/>
            <a:chExt cx="893" cy="146"/>
          </a:xfrm>
        </p:grpSpPr>
        <p:sp>
          <p:nvSpPr>
            <p:cNvPr id="37985" name="Rectangle 256"/>
            <p:cNvSpPr>
              <a:spLocks noChangeAspect="1" noChangeArrowheads="1"/>
            </p:cNvSpPr>
            <p:nvPr/>
          </p:nvSpPr>
          <p:spPr bwMode="auto">
            <a:xfrm>
              <a:off x="1156" y="809"/>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I Helvetica Oblique" charset="0"/>
                  <a:cs typeface="Times New Roman" panose="02020603050405020304" pitchFamily="18" charset="0"/>
                </a:rPr>
                <a:t>q</a:t>
              </a:r>
              <a:endParaRPr lang="en-US" sz="2400" b="0">
                <a:latin typeface="Times" panose="02020603050405020304" pitchFamily="18" charset="0"/>
                <a:cs typeface="Times New Roman" panose="02020603050405020304" pitchFamily="18" charset="0"/>
              </a:endParaRPr>
            </a:p>
          </p:txBody>
        </p:sp>
        <p:sp>
          <p:nvSpPr>
            <p:cNvPr id="37986" name="Rectangle 257"/>
            <p:cNvSpPr>
              <a:spLocks noChangeAspect="1" noChangeArrowheads="1"/>
            </p:cNvSpPr>
            <p:nvPr/>
          </p:nvSpPr>
          <p:spPr bwMode="auto">
            <a:xfrm>
              <a:off x="1212" y="809"/>
              <a:ext cx="83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 = 100 isoquant</a:t>
              </a:r>
              <a:endParaRPr lang="en-US" sz="2400" b="0">
                <a:latin typeface="Times" panose="02020603050405020304" pitchFamily="18" charset="0"/>
                <a:cs typeface="Times New Roman" panose="02020603050405020304" pitchFamily="18" charset="0"/>
              </a:endParaRPr>
            </a:p>
          </p:txBody>
        </p:sp>
      </p:grpSp>
      <p:grpSp>
        <p:nvGrpSpPr>
          <p:cNvPr id="37946" name="Group 258"/>
          <p:cNvGrpSpPr>
            <a:grpSpLocks noChangeAspect="1"/>
          </p:cNvGrpSpPr>
          <p:nvPr/>
        </p:nvGrpSpPr>
        <p:grpSpPr bwMode="auto">
          <a:xfrm>
            <a:off x="1706563" y="2514600"/>
            <a:ext cx="515937" cy="360363"/>
            <a:chOff x="959" y="1277"/>
            <a:chExt cx="379" cy="265"/>
          </a:xfrm>
        </p:grpSpPr>
        <p:sp>
          <p:nvSpPr>
            <p:cNvPr id="37983" name="Rectangle 259"/>
            <p:cNvSpPr>
              <a:spLocks noChangeAspect="1" noChangeArrowheads="1"/>
            </p:cNvSpPr>
            <p:nvPr/>
          </p:nvSpPr>
          <p:spPr bwMode="auto">
            <a:xfrm>
              <a:off x="959" y="1277"/>
              <a:ext cx="37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$3,000</a:t>
              </a:r>
              <a:endParaRPr lang="en-US" sz="2400" b="0">
                <a:latin typeface="Times" panose="02020603050405020304" pitchFamily="18" charset="0"/>
                <a:cs typeface="Times New Roman" panose="02020603050405020304" pitchFamily="18" charset="0"/>
              </a:endParaRPr>
            </a:p>
          </p:txBody>
        </p:sp>
        <p:sp>
          <p:nvSpPr>
            <p:cNvPr id="37984" name="Rectangle 260"/>
            <p:cNvSpPr>
              <a:spLocks noChangeAspect="1" noChangeArrowheads="1"/>
            </p:cNvSpPr>
            <p:nvPr/>
          </p:nvSpPr>
          <p:spPr bwMode="auto">
            <a:xfrm>
              <a:off x="959" y="1396"/>
              <a:ext cx="37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isocost</a:t>
              </a:r>
              <a:endParaRPr lang="en-US" sz="2400" b="0">
                <a:latin typeface="Times" panose="02020603050405020304" pitchFamily="18" charset="0"/>
                <a:cs typeface="Times New Roman" panose="02020603050405020304" pitchFamily="18" charset="0"/>
              </a:endParaRPr>
            </a:p>
          </p:txBody>
        </p:sp>
      </p:grpSp>
      <p:grpSp>
        <p:nvGrpSpPr>
          <p:cNvPr id="37947" name="Group 261"/>
          <p:cNvGrpSpPr>
            <a:grpSpLocks noChangeAspect="1"/>
          </p:cNvGrpSpPr>
          <p:nvPr/>
        </p:nvGrpSpPr>
        <p:grpSpPr bwMode="auto">
          <a:xfrm>
            <a:off x="1706563" y="3541713"/>
            <a:ext cx="515937" cy="363537"/>
            <a:chOff x="959" y="2033"/>
            <a:chExt cx="379" cy="268"/>
          </a:xfrm>
        </p:grpSpPr>
        <p:sp>
          <p:nvSpPr>
            <p:cNvPr id="37981" name="Rectangle 262"/>
            <p:cNvSpPr>
              <a:spLocks noChangeAspect="1" noChangeArrowheads="1"/>
            </p:cNvSpPr>
            <p:nvPr/>
          </p:nvSpPr>
          <p:spPr bwMode="auto">
            <a:xfrm>
              <a:off x="959" y="2033"/>
              <a:ext cx="37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$2,000</a:t>
              </a:r>
              <a:endParaRPr lang="en-US" sz="2400" b="0">
                <a:latin typeface="Times" panose="02020603050405020304" pitchFamily="18" charset="0"/>
                <a:cs typeface="Times New Roman" panose="02020603050405020304" pitchFamily="18" charset="0"/>
              </a:endParaRPr>
            </a:p>
          </p:txBody>
        </p:sp>
        <p:sp>
          <p:nvSpPr>
            <p:cNvPr id="37982" name="Rectangle 263"/>
            <p:cNvSpPr>
              <a:spLocks noChangeAspect="1" noChangeArrowheads="1"/>
            </p:cNvSpPr>
            <p:nvPr/>
          </p:nvSpPr>
          <p:spPr bwMode="auto">
            <a:xfrm>
              <a:off x="959" y="2155"/>
              <a:ext cx="37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isocost</a:t>
              </a:r>
              <a:endParaRPr lang="en-US" sz="2400" b="0">
                <a:latin typeface="Times" panose="02020603050405020304" pitchFamily="18" charset="0"/>
                <a:cs typeface="Times New Roman" panose="02020603050405020304" pitchFamily="18" charset="0"/>
              </a:endParaRPr>
            </a:p>
          </p:txBody>
        </p:sp>
      </p:grpSp>
      <p:grpSp>
        <p:nvGrpSpPr>
          <p:cNvPr id="37948" name="Group 264"/>
          <p:cNvGrpSpPr>
            <a:grpSpLocks noChangeAspect="1"/>
          </p:cNvGrpSpPr>
          <p:nvPr/>
        </p:nvGrpSpPr>
        <p:grpSpPr bwMode="auto">
          <a:xfrm>
            <a:off x="1706563" y="4589463"/>
            <a:ext cx="515937" cy="358775"/>
            <a:chOff x="959" y="2804"/>
            <a:chExt cx="379" cy="265"/>
          </a:xfrm>
        </p:grpSpPr>
        <p:sp>
          <p:nvSpPr>
            <p:cNvPr id="37979" name="Rectangle 265"/>
            <p:cNvSpPr>
              <a:spLocks noChangeAspect="1" noChangeArrowheads="1"/>
            </p:cNvSpPr>
            <p:nvPr/>
          </p:nvSpPr>
          <p:spPr bwMode="auto">
            <a:xfrm>
              <a:off x="959" y="2804"/>
              <a:ext cx="37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$1,000</a:t>
              </a:r>
              <a:endParaRPr lang="en-US" sz="2400" b="0">
                <a:latin typeface="Times" panose="02020603050405020304" pitchFamily="18" charset="0"/>
                <a:cs typeface="Times New Roman" panose="02020603050405020304" pitchFamily="18" charset="0"/>
              </a:endParaRPr>
            </a:p>
          </p:txBody>
        </p:sp>
        <p:sp>
          <p:nvSpPr>
            <p:cNvPr id="37980" name="Rectangle 266"/>
            <p:cNvSpPr>
              <a:spLocks noChangeAspect="1" noChangeArrowheads="1"/>
            </p:cNvSpPr>
            <p:nvPr/>
          </p:nvSpPr>
          <p:spPr bwMode="auto">
            <a:xfrm>
              <a:off x="959" y="2922"/>
              <a:ext cx="37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isocost</a:t>
              </a:r>
              <a:endParaRPr lang="en-US" sz="2400" b="0">
                <a:latin typeface="Times" panose="02020603050405020304" pitchFamily="18" charset="0"/>
                <a:cs typeface="Times New Roman" panose="02020603050405020304" pitchFamily="18" charset="0"/>
              </a:endParaRPr>
            </a:p>
          </p:txBody>
        </p:sp>
      </p:grpSp>
      <p:sp>
        <p:nvSpPr>
          <p:cNvPr id="37949" name="Line 270"/>
          <p:cNvSpPr>
            <a:spLocks noChangeAspect="1" noChangeShapeType="1"/>
          </p:cNvSpPr>
          <p:nvPr/>
        </p:nvSpPr>
        <p:spPr bwMode="auto">
          <a:xfrm>
            <a:off x="1611313" y="3363913"/>
            <a:ext cx="976312"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7950" name="Line 271"/>
          <p:cNvSpPr>
            <a:spLocks noChangeAspect="1" noChangeShapeType="1"/>
          </p:cNvSpPr>
          <p:nvPr/>
        </p:nvSpPr>
        <p:spPr bwMode="auto">
          <a:xfrm>
            <a:off x="2605088" y="3395663"/>
            <a:ext cx="0" cy="2478087"/>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7951" name="Line 272"/>
          <p:cNvSpPr>
            <a:spLocks noChangeAspect="1" noChangeShapeType="1"/>
          </p:cNvSpPr>
          <p:nvPr/>
        </p:nvSpPr>
        <p:spPr bwMode="auto">
          <a:xfrm>
            <a:off x="1603375" y="5049838"/>
            <a:ext cx="2084388"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7952" name="Line 273"/>
          <p:cNvSpPr>
            <a:spLocks noChangeAspect="1" noChangeShapeType="1"/>
          </p:cNvSpPr>
          <p:nvPr/>
        </p:nvSpPr>
        <p:spPr bwMode="auto">
          <a:xfrm>
            <a:off x="3687763" y="5033963"/>
            <a:ext cx="0" cy="847725"/>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7953" name="Line 274"/>
          <p:cNvSpPr>
            <a:spLocks noChangeAspect="1" noChangeShapeType="1"/>
          </p:cNvSpPr>
          <p:nvPr/>
        </p:nvSpPr>
        <p:spPr bwMode="auto">
          <a:xfrm>
            <a:off x="1603375" y="5661025"/>
            <a:ext cx="4886325"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7954" name="Line 275"/>
          <p:cNvSpPr>
            <a:spLocks noChangeAspect="1" noChangeShapeType="1"/>
          </p:cNvSpPr>
          <p:nvPr/>
        </p:nvSpPr>
        <p:spPr bwMode="auto">
          <a:xfrm>
            <a:off x="6489700" y="5686425"/>
            <a:ext cx="0" cy="195263"/>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7955" name="Freeform 276"/>
          <p:cNvSpPr>
            <a:spLocks noChangeAspect="1"/>
          </p:cNvSpPr>
          <p:nvPr/>
        </p:nvSpPr>
        <p:spPr bwMode="auto">
          <a:xfrm>
            <a:off x="3648075" y="5013325"/>
            <a:ext cx="76200" cy="73025"/>
          </a:xfrm>
          <a:custGeom>
            <a:avLst/>
            <a:gdLst>
              <a:gd name="T0" fmla="*/ 60483755 w 56"/>
              <a:gd name="T1" fmla="*/ 115926508 h 53"/>
              <a:gd name="T2" fmla="*/ 60483755 w 56"/>
              <a:gd name="T3" fmla="*/ 115926508 h 53"/>
              <a:gd name="T4" fmla="*/ 88566169 w 56"/>
              <a:gd name="T5" fmla="*/ 109365283 h 53"/>
              <a:gd name="T6" fmla="*/ 101526990 w 56"/>
              <a:gd name="T7" fmla="*/ 102802679 h 53"/>
              <a:gd name="T8" fmla="*/ 114487790 w 56"/>
              <a:gd name="T9" fmla="*/ 80929610 h 53"/>
              <a:gd name="T10" fmla="*/ 120967510 w 56"/>
              <a:gd name="T11" fmla="*/ 54681952 h 53"/>
              <a:gd name="T12" fmla="*/ 120967510 w 56"/>
              <a:gd name="T13" fmla="*/ 54681952 h 53"/>
              <a:gd name="T14" fmla="*/ 114487790 w 56"/>
              <a:gd name="T15" fmla="*/ 34996887 h 53"/>
              <a:gd name="T16" fmla="*/ 101526990 w 56"/>
              <a:gd name="T17" fmla="*/ 13123834 h 53"/>
              <a:gd name="T18" fmla="*/ 88566169 w 56"/>
              <a:gd name="T19" fmla="*/ 0 h 53"/>
              <a:gd name="T20" fmla="*/ 60483755 w 56"/>
              <a:gd name="T21" fmla="*/ 0 h 53"/>
              <a:gd name="T22" fmla="*/ 60483755 w 56"/>
              <a:gd name="T23" fmla="*/ 0 h 53"/>
              <a:gd name="T24" fmla="*/ 41043224 w 56"/>
              <a:gd name="T25" fmla="*/ 0 h 53"/>
              <a:gd name="T26" fmla="*/ 19441886 w 56"/>
              <a:gd name="T27" fmla="*/ 13123834 h 53"/>
              <a:gd name="T28" fmla="*/ 6481083 w 56"/>
              <a:gd name="T29" fmla="*/ 34996887 h 53"/>
              <a:gd name="T30" fmla="*/ 0 w 56"/>
              <a:gd name="T31" fmla="*/ 54681952 h 53"/>
              <a:gd name="T32" fmla="*/ 0 w 56"/>
              <a:gd name="T33" fmla="*/ 54681952 h 53"/>
              <a:gd name="T34" fmla="*/ 6481083 w 56"/>
              <a:gd name="T35" fmla="*/ 80929610 h 53"/>
              <a:gd name="T36" fmla="*/ 19441886 w 56"/>
              <a:gd name="T37" fmla="*/ 102802679 h 53"/>
              <a:gd name="T38" fmla="*/ 41043224 w 56"/>
              <a:gd name="T39" fmla="*/ 109365283 h 53"/>
              <a:gd name="T40" fmla="*/ 60483755 w 56"/>
              <a:gd name="T41" fmla="*/ 115926508 h 53"/>
              <a:gd name="T42" fmla="*/ 60483755 w 56"/>
              <a:gd name="T43" fmla="*/ 115926508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53"/>
              <a:gd name="T68" fmla="*/ 56 w 56"/>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53">
                <a:moveTo>
                  <a:pt x="28" y="53"/>
                </a:moveTo>
                <a:lnTo>
                  <a:pt x="28" y="53"/>
                </a:lnTo>
                <a:lnTo>
                  <a:pt x="41" y="50"/>
                </a:lnTo>
                <a:lnTo>
                  <a:pt x="47" y="47"/>
                </a:lnTo>
                <a:lnTo>
                  <a:pt x="53" y="37"/>
                </a:lnTo>
                <a:lnTo>
                  <a:pt x="56" y="25"/>
                </a:lnTo>
                <a:lnTo>
                  <a:pt x="53" y="16"/>
                </a:lnTo>
                <a:lnTo>
                  <a:pt x="47" y="6"/>
                </a:lnTo>
                <a:lnTo>
                  <a:pt x="41" y="0"/>
                </a:lnTo>
                <a:lnTo>
                  <a:pt x="28" y="0"/>
                </a:lnTo>
                <a:lnTo>
                  <a:pt x="19" y="0"/>
                </a:lnTo>
                <a:lnTo>
                  <a:pt x="9" y="6"/>
                </a:lnTo>
                <a:lnTo>
                  <a:pt x="3" y="16"/>
                </a:lnTo>
                <a:lnTo>
                  <a:pt x="0" y="25"/>
                </a:lnTo>
                <a:lnTo>
                  <a:pt x="3" y="37"/>
                </a:lnTo>
                <a:lnTo>
                  <a:pt x="9" y="47"/>
                </a:lnTo>
                <a:lnTo>
                  <a:pt x="19" y="50"/>
                </a:lnTo>
                <a:lnTo>
                  <a:pt x="28" y="53"/>
                </a:lnTo>
                <a:close/>
              </a:path>
            </a:pathLst>
          </a:custGeom>
          <a:solidFill>
            <a:srgbClr val="A154A0"/>
          </a:solidFill>
          <a:ln w="4763">
            <a:solidFill>
              <a:srgbClr val="A154A0"/>
            </a:solidFill>
            <a:prstDash val="solid"/>
            <a:round/>
            <a:headEnd/>
            <a:tailEnd/>
          </a:ln>
        </p:spPr>
        <p:txBody>
          <a:bodyPr/>
          <a:lstStyle/>
          <a:p>
            <a:endParaRPr lang="en-US"/>
          </a:p>
        </p:txBody>
      </p:sp>
      <p:sp>
        <p:nvSpPr>
          <p:cNvPr id="643356" name="Line 284"/>
          <p:cNvSpPr>
            <a:spLocks noChangeAspect="1" noChangeShapeType="1"/>
          </p:cNvSpPr>
          <p:nvPr/>
        </p:nvSpPr>
        <p:spPr bwMode="auto">
          <a:xfrm flipH="1">
            <a:off x="3729038" y="3452813"/>
            <a:ext cx="260350" cy="1500187"/>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3368" name="Text Box 296"/>
          <p:cNvSpPr txBox="1">
            <a:spLocks noChangeArrowheads="1"/>
          </p:cNvSpPr>
          <p:nvPr/>
        </p:nvSpPr>
        <p:spPr bwMode="auto">
          <a:xfrm>
            <a:off x="5715000" y="3759200"/>
            <a:ext cx="3216275" cy="1193800"/>
          </a:xfrm>
          <a:prstGeom prst="rect">
            <a:avLst/>
          </a:prstGeom>
          <a:solidFill>
            <a:srgbClr val="9DDF9D"/>
          </a:solidFill>
          <a:ln w="3175">
            <a:solidFill>
              <a:schemeClr val="tx1"/>
            </a:solidFill>
            <a:miter lim="800000"/>
            <a:headEnd/>
            <a:tailEnd/>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b="0">
                <a:latin typeface="Times New Roman" panose="02020603050405020304" pitchFamily="18" charset="0"/>
                <a:cs typeface="Times New Roman" panose="02020603050405020304" pitchFamily="18" charset="0"/>
              </a:rPr>
              <a:t>Spending one more dollar on labor at </a:t>
            </a:r>
            <a:r>
              <a:rPr lang="en-US" b="0" i="1">
                <a:solidFill>
                  <a:srgbClr val="000066"/>
                </a:solidFill>
                <a:latin typeface="Times New Roman" panose="02020603050405020304" pitchFamily="18" charset="0"/>
                <a:cs typeface="Times New Roman" panose="02020603050405020304" pitchFamily="18" charset="0"/>
              </a:rPr>
              <a:t>x</a:t>
            </a:r>
            <a:r>
              <a:rPr lang="en-US" b="0" i="1">
                <a:latin typeface="Times New Roman" panose="02020603050405020304" pitchFamily="18" charset="0"/>
                <a:cs typeface="Times New Roman" panose="02020603050405020304" pitchFamily="18" charset="0"/>
              </a:rPr>
              <a:t> </a:t>
            </a:r>
            <a:r>
              <a:rPr lang="en-US" b="0">
                <a:latin typeface="Times New Roman" panose="02020603050405020304" pitchFamily="18" charset="0"/>
                <a:cs typeface="Times New Roman" panose="02020603050405020304" pitchFamily="18" charset="0"/>
              </a:rPr>
              <a:t>gets the firm as much extra output as spending the same amount on capital.</a:t>
            </a:r>
          </a:p>
        </p:txBody>
      </p:sp>
      <p:sp>
        <p:nvSpPr>
          <p:cNvPr id="37958" name="Text Box 267"/>
          <p:cNvSpPr txBox="1">
            <a:spLocks noChangeArrowheads="1"/>
          </p:cNvSpPr>
          <p:nvPr/>
        </p:nvSpPr>
        <p:spPr bwMode="auto">
          <a:xfrm>
            <a:off x="7075488" y="657225"/>
            <a:ext cx="1555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000" b="0" u="sng">
                <a:latin typeface="Times" panose="02020603050405020304" pitchFamily="18" charset="0"/>
                <a:cs typeface="Times New Roman" panose="02020603050405020304" pitchFamily="18" charset="0"/>
              </a:rPr>
              <a:t>Initial Values</a:t>
            </a:r>
          </a:p>
        </p:txBody>
      </p:sp>
      <p:sp>
        <p:nvSpPr>
          <p:cNvPr id="37959" name="Text Box 268"/>
          <p:cNvSpPr txBox="1">
            <a:spLocks noChangeArrowheads="1"/>
          </p:cNvSpPr>
          <p:nvPr/>
        </p:nvSpPr>
        <p:spPr bwMode="auto">
          <a:xfrm>
            <a:off x="7239000" y="1050925"/>
            <a:ext cx="1322388" cy="1311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000" b="0" i="1">
                <a:latin typeface="Times New Roman" panose="02020603050405020304" pitchFamily="18" charset="0"/>
                <a:cs typeface="Times New Roman" panose="02020603050405020304" pitchFamily="18" charset="0"/>
              </a:rPr>
              <a:t>q = 100</a:t>
            </a:r>
          </a:p>
          <a:p>
            <a:r>
              <a:rPr lang="en-US" sz="2000" b="0" i="1">
                <a:latin typeface="Times New Roman" panose="02020603050405020304" pitchFamily="18" charset="0"/>
                <a:cs typeface="Times New Roman" panose="02020603050405020304" pitchFamily="18" charset="0"/>
              </a:rPr>
              <a:t>C</a:t>
            </a:r>
            <a:r>
              <a:rPr lang="en-US" sz="2000" b="0">
                <a:latin typeface="Times" panose="02020603050405020304" pitchFamily="18" charset="0"/>
                <a:cs typeface="Times New Roman" panose="02020603050405020304" pitchFamily="18" charset="0"/>
              </a:rPr>
              <a:t> = $2,000</a:t>
            </a:r>
          </a:p>
          <a:p>
            <a:r>
              <a:rPr lang="en-US" sz="2000" b="0" i="1">
                <a:latin typeface="Times New Roman" panose="02020603050405020304" pitchFamily="18" charset="0"/>
                <a:cs typeface="Times New Roman" panose="02020603050405020304" pitchFamily="18" charset="0"/>
              </a:rPr>
              <a:t>w</a:t>
            </a:r>
            <a:r>
              <a:rPr lang="en-US" sz="2000" b="0">
                <a:latin typeface="Times" panose="02020603050405020304" pitchFamily="18" charset="0"/>
                <a:cs typeface="Times New Roman" panose="02020603050405020304" pitchFamily="18" charset="0"/>
              </a:rPr>
              <a:t> = $24</a:t>
            </a:r>
          </a:p>
          <a:p>
            <a:r>
              <a:rPr lang="en-US" sz="2000" b="0">
                <a:latin typeface="Times" panose="02020603050405020304" pitchFamily="18" charset="0"/>
                <a:cs typeface="Times New Roman" panose="02020603050405020304" pitchFamily="18" charset="0"/>
              </a:rPr>
              <a:t> </a:t>
            </a:r>
            <a:r>
              <a:rPr lang="en-US" sz="2000" b="0" i="1">
                <a:latin typeface="Times New Roman" panose="02020603050405020304" pitchFamily="18" charset="0"/>
                <a:cs typeface="Times New Roman" panose="02020603050405020304" pitchFamily="18" charset="0"/>
              </a:rPr>
              <a:t>r</a:t>
            </a:r>
            <a:r>
              <a:rPr lang="en-US" sz="2000" b="0">
                <a:latin typeface="Times" panose="02020603050405020304" pitchFamily="18" charset="0"/>
                <a:cs typeface="Times New Roman" panose="02020603050405020304" pitchFamily="18" charset="0"/>
              </a:rPr>
              <a:t> = $8</a:t>
            </a:r>
          </a:p>
        </p:txBody>
      </p:sp>
      <p:sp>
        <p:nvSpPr>
          <p:cNvPr id="37960" name="Line 269"/>
          <p:cNvSpPr>
            <a:spLocks noChangeShapeType="1"/>
          </p:cNvSpPr>
          <p:nvPr/>
        </p:nvSpPr>
        <p:spPr bwMode="auto">
          <a:xfrm>
            <a:off x="7315200" y="14478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3349" name="Line 277"/>
          <p:cNvSpPr>
            <a:spLocks noChangeShapeType="1"/>
          </p:cNvSpPr>
          <p:nvPr/>
        </p:nvSpPr>
        <p:spPr bwMode="auto">
          <a:xfrm>
            <a:off x="3636963" y="3101975"/>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3350" name="Text Box 278"/>
          <p:cNvSpPr txBox="1">
            <a:spLocks noChangeArrowheads="1"/>
          </p:cNvSpPr>
          <p:nvPr/>
        </p:nvSpPr>
        <p:spPr bwMode="auto">
          <a:xfrm>
            <a:off x="3798888" y="3016250"/>
            <a:ext cx="3540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000" b="0" i="1">
                <a:latin typeface="Times" panose="02020603050405020304" pitchFamily="18" charset="0"/>
                <a:cs typeface="Times New Roman" panose="02020603050405020304" pitchFamily="18" charset="0"/>
              </a:rPr>
              <a:t>w</a:t>
            </a:r>
            <a:endParaRPr lang="en-US" sz="2000" b="0" i="1" baseline="-25000">
              <a:latin typeface="Times" panose="02020603050405020304" pitchFamily="18" charset="0"/>
              <a:cs typeface="Times New Roman" panose="02020603050405020304" pitchFamily="18" charset="0"/>
            </a:endParaRPr>
          </a:p>
        </p:txBody>
      </p:sp>
      <p:sp>
        <p:nvSpPr>
          <p:cNvPr id="643351" name="Text Box 279"/>
          <p:cNvSpPr txBox="1">
            <a:spLocks noChangeArrowheads="1"/>
          </p:cNvSpPr>
          <p:nvPr/>
        </p:nvSpPr>
        <p:spPr bwMode="auto">
          <a:xfrm>
            <a:off x="4913313" y="3006725"/>
            <a:ext cx="282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000" b="0" i="1">
                <a:latin typeface="Times" panose="02020603050405020304" pitchFamily="18" charset="0"/>
                <a:cs typeface="Times New Roman" panose="02020603050405020304" pitchFamily="18" charset="0"/>
              </a:rPr>
              <a:t>r</a:t>
            </a:r>
            <a:endParaRPr lang="en-US" sz="2000" b="0" i="1" baseline="-25000">
              <a:latin typeface="Times" panose="02020603050405020304" pitchFamily="18" charset="0"/>
              <a:cs typeface="Times New Roman" panose="02020603050405020304" pitchFamily="18" charset="0"/>
            </a:endParaRPr>
          </a:p>
        </p:txBody>
      </p:sp>
      <p:sp>
        <p:nvSpPr>
          <p:cNvPr id="643352" name="Line 280"/>
          <p:cNvSpPr>
            <a:spLocks noChangeShapeType="1"/>
          </p:cNvSpPr>
          <p:nvPr/>
        </p:nvSpPr>
        <p:spPr bwMode="auto">
          <a:xfrm>
            <a:off x="4719638" y="311785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3353" name="Text Box 281"/>
          <p:cNvSpPr txBox="1">
            <a:spLocks noChangeArrowheads="1"/>
          </p:cNvSpPr>
          <p:nvPr/>
        </p:nvSpPr>
        <p:spPr bwMode="auto">
          <a:xfrm>
            <a:off x="3684588" y="2654300"/>
            <a:ext cx="6429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000" b="0" i="1">
                <a:latin typeface="Times" panose="02020603050405020304" pitchFamily="18" charset="0"/>
                <a:cs typeface="Times New Roman" panose="02020603050405020304" pitchFamily="18" charset="0"/>
              </a:rPr>
              <a:t>MP</a:t>
            </a:r>
            <a:r>
              <a:rPr lang="en-US" sz="2000" b="0" i="1" baseline="-25000">
                <a:latin typeface="Times" panose="02020603050405020304" pitchFamily="18" charset="0"/>
                <a:cs typeface="Times New Roman" panose="02020603050405020304" pitchFamily="18" charset="0"/>
              </a:rPr>
              <a:t>L</a:t>
            </a:r>
          </a:p>
        </p:txBody>
      </p:sp>
      <p:sp>
        <p:nvSpPr>
          <p:cNvPr id="643354" name="Text Box 282"/>
          <p:cNvSpPr txBox="1">
            <a:spLocks noChangeArrowheads="1"/>
          </p:cNvSpPr>
          <p:nvPr/>
        </p:nvSpPr>
        <p:spPr bwMode="auto">
          <a:xfrm>
            <a:off x="4700588" y="2670175"/>
            <a:ext cx="660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000" b="0" i="1">
                <a:latin typeface="Times" panose="02020603050405020304" pitchFamily="18" charset="0"/>
                <a:cs typeface="Times New Roman" panose="02020603050405020304" pitchFamily="18" charset="0"/>
              </a:rPr>
              <a:t>MP</a:t>
            </a:r>
            <a:r>
              <a:rPr lang="en-US" sz="2000" b="0" i="1" baseline="-25000">
                <a:latin typeface="Times" panose="02020603050405020304" pitchFamily="18" charset="0"/>
                <a:cs typeface="Times New Roman" panose="02020603050405020304" pitchFamily="18" charset="0"/>
              </a:rPr>
              <a:t>K</a:t>
            </a:r>
          </a:p>
        </p:txBody>
      </p:sp>
      <p:sp>
        <p:nvSpPr>
          <p:cNvPr id="643355" name="Text Box 283"/>
          <p:cNvSpPr txBox="1">
            <a:spLocks noChangeArrowheads="1"/>
          </p:cNvSpPr>
          <p:nvPr/>
        </p:nvSpPr>
        <p:spPr bwMode="auto">
          <a:xfrm>
            <a:off x="4313238" y="2882900"/>
            <a:ext cx="419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000" b="0" i="1" dirty="0">
                <a:latin typeface="Times" panose="02020603050405020304" pitchFamily="18" charset="0"/>
                <a:cs typeface="Times New Roman" panose="02020603050405020304" pitchFamily="18" charset="0"/>
              </a:rPr>
              <a:t>=</a:t>
            </a:r>
            <a:r>
              <a:rPr lang="en-US" sz="2000" b="0" dirty="0">
                <a:latin typeface="Times" panose="02020603050405020304" pitchFamily="18" charset="0"/>
                <a:cs typeface="Times New Roman" panose="02020603050405020304" pitchFamily="18" charset="0"/>
              </a:rPr>
              <a:t> </a:t>
            </a:r>
          </a:p>
        </p:txBody>
      </p:sp>
      <p:sp>
        <p:nvSpPr>
          <p:cNvPr id="643357" name="Text Box 285"/>
          <p:cNvSpPr txBox="1">
            <a:spLocks noChangeArrowheads="1"/>
          </p:cNvSpPr>
          <p:nvPr/>
        </p:nvSpPr>
        <p:spPr bwMode="auto">
          <a:xfrm>
            <a:off x="4865688" y="1355725"/>
            <a:ext cx="1693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000" i="1">
                <a:latin typeface="Times New Roman" panose="02020603050405020304" pitchFamily="18" charset="0"/>
                <a:cs typeface="Times New Roman" panose="02020603050405020304" pitchFamily="18" charset="0"/>
              </a:rPr>
              <a:t>MP</a:t>
            </a:r>
            <a:r>
              <a:rPr lang="en-US" sz="2000" i="1" baseline="-25000">
                <a:latin typeface="Times New Roman" panose="02020603050405020304" pitchFamily="18" charset="0"/>
                <a:cs typeface="Times New Roman" panose="02020603050405020304" pitchFamily="18" charset="0"/>
              </a:rPr>
              <a:t>L</a:t>
            </a:r>
            <a:r>
              <a:rPr lang="en-US" sz="2000" i="1">
                <a:latin typeface="Times New Roman" panose="02020603050405020304" pitchFamily="18" charset="0"/>
                <a:cs typeface="Times New Roman" panose="02020603050405020304" pitchFamily="18" charset="0"/>
              </a:rPr>
              <a:t> = 0.6q/L</a:t>
            </a:r>
          </a:p>
          <a:p>
            <a:r>
              <a:rPr lang="en-US" sz="2000" i="1">
                <a:latin typeface="Times New Roman" panose="02020603050405020304" pitchFamily="18" charset="0"/>
                <a:cs typeface="Times New Roman" panose="02020603050405020304" pitchFamily="18" charset="0"/>
              </a:rPr>
              <a:t>MP</a:t>
            </a:r>
            <a:r>
              <a:rPr lang="en-US" sz="2000" i="1" baseline="-25000">
                <a:latin typeface="Times New Roman" panose="02020603050405020304" pitchFamily="18" charset="0"/>
                <a:cs typeface="Times New Roman" panose="02020603050405020304" pitchFamily="18" charset="0"/>
              </a:rPr>
              <a:t>K</a:t>
            </a:r>
            <a:r>
              <a:rPr lang="en-US" sz="2000" i="1">
                <a:latin typeface="Times New Roman" panose="02020603050405020304" pitchFamily="18" charset="0"/>
                <a:cs typeface="Times New Roman" panose="02020603050405020304" pitchFamily="18" charset="0"/>
              </a:rPr>
              <a:t> = 0.4q/K </a:t>
            </a:r>
            <a:endParaRPr lang="en-US" sz="2000">
              <a:latin typeface="Times" panose="02020603050405020304" pitchFamily="18" charset="0"/>
              <a:cs typeface="Times New Roman" panose="02020603050405020304" pitchFamily="18" charset="0"/>
            </a:endParaRPr>
          </a:p>
        </p:txBody>
      </p:sp>
      <p:sp>
        <p:nvSpPr>
          <p:cNvPr id="643358" name="Text Box 286"/>
          <p:cNvSpPr txBox="1">
            <a:spLocks noChangeArrowheads="1"/>
          </p:cNvSpPr>
          <p:nvPr/>
        </p:nvSpPr>
        <p:spPr bwMode="auto">
          <a:xfrm>
            <a:off x="5399088" y="2854325"/>
            <a:ext cx="419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000" b="0" i="1" dirty="0">
                <a:latin typeface="Times" panose="02020603050405020304" pitchFamily="18" charset="0"/>
                <a:cs typeface="Times New Roman" panose="02020603050405020304" pitchFamily="18" charset="0"/>
              </a:rPr>
              <a:t>=</a:t>
            </a:r>
            <a:r>
              <a:rPr lang="en-US" sz="2000" b="0" dirty="0">
                <a:latin typeface="Times" panose="02020603050405020304" pitchFamily="18" charset="0"/>
                <a:cs typeface="Times New Roman" panose="02020603050405020304" pitchFamily="18" charset="0"/>
              </a:rPr>
              <a:t> </a:t>
            </a:r>
          </a:p>
        </p:txBody>
      </p:sp>
      <p:sp>
        <p:nvSpPr>
          <p:cNvPr id="643359" name="Line 287"/>
          <p:cNvSpPr>
            <a:spLocks noChangeShapeType="1"/>
          </p:cNvSpPr>
          <p:nvPr/>
        </p:nvSpPr>
        <p:spPr bwMode="auto">
          <a:xfrm>
            <a:off x="5818188" y="309245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3360" name="Text Box 288"/>
          <p:cNvSpPr txBox="1">
            <a:spLocks noChangeArrowheads="1"/>
          </p:cNvSpPr>
          <p:nvPr/>
        </p:nvSpPr>
        <p:spPr bwMode="auto">
          <a:xfrm>
            <a:off x="5903913" y="3016250"/>
            <a:ext cx="43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000" b="0" i="1" dirty="0">
                <a:latin typeface="Times" panose="02020603050405020304" pitchFamily="18" charset="0"/>
                <a:cs typeface="Times New Roman" panose="02020603050405020304" pitchFamily="18" charset="0"/>
              </a:rPr>
              <a:t>24</a:t>
            </a:r>
            <a:endParaRPr lang="en-US" sz="2000" b="0" i="1" baseline="-25000" dirty="0">
              <a:latin typeface="Times" panose="02020603050405020304" pitchFamily="18" charset="0"/>
              <a:cs typeface="Times New Roman" panose="02020603050405020304" pitchFamily="18" charset="0"/>
            </a:endParaRPr>
          </a:p>
        </p:txBody>
      </p:sp>
      <p:sp>
        <p:nvSpPr>
          <p:cNvPr id="643361" name="Text Box 289"/>
          <p:cNvSpPr txBox="1">
            <a:spLocks noChangeArrowheads="1"/>
          </p:cNvSpPr>
          <p:nvPr/>
        </p:nvSpPr>
        <p:spPr bwMode="auto">
          <a:xfrm>
            <a:off x="7010400" y="3032125"/>
            <a:ext cx="311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000" b="0" i="1" dirty="0">
                <a:latin typeface="Times" panose="02020603050405020304" pitchFamily="18" charset="0"/>
                <a:cs typeface="Times New Roman" panose="02020603050405020304" pitchFamily="18" charset="0"/>
              </a:rPr>
              <a:t>8</a:t>
            </a:r>
            <a:endParaRPr lang="en-US" sz="2000" b="0" i="1" baseline="-25000" dirty="0">
              <a:latin typeface="Times" panose="02020603050405020304" pitchFamily="18" charset="0"/>
              <a:cs typeface="Times New Roman" panose="02020603050405020304" pitchFamily="18" charset="0"/>
            </a:endParaRPr>
          </a:p>
        </p:txBody>
      </p:sp>
      <p:sp>
        <p:nvSpPr>
          <p:cNvPr id="643362" name="Line 290"/>
          <p:cNvSpPr>
            <a:spLocks noChangeShapeType="1"/>
          </p:cNvSpPr>
          <p:nvPr/>
        </p:nvSpPr>
        <p:spPr bwMode="auto">
          <a:xfrm>
            <a:off x="6900863" y="3108325"/>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3363" name="Text Box 291"/>
          <p:cNvSpPr txBox="1">
            <a:spLocks noChangeArrowheads="1"/>
          </p:cNvSpPr>
          <p:nvPr/>
        </p:nvSpPr>
        <p:spPr bwMode="auto">
          <a:xfrm>
            <a:off x="5865813" y="2644775"/>
            <a:ext cx="501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000" b="0" i="1" dirty="0">
                <a:latin typeface="Times" panose="02020603050405020304" pitchFamily="18" charset="0"/>
                <a:cs typeface="Times New Roman" panose="02020603050405020304" pitchFamily="18" charset="0"/>
              </a:rPr>
              <a:t>1.2</a:t>
            </a:r>
            <a:endParaRPr lang="en-US" sz="2000" b="0" i="1" baseline="-25000" dirty="0">
              <a:latin typeface="Times" panose="02020603050405020304" pitchFamily="18" charset="0"/>
              <a:cs typeface="Times New Roman" panose="02020603050405020304" pitchFamily="18" charset="0"/>
            </a:endParaRPr>
          </a:p>
        </p:txBody>
      </p:sp>
      <p:sp>
        <p:nvSpPr>
          <p:cNvPr id="643364" name="Text Box 292"/>
          <p:cNvSpPr txBox="1">
            <a:spLocks noChangeArrowheads="1"/>
          </p:cNvSpPr>
          <p:nvPr/>
        </p:nvSpPr>
        <p:spPr bwMode="auto">
          <a:xfrm>
            <a:off x="6948488" y="2679700"/>
            <a:ext cx="501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000" b="0" i="1" dirty="0">
                <a:latin typeface="Times" panose="02020603050405020304" pitchFamily="18" charset="0"/>
                <a:cs typeface="Times New Roman" panose="02020603050405020304" pitchFamily="18" charset="0"/>
              </a:rPr>
              <a:t>0.4</a:t>
            </a:r>
            <a:endParaRPr lang="en-US" sz="2000" b="0" i="1" baseline="-25000" dirty="0">
              <a:latin typeface="Times" panose="02020603050405020304" pitchFamily="18" charset="0"/>
              <a:cs typeface="Times New Roman" panose="02020603050405020304" pitchFamily="18" charset="0"/>
            </a:endParaRPr>
          </a:p>
        </p:txBody>
      </p:sp>
      <p:sp>
        <p:nvSpPr>
          <p:cNvPr id="643365" name="Text Box 293"/>
          <p:cNvSpPr txBox="1">
            <a:spLocks noChangeArrowheads="1"/>
          </p:cNvSpPr>
          <p:nvPr/>
        </p:nvSpPr>
        <p:spPr bwMode="auto">
          <a:xfrm>
            <a:off x="6494463" y="2873375"/>
            <a:ext cx="419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000" b="0" i="1" dirty="0">
                <a:latin typeface="Times" panose="02020603050405020304" pitchFamily="18" charset="0"/>
                <a:cs typeface="Times New Roman" panose="02020603050405020304" pitchFamily="18" charset="0"/>
              </a:rPr>
              <a:t>=</a:t>
            </a:r>
            <a:r>
              <a:rPr lang="en-US" sz="2000" b="0" dirty="0">
                <a:latin typeface="Times" panose="02020603050405020304" pitchFamily="18" charset="0"/>
                <a:cs typeface="Times New Roman" panose="02020603050405020304" pitchFamily="18" charset="0"/>
              </a:rPr>
              <a:t> </a:t>
            </a:r>
          </a:p>
        </p:txBody>
      </p:sp>
      <p:sp>
        <p:nvSpPr>
          <p:cNvPr id="643366" name="Text Box 294"/>
          <p:cNvSpPr txBox="1">
            <a:spLocks noChangeArrowheads="1"/>
          </p:cNvSpPr>
          <p:nvPr/>
        </p:nvSpPr>
        <p:spPr bwMode="auto">
          <a:xfrm>
            <a:off x="7580313" y="2844800"/>
            <a:ext cx="419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000" b="0" i="1" dirty="0">
                <a:latin typeface="Times" panose="02020603050405020304" pitchFamily="18" charset="0"/>
                <a:cs typeface="Times New Roman" panose="02020603050405020304" pitchFamily="18" charset="0"/>
              </a:rPr>
              <a:t>=</a:t>
            </a:r>
            <a:r>
              <a:rPr lang="en-US" sz="2000" b="0" dirty="0">
                <a:latin typeface="Times" panose="02020603050405020304" pitchFamily="18" charset="0"/>
                <a:cs typeface="Times New Roman" panose="02020603050405020304" pitchFamily="18" charset="0"/>
              </a:rPr>
              <a:t> </a:t>
            </a:r>
          </a:p>
        </p:txBody>
      </p:sp>
      <p:sp>
        <p:nvSpPr>
          <p:cNvPr id="643367" name="Text Box 295"/>
          <p:cNvSpPr txBox="1">
            <a:spLocks noChangeArrowheads="1"/>
          </p:cNvSpPr>
          <p:nvPr/>
        </p:nvSpPr>
        <p:spPr bwMode="auto">
          <a:xfrm>
            <a:off x="7942263" y="2816225"/>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000" b="0" i="1" dirty="0">
                <a:latin typeface="Times" panose="02020603050405020304" pitchFamily="18" charset="0"/>
                <a:cs typeface="Times New Roman" panose="02020603050405020304" pitchFamily="18" charset="0"/>
              </a:rPr>
              <a:t>0.05</a:t>
            </a:r>
            <a:r>
              <a:rPr lang="en-US" sz="2000" b="0" dirty="0">
                <a:latin typeface="Times"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74579551"/>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43349"/>
                                        </p:tgtEl>
                                        <p:attrNameLst>
                                          <p:attrName>style.visibility</p:attrName>
                                        </p:attrNameLst>
                                      </p:cBhvr>
                                      <p:to>
                                        <p:strVal val="visible"/>
                                      </p:to>
                                    </p:set>
                                    <p:anim calcmode="lin" valueType="num">
                                      <p:cBhvr>
                                        <p:cTn id="7" dur="500" fill="hold"/>
                                        <p:tgtEl>
                                          <p:spTgt spid="643349"/>
                                        </p:tgtEl>
                                        <p:attrNameLst>
                                          <p:attrName>ppt_w</p:attrName>
                                        </p:attrNameLst>
                                      </p:cBhvr>
                                      <p:tavLst>
                                        <p:tav tm="0">
                                          <p:val>
                                            <p:fltVal val="0"/>
                                          </p:val>
                                        </p:tav>
                                        <p:tav tm="100000">
                                          <p:val>
                                            <p:strVal val="#ppt_w"/>
                                          </p:val>
                                        </p:tav>
                                      </p:tavLst>
                                    </p:anim>
                                    <p:anim calcmode="lin" valueType="num">
                                      <p:cBhvr>
                                        <p:cTn id="8" dur="500" fill="hold"/>
                                        <p:tgtEl>
                                          <p:spTgt spid="64334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643350"/>
                                        </p:tgtEl>
                                        <p:attrNameLst>
                                          <p:attrName>style.visibility</p:attrName>
                                        </p:attrNameLst>
                                      </p:cBhvr>
                                      <p:to>
                                        <p:strVal val="visible"/>
                                      </p:to>
                                    </p:set>
                                    <p:anim calcmode="lin" valueType="num">
                                      <p:cBhvr>
                                        <p:cTn id="11" dur="750" fill="hold"/>
                                        <p:tgtEl>
                                          <p:spTgt spid="643350"/>
                                        </p:tgtEl>
                                        <p:attrNameLst>
                                          <p:attrName>ppt_w</p:attrName>
                                        </p:attrNameLst>
                                      </p:cBhvr>
                                      <p:tavLst>
                                        <p:tav tm="0">
                                          <p:val>
                                            <p:fltVal val="0"/>
                                          </p:val>
                                        </p:tav>
                                        <p:tav tm="100000">
                                          <p:val>
                                            <p:strVal val="#ppt_w"/>
                                          </p:val>
                                        </p:tav>
                                      </p:tavLst>
                                    </p:anim>
                                    <p:anim calcmode="lin" valueType="num">
                                      <p:cBhvr>
                                        <p:cTn id="12" dur="750" fill="hold"/>
                                        <p:tgtEl>
                                          <p:spTgt spid="643350"/>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643351"/>
                                        </p:tgtEl>
                                        <p:attrNameLst>
                                          <p:attrName>style.visibility</p:attrName>
                                        </p:attrNameLst>
                                      </p:cBhvr>
                                      <p:to>
                                        <p:strVal val="visible"/>
                                      </p:to>
                                    </p:set>
                                    <p:anim calcmode="lin" valueType="num">
                                      <p:cBhvr>
                                        <p:cTn id="15" dur="500" fill="hold"/>
                                        <p:tgtEl>
                                          <p:spTgt spid="643351"/>
                                        </p:tgtEl>
                                        <p:attrNameLst>
                                          <p:attrName>ppt_w</p:attrName>
                                        </p:attrNameLst>
                                      </p:cBhvr>
                                      <p:tavLst>
                                        <p:tav tm="0">
                                          <p:val>
                                            <p:fltVal val="0"/>
                                          </p:val>
                                        </p:tav>
                                        <p:tav tm="100000">
                                          <p:val>
                                            <p:strVal val="#ppt_w"/>
                                          </p:val>
                                        </p:tav>
                                      </p:tavLst>
                                    </p:anim>
                                    <p:anim calcmode="lin" valueType="num">
                                      <p:cBhvr>
                                        <p:cTn id="16" dur="500" fill="hold"/>
                                        <p:tgtEl>
                                          <p:spTgt spid="643351"/>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643352"/>
                                        </p:tgtEl>
                                        <p:attrNameLst>
                                          <p:attrName>style.visibility</p:attrName>
                                        </p:attrNameLst>
                                      </p:cBhvr>
                                      <p:to>
                                        <p:strVal val="visible"/>
                                      </p:to>
                                    </p:set>
                                    <p:anim calcmode="lin" valueType="num">
                                      <p:cBhvr>
                                        <p:cTn id="19" dur="500" fill="hold"/>
                                        <p:tgtEl>
                                          <p:spTgt spid="643352"/>
                                        </p:tgtEl>
                                        <p:attrNameLst>
                                          <p:attrName>ppt_w</p:attrName>
                                        </p:attrNameLst>
                                      </p:cBhvr>
                                      <p:tavLst>
                                        <p:tav tm="0">
                                          <p:val>
                                            <p:fltVal val="0"/>
                                          </p:val>
                                        </p:tav>
                                        <p:tav tm="100000">
                                          <p:val>
                                            <p:strVal val="#ppt_w"/>
                                          </p:val>
                                        </p:tav>
                                      </p:tavLst>
                                    </p:anim>
                                    <p:anim calcmode="lin" valueType="num">
                                      <p:cBhvr>
                                        <p:cTn id="20" dur="500" fill="hold"/>
                                        <p:tgtEl>
                                          <p:spTgt spid="643352"/>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643353"/>
                                        </p:tgtEl>
                                        <p:attrNameLst>
                                          <p:attrName>style.visibility</p:attrName>
                                        </p:attrNameLst>
                                      </p:cBhvr>
                                      <p:to>
                                        <p:strVal val="visible"/>
                                      </p:to>
                                    </p:set>
                                    <p:anim calcmode="lin" valueType="num">
                                      <p:cBhvr>
                                        <p:cTn id="23" dur="500" fill="hold"/>
                                        <p:tgtEl>
                                          <p:spTgt spid="643353"/>
                                        </p:tgtEl>
                                        <p:attrNameLst>
                                          <p:attrName>ppt_w</p:attrName>
                                        </p:attrNameLst>
                                      </p:cBhvr>
                                      <p:tavLst>
                                        <p:tav tm="0">
                                          <p:val>
                                            <p:fltVal val="0"/>
                                          </p:val>
                                        </p:tav>
                                        <p:tav tm="100000">
                                          <p:val>
                                            <p:strVal val="#ppt_w"/>
                                          </p:val>
                                        </p:tav>
                                      </p:tavLst>
                                    </p:anim>
                                    <p:anim calcmode="lin" valueType="num">
                                      <p:cBhvr>
                                        <p:cTn id="24" dur="500" fill="hold"/>
                                        <p:tgtEl>
                                          <p:spTgt spid="643353"/>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643354"/>
                                        </p:tgtEl>
                                        <p:attrNameLst>
                                          <p:attrName>style.visibility</p:attrName>
                                        </p:attrNameLst>
                                      </p:cBhvr>
                                      <p:to>
                                        <p:strVal val="visible"/>
                                      </p:to>
                                    </p:set>
                                    <p:anim calcmode="lin" valueType="num">
                                      <p:cBhvr>
                                        <p:cTn id="27" dur="500" fill="hold"/>
                                        <p:tgtEl>
                                          <p:spTgt spid="643354"/>
                                        </p:tgtEl>
                                        <p:attrNameLst>
                                          <p:attrName>ppt_w</p:attrName>
                                        </p:attrNameLst>
                                      </p:cBhvr>
                                      <p:tavLst>
                                        <p:tav tm="0">
                                          <p:val>
                                            <p:fltVal val="0"/>
                                          </p:val>
                                        </p:tav>
                                        <p:tav tm="100000">
                                          <p:val>
                                            <p:strVal val="#ppt_w"/>
                                          </p:val>
                                        </p:tav>
                                      </p:tavLst>
                                    </p:anim>
                                    <p:anim calcmode="lin" valueType="num">
                                      <p:cBhvr>
                                        <p:cTn id="28" dur="500" fill="hold"/>
                                        <p:tgtEl>
                                          <p:spTgt spid="643354"/>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643355"/>
                                        </p:tgtEl>
                                        <p:attrNameLst>
                                          <p:attrName>style.visibility</p:attrName>
                                        </p:attrNameLst>
                                      </p:cBhvr>
                                      <p:to>
                                        <p:strVal val="visible"/>
                                      </p:to>
                                    </p:set>
                                    <p:anim calcmode="lin" valueType="num">
                                      <p:cBhvr>
                                        <p:cTn id="31" dur="500" fill="hold"/>
                                        <p:tgtEl>
                                          <p:spTgt spid="643355"/>
                                        </p:tgtEl>
                                        <p:attrNameLst>
                                          <p:attrName>ppt_w</p:attrName>
                                        </p:attrNameLst>
                                      </p:cBhvr>
                                      <p:tavLst>
                                        <p:tav tm="0">
                                          <p:val>
                                            <p:fltVal val="0"/>
                                          </p:val>
                                        </p:tav>
                                        <p:tav tm="100000">
                                          <p:val>
                                            <p:strVal val="#ppt_w"/>
                                          </p:val>
                                        </p:tav>
                                      </p:tavLst>
                                    </p:anim>
                                    <p:anim calcmode="lin" valueType="num">
                                      <p:cBhvr>
                                        <p:cTn id="32" dur="500" fill="hold"/>
                                        <p:tgtEl>
                                          <p:spTgt spid="643355"/>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43356"/>
                                        </p:tgtEl>
                                        <p:attrNameLst>
                                          <p:attrName>style.visibility</p:attrName>
                                        </p:attrNameLst>
                                      </p:cBhvr>
                                      <p:to>
                                        <p:strVal val="visible"/>
                                      </p:to>
                                    </p:set>
                                    <p:animEffect transition="in" filter="wipe(up)">
                                      <p:cBhvr>
                                        <p:cTn id="37" dur="500"/>
                                        <p:tgtEl>
                                          <p:spTgt spid="643356"/>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643368"/>
                                        </p:tgtEl>
                                        <p:attrNameLst>
                                          <p:attrName>style.visibility</p:attrName>
                                        </p:attrNameLst>
                                      </p:cBhvr>
                                      <p:to>
                                        <p:strVal val="visible"/>
                                      </p:to>
                                    </p:set>
                                    <p:anim calcmode="lin" valueType="num">
                                      <p:cBhvr>
                                        <p:cTn id="42" dur="500" fill="hold"/>
                                        <p:tgtEl>
                                          <p:spTgt spid="643368"/>
                                        </p:tgtEl>
                                        <p:attrNameLst>
                                          <p:attrName>ppt_w</p:attrName>
                                        </p:attrNameLst>
                                      </p:cBhvr>
                                      <p:tavLst>
                                        <p:tav tm="0">
                                          <p:val>
                                            <p:fltVal val="0"/>
                                          </p:val>
                                        </p:tav>
                                        <p:tav tm="100000">
                                          <p:val>
                                            <p:strVal val="#ppt_w"/>
                                          </p:val>
                                        </p:tav>
                                      </p:tavLst>
                                    </p:anim>
                                    <p:anim calcmode="lin" valueType="num">
                                      <p:cBhvr>
                                        <p:cTn id="43" dur="500" fill="hold"/>
                                        <p:tgtEl>
                                          <p:spTgt spid="643368"/>
                                        </p:tgtEl>
                                        <p:attrNameLst>
                                          <p:attrName>ppt_h</p:attrName>
                                        </p:attrNameLst>
                                      </p:cBhvr>
                                      <p:tavLst>
                                        <p:tav tm="0">
                                          <p:val>
                                            <p:fltVal val="0"/>
                                          </p:val>
                                        </p:tav>
                                        <p:tav tm="100000">
                                          <p:val>
                                            <p:strVal val="#ppt_h"/>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3" presetClass="entr" presetSubtype="16" fill="hold" grpId="0" nodeType="clickEffect">
                                  <p:stCondLst>
                                    <p:cond delay="0"/>
                                  </p:stCondLst>
                                  <p:childTnLst>
                                    <p:set>
                                      <p:cBhvr>
                                        <p:cTn id="47" dur="1" fill="hold">
                                          <p:stCondLst>
                                            <p:cond delay="0"/>
                                          </p:stCondLst>
                                        </p:cTn>
                                        <p:tgtEl>
                                          <p:spTgt spid="643357"/>
                                        </p:tgtEl>
                                        <p:attrNameLst>
                                          <p:attrName>style.visibility</p:attrName>
                                        </p:attrNameLst>
                                      </p:cBhvr>
                                      <p:to>
                                        <p:strVal val="visible"/>
                                      </p:to>
                                    </p:set>
                                    <p:anim calcmode="lin" valueType="num">
                                      <p:cBhvr>
                                        <p:cTn id="48" dur="500" fill="hold"/>
                                        <p:tgtEl>
                                          <p:spTgt spid="643357"/>
                                        </p:tgtEl>
                                        <p:attrNameLst>
                                          <p:attrName>ppt_w</p:attrName>
                                        </p:attrNameLst>
                                      </p:cBhvr>
                                      <p:tavLst>
                                        <p:tav tm="0">
                                          <p:val>
                                            <p:fltVal val="0"/>
                                          </p:val>
                                        </p:tav>
                                        <p:tav tm="100000">
                                          <p:val>
                                            <p:strVal val="#ppt_w"/>
                                          </p:val>
                                        </p:tav>
                                      </p:tavLst>
                                    </p:anim>
                                    <p:anim calcmode="lin" valueType="num">
                                      <p:cBhvr>
                                        <p:cTn id="49" dur="500" fill="hold"/>
                                        <p:tgtEl>
                                          <p:spTgt spid="643357"/>
                                        </p:tgtEl>
                                        <p:attrNameLst>
                                          <p:attrName>ppt_h</p:attrName>
                                        </p:attrNameLst>
                                      </p:cBhvr>
                                      <p:tavLst>
                                        <p:tav tm="0">
                                          <p:val>
                                            <p:fltVal val="0"/>
                                          </p:val>
                                        </p:tav>
                                        <p:tav tm="100000">
                                          <p:val>
                                            <p:strVal val="#ppt_h"/>
                                          </p:val>
                                        </p:tav>
                                      </p:tavLst>
                                    </p:anim>
                                  </p:childTnLst>
                                </p:cTn>
                              </p:par>
                            </p:childTnLst>
                          </p:cTn>
                        </p:par>
                      </p:childTnLst>
                    </p:cTn>
                  </p:par>
                  <p:par>
                    <p:cTn id="50" fill="hold">
                      <p:stCondLst>
                        <p:cond delay="indefinite"/>
                      </p:stCondLst>
                      <p:childTnLst>
                        <p:par>
                          <p:cTn id="51" fill="hold" nodeType="withGroup">
                            <p:stCondLst>
                              <p:cond delay="0"/>
                            </p:stCondLst>
                            <p:childTnLst>
                              <p:par>
                                <p:cTn id="52" presetID="18" presetClass="entr" presetSubtype="3" fill="hold" grpId="0" nodeType="clickEffect">
                                  <p:stCondLst>
                                    <p:cond delay="0"/>
                                  </p:stCondLst>
                                  <p:childTnLst>
                                    <p:set>
                                      <p:cBhvr>
                                        <p:cTn id="53" dur="1" fill="hold">
                                          <p:stCondLst>
                                            <p:cond delay="0"/>
                                          </p:stCondLst>
                                        </p:cTn>
                                        <p:tgtEl>
                                          <p:spTgt spid="643358"/>
                                        </p:tgtEl>
                                        <p:attrNameLst>
                                          <p:attrName>style.visibility</p:attrName>
                                        </p:attrNameLst>
                                      </p:cBhvr>
                                      <p:to>
                                        <p:strVal val="visible"/>
                                      </p:to>
                                    </p:set>
                                    <p:animEffect transition="in" filter="strips(upRight)">
                                      <p:cBhvr>
                                        <p:cTn id="54" dur="500"/>
                                        <p:tgtEl>
                                          <p:spTgt spid="643358"/>
                                        </p:tgtEl>
                                      </p:cBhvr>
                                    </p:animEffect>
                                  </p:childTnLst>
                                </p:cTn>
                              </p:par>
                              <p:par>
                                <p:cTn id="55" presetID="18" presetClass="entr" presetSubtype="3" fill="hold" grpId="0" nodeType="withEffect">
                                  <p:stCondLst>
                                    <p:cond delay="0"/>
                                  </p:stCondLst>
                                  <p:childTnLst>
                                    <p:set>
                                      <p:cBhvr>
                                        <p:cTn id="56" dur="1" fill="hold">
                                          <p:stCondLst>
                                            <p:cond delay="0"/>
                                          </p:stCondLst>
                                        </p:cTn>
                                        <p:tgtEl>
                                          <p:spTgt spid="643363"/>
                                        </p:tgtEl>
                                        <p:attrNameLst>
                                          <p:attrName>style.visibility</p:attrName>
                                        </p:attrNameLst>
                                      </p:cBhvr>
                                      <p:to>
                                        <p:strVal val="visible"/>
                                      </p:to>
                                    </p:set>
                                    <p:animEffect transition="in" filter="strips(upRight)">
                                      <p:cBhvr>
                                        <p:cTn id="57" dur="500"/>
                                        <p:tgtEl>
                                          <p:spTgt spid="643363"/>
                                        </p:tgtEl>
                                      </p:cBhvr>
                                    </p:animEffect>
                                  </p:childTnLst>
                                </p:cTn>
                              </p:par>
                              <p:par>
                                <p:cTn id="58" presetID="18" presetClass="entr" presetSubtype="3" fill="hold" grpId="0" nodeType="withEffect">
                                  <p:stCondLst>
                                    <p:cond delay="0"/>
                                  </p:stCondLst>
                                  <p:childTnLst>
                                    <p:set>
                                      <p:cBhvr>
                                        <p:cTn id="59" dur="1" fill="hold">
                                          <p:stCondLst>
                                            <p:cond delay="0"/>
                                          </p:stCondLst>
                                        </p:cTn>
                                        <p:tgtEl>
                                          <p:spTgt spid="643359"/>
                                        </p:tgtEl>
                                        <p:attrNameLst>
                                          <p:attrName>style.visibility</p:attrName>
                                        </p:attrNameLst>
                                      </p:cBhvr>
                                      <p:to>
                                        <p:strVal val="visible"/>
                                      </p:to>
                                    </p:set>
                                    <p:animEffect transition="in" filter="strips(upRight)">
                                      <p:cBhvr>
                                        <p:cTn id="60" dur="500"/>
                                        <p:tgtEl>
                                          <p:spTgt spid="643359"/>
                                        </p:tgtEl>
                                      </p:cBhvr>
                                    </p:animEffect>
                                  </p:childTnLst>
                                </p:cTn>
                              </p:par>
                              <p:par>
                                <p:cTn id="61" presetID="18" presetClass="entr" presetSubtype="3" fill="hold" grpId="0" nodeType="withEffect">
                                  <p:stCondLst>
                                    <p:cond delay="0"/>
                                  </p:stCondLst>
                                  <p:childTnLst>
                                    <p:set>
                                      <p:cBhvr>
                                        <p:cTn id="62" dur="1" fill="hold">
                                          <p:stCondLst>
                                            <p:cond delay="0"/>
                                          </p:stCondLst>
                                        </p:cTn>
                                        <p:tgtEl>
                                          <p:spTgt spid="643360"/>
                                        </p:tgtEl>
                                        <p:attrNameLst>
                                          <p:attrName>style.visibility</p:attrName>
                                        </p:attrNameLst>
                                      </p:cBhvr>
                                      <p:to>
                                        <p:strVal val="visible"/>
                                      </p:to>
                                    </p:set>
                                    <p:animEffect transition="in" filter="strips(upRight)">
                                      <p:cBhvr>
                                        <p:cTn id="63" dur="500"/>
                                        <p:tgtEl>
                                          <p:spTgt spid="643360"/>
                                        </p:tgtEl>
                                      </p:cBhvr>
                                    </p:animEffect>
                                  </p:childTnLst>
                                </p:cTn>
                              </p:par>
                            </p:childTnLst>
                          </p:cTn>
                        </p:par>
                        <p:par>
                          <p:cTn id="64" fill="hold">
                            <p:stCondLst>
                              <p:cond delay="500"/>
                            </p:stCondLst>
                            <p:childTnLst>
                              <p:par>
                                <p:cTn id="65" presetID="18" presetClass="entr" presetSubtype="3" fill="hold" grpId="0" nodeType="afterEffect">
                                  <p:stCondLst>
                                    <p:cond delay="0"/>
                                  </p:stCondLst>
                                  <p:childTnLst>
                                    <p:set>
                                      <p:cBhvr>
                                        <p:cTn id="66" dur="1" fill="hold">
                                          <p:stCondLst>
                                            <p:cond delay="0"/>
                                          </p:stCondLst>
                                        </p:cTn>
                                        <p:tgtEl>
                                          <p:spTgt spid="643365"/>
                                        </p:tgtEl>
                                        <p:attrNameLst>
                                          <p:attrName>style.visibility</p:attrName>
                                        </p:attrNameLst>
                                      </p:cBhvr>
                                      <p:to>
                                        <p:strVal val="visible"/>
                                      </p:to>
                                    </p:set>
                                    <p:animEffect transition="in" filter="strips(upRight)">
                                      <p:cBhvr>
                                        <p:cTn id="67" dur="500"/>
                                        <p:tgtEl>
                                          <p:spTgt spid="643365"/>
                                        </p:tgtEl>
                                      </p:cBhvr>
                                    </p:animEffect>
                                  </p:childTnLst>
                                </p:cTn>
                              </p:par>
                              <p:par>
                                <p:cTn id="68" presetID="18" presetClass="entr" presetSubtype="3" fill="hold" grpId="0" nodeType="withEffect">
                                  <p:stCondLst>
                                    <p:cond delay="0"/>
                                  </p:stCondLst>
                                  <p:childTnLst>
                                    <p:set>
                                      <p:cBhvr>
                                        <p:cTn id="69" dur="1" fill="hold">
                                          <p:stCondLst>
                                            <p:cond delay="0"/>
                                          </p:stCondLst>
                                        </p:cTn>
                                        <p:tgtEl>
                                          <p:spTgt spid="643364"/>
                                        </p:tgtEl>
                                        <p:attrNameLst>
                                          <p:attrName>style.visibility</p:attrName>
                                        </p:attrNameLst>
                                      </p:cBhvr>
                                      <p:to>
                                        <p:strVal val="visible"/>
                                      </p:to>
                                    </p:set>
                                    <p:animEffect transition="in" filter="strips(upRight)">
                                      <p:cBhvr>
                                        <p:cTn id="70" dur="500"/>
                                        <p:tgtEl>
                                          <p:spTgt spid="643364"/>
                                        </p:tgtEl>
                                      </p:cBhvr>
                                    </p:animEffect>
                                  </p:childTnLst>
                                </p:cTn>
                              </p:par>
                              <p:par>
                                <p:cTn id="71" presetID="18" presetClass="entr" presetSubtype="3" fill="hold" grpId="0" nodeType="withEffect">
                                  <p:stCondLst>
                                    <p:cond delay="0"/>
                                  </p:stCondLst>
                                  <p:childTnLst>
                                    <p:set>
                                      <p:cBhvr>
                                        <p:cTn id="72" dur="1" fill="hold">
                                          <p:stCondLst>
                                            <p:cond delay="0"/>
                                          </p:stCondLst>
                                        </p:cTn>
                                        <p:tgtEl>
                                          <p:spTgt spid="643362"/>
                                        </p:tgtEl>
                                        <p:attrNameLst>
                                          <p:attrName>style.visibility</p:attrName>
                                        </p:attrNameLst>
                                      </p:cBhvr>
                                      <p:to>
                                        <p:strVal val="visible"/>
                                      </p:to>
                                    </p:set>
                                    <p:animEffect transition="in" filter="strips(upRight)">
                                      <p:cBhvr>
                                        <p:cTn id="73" dur="500"/>
                                        <p:tgtEl>
                                          <p:spTgt spid="643362"/>
                                        </p:tgtEl>
                                      </p:cBhvr>
                                    </p:animEffect>
                                  </p:childTnLst>
                                </p:cTn>
                              </p:par>
                              <p:par>
                                <p:cTn id="74" presetID="18" presetClass="entr" presetSubtype="3" fill="hold" grpId="0" nodeType="withEffect">
                                  <p:stCondLst>
                                    <p:cond delay="0"/>
                                  </p:stCondLst>
                                  <p:childTnLst>
                                    <p:set>
                                      <p:cBhvr>
                                        <p:cTn id="75" dur="1" fill="hold">
                                          <p:stCondLst>
                                            <p:cond delay="0"/>
                                          </p:stCondLst>
                                        </p:cTn>
                                        <p:tgtEl>
                                          <p:spTgt spid="643361"/>
                                        </p:tgtEl>
                                        <p:attrNameLst>
                                          <p:attrName>style.visibility</p:attrName>
                                        </p:attrNameLst>
                                      </p:cBhvr>
                                      <p:to>
                                        <p:strVal val="visible"/>
                                      </p:to>
                                    </p:set>
                                    <p:animEffect transition="in" filter="strips(upRight)">
                                      <p:cBhvr>
                                        <p:cTn id="76" dur="500"/>
                                        <p:tgtEl>
                                          <p:spTgt spid="643361"/>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8" presetClass="entr" presetSubtype="6" fill="hold" grpId="0" nodeType="clickEffect">
                                  <p:stCondLst>
                                    <p:cond delay="0"/>
                                  </p:stCondLst>
                                  <p:childTnLst>
                                    <p:set>
                                      <p:cBhvr>
                                        <p:cTn id="80" dur="1" fill="hold">
                                          <p:stCondLst>
                                            <p:cond delay="0"/>
                                          </p:stCondLst>
                                        </p:cTn>
                                        <p:tgtEl>
                                          <p:spTgt spid="643366"/>
                                        </p:tgtEl>
                                        <p:attrNameLst>
                                          <p:attrName>style.visibility</p:attrName>
                                        </p:attrNameLst>
                                      </p:cBhvr>
                                      <p:to>
                                        <p:strVal val="visible"/>
                                      </p:to>
                                    </p:set>
                                    <p:animEffect transition="in" filter="strips(downRight)">
                                      <p:cBhvr>
                                        <p:cTn id="81" dur="500"/>
                                        <p:tgtEl>
                                          <p:spTgt spid="643366"/>
                                        </p:tgtEl>
                                      </p:cBhvr>
                                    </p:animEffect>
                                  </p:childTnLst>
                                </p:cTn>
                              </p:par>
                            </p:childTnLst>
                          </p:cTn>
                        </p:par>
                        <p:par>
                          <p:cTn id="82" fill="hold" nodeType="afterGroup">
                            <p:stCondLst>
                              <p:cond delay="500"/>
                            </p:stCondLst>
                            <p:childTnLst>
                              <p:par>
                                <p:cTn id="83" presetID="18" presetClass="entr" presetSubtype="6" fill="hold" grpId="0" nodeType="afterEffect">
                                  <p:stCondLst>
                                    <p:cond delay="0"/>
                                  </p:stCondLst>
                                  <p:childTnLst>
                                    <p:set>
                                      <p:cBhvr>
                                        <p:cTn id="84" dur="1" fill="hold">
                                          <p:stCondLst>
                                            <p:cond delay="0"/>
                                          </p:stCondLst>
                                        </p:cTn>
                                        <p:tgtEl>
                                          <p:spTgt spid="643367"/>
                                        </p:tgtEl>
                                        <p:attrNameLst>
                                          <p:attrName>style.visibility</p:attrName>
                                        </p:attrNameLst>
                                      </p:cBhvr>
                                      <p:to>
                                        <p:strVal val="visible"/>
                                      </p:to>
                                    </p:set>
                                    <p:animEffect transition="in" filter="strips(downRight)">
                                      <p:cBhvr>
                                        <p:cTn id="85" dur="500"/>
                                        <p:tgtEl>
                                          <p:spTgt spid="643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3356" grpId="0" animBg="1"/>
      <p:bldP spid="643368" grpId="0" animBg="1" autoUpdateAnimBg="0"/>
      <p:bldP spid="643349" grpId="0" animBg="1"/>
      <p:bldP spid="643350" grpId="0" autoUpdateAnimBg="0"/>
      <p:bldP spid="643351" grpId="0" autoUpdateAnimBg="0"/>
      <p:bldP spid="643352" grpId="0" animBg="1"/>
      <p:bldP spid="643353" grpId="0" autoUpdateAnimBg="0"/>
      <p:bldP spid="643354" grpId="0" autoUpdateAnimBg="0"/>
      <p:bldP spid="643355" grpId="0" autoUpdateAnimBg="0"/>
      <p:bldP spid="643357" grpId="0" autoUpdateAnimBg="0"/>
      <p:bldP spid="643358" grpId="0" autoUpdateAnimBg="0"/>
      <p:bldP spid="643359" grpId="0" animBg="1"/>
      <p:bldP spid="643360" grpId="0" autoUpdateAnimBg="0"/>
      <p:bldP spid="643361" grpId="0" autoUpdateAnimBg="0"/>
      <p:bldP spid="643362" grpId="0" animBg="1"/>
      <p:bldP spid="643363" grpId="0" autoUpdateAnimBg="0"/>
      <p:bldP spid="643364" grpId="0" autoUpdateAnimBg="0"/>
      <p:bldP spid="643365" grpId="0" autoUpdateAnimBg="0"/>
      <p:bldP spid="643366" grpId="0" autoUpdateAnimBg="0"/>
      <p:bldP spid="64336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p:cNvSpPr>
            <a:spLocks noGrp="1" noChangeArrowheads="1"/>
          </p:cNvSpPr>
          <p:nvPr>
            <p:ph type="title" idx="4294967295"/>
          </p:nvPr>
        </p:nvSpPr>
        <p:spPr>
          <a:xfrm>
            <a:off x="1447800" y="304800"/>
            <a:ext cx="5594350" cy="533400"/>
          </a:xfrm>
        </p:spPr>
        <p:txBody>
          <a:bodyPr/>
          <a:lstStyle/>
          <a:p>
            <a:pPr eaLnBrk="1" hangingPunct="1"/>
            <a:r>
              <a:rPr lang="en-US" sz="3200" b="1" dirty="0" smtClean="0"/>
              <a:t>Figure 7.5 </a:t>
            </a:r>
            <a:r>
              <a:rPr lang="en-US" sz="3200" dirty="0" smtClean="0"/>
              <a:t>Cost Minimization</a:t>
            </a:r>
          </a:p>
        </p:txBody>
      </p:sp>
      <p:grpSp>
        <p:nvGrpSpPr>
          <p:cNvPr id="38917" name="Group 3"/>
          <p:cNvGrpSpPr>
            <a:grpSpLocks noChangeAspect="1"/>
          </p:cNvGrpSpPr>
          <p:nvPr/>
        </p:nvGrpSpPr>
        <p:grpSpPr bwMode="auto">
          <a:xfrm>
            <a:off x="1574800" y="2044700"/>
            <a:ext cx="5583238" cy="3876675"/>
            <a:chOff x="862" y="931"/>
            <a:chExt cx="4112" cy="2854"/>
          </a:xfrm>
        </p:grpSpPr>
        <p:sp>
          <p:nvSpPr>
            <p:cNvPr id="39014" name="Line 4"/>
            <p:cNvSpPr>
              <a:spLocks noChangeAspect="1" noChangeShapeType="1"/>
            </p:cNvSpPr>
            <p:nvPr/>
          </p:nvSpPr>
          <p:spPr bwMode="auto">
            <a:xfrm>
              <a:off x="875" y="2992"/>
              <a:ext cx="1311" cy="778"/>
            </a:xfrm>
            <a:prstGeom prst="line">
              <a:avLst/>
            </a:prstGeom>
            <a:noFill/>
            <a:ln w="34925">
              <a:solidFill>
                <a:srgbClr val="00AD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15" name="Line 5"/>
            <p:cNvSpPr>
              <a:spLocks noChangeAspect="1" noChangeShapeType="1"/>
            </p:cNvSpPr>
            <p:nvPr/>
          </p:nvSpPr>
          <p:spPr bwMode="auto">
            <a:xfrm>
              <a:off x="875" y="2230"/>
              <a:ext cx="2635" cy="1555"/>
            </a:xfrm>
            <a:prstGeom prst="line">
              <a:avLst/>
            </a:prstGeom>
            <a:noFill/>
            <a:ln w="34925">
              <a:solidFill>
                <a:srgbClr val="00AD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16" name="Line 6"/>
            <p:cNvSpPr>
              <a:spLocks noChangeAspect="1" noChangeShapeType="1"/>
            </p:cNvSpPr>
            <p:nvPr/>
          </p:nvSpPr>
          <p:spPr bwMode="auto">
            <a:xfrm>
              <a:off x="862" y="1456"/>
              <a:ext cx="3934" cy="2323"/>
            </a:xfrm>
            <a:prstGeom prst="line">
              <a:avLst/>
            </a:prstGeom>
            <a:noFill/>
            <a:ln w="34925">
              <a:solidFill>
                <a:srgbClr val="00AD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17" name="Freeform 7"/>
            <p:cNvSpPr>
              <a:spLocks noChangeAspect="1"/>
            </p:cNvSpPr>
            <p:nvPr/>
          </p:nvSpPr>
          <p:spPr bwMode="auto">
            <a:xfrm>
              <a:off x="1446" y="931"/>
              <a:ext cx="3528" cy="2689"/>
            </a:xfrm>
            <a:custGeom>
              <a:avLst/>
              <a:gdLst>
                <a:gd name="T0" fmla="*/ 0 w 3528"/>
                <a:gd name="T1" fmla="*/ 0 h 2689"/>
                <a:gd name="T2" fmla="*/ 0 w 3528"/>
                <a:gd name="T3" fmla="*/ 0 h 2689"/>
                <a:gd name="T4" fmla="*/ 37 w 3528"/>
                <a:gd name="T5" fmla="*/ 256 h 2689"/>
                <a:gd name="T6" fmla="*/ 59 w 3528"/>
                <a:gd name="T7" fmla="*/ 394 h 2689"/>
                <a:gd name="T8" fmla="*/ 81 w 3528"/>
                <a:gd name="T9" fmla="*/ 540 h 2689"/>
                <a:gd name="T10" fmla="*/ 106 w 3528"/>
                <a:gd name="T11" fmla="*/ 690 h 2689"/>
                <a:gd name="T12" fmla="*/ 141 w 3528"/>
                <a:gd name="T13" fmla="*/ 843 h 2689"/>
                <a:gd name="T14" fmla="*/ 178 w 3528"/>
                <a:gd name="T15" fmla="*/ 999 h 2689"/>
                <a:gd name="T16" fmla="*/ 197 w 3528"/>
                <a:gd name="T17" fmla="*/ 1074 h 2689"/>
                <a:gd name="T18" fmla="*/ 222 w 3528"/>
                <a:gd name="T19" fmla="*/ 1152 h 2689"/>
                <a:gd name="T20" fmla="*/ 247 w 3528"/>
                <a:gd name="T21" fmla="*/ 1230 h 2689"/>
                <a:gd name="T22" fmla="*/ 275 w 3528"/>
                <a:gd name="T23" fmla="*/ 1305 h 2689"/>
                <a:gd name="T24" fmla="*/ 306 w 3528"/>
                <a:gd name="T25" fmla="*/ 1380 h 2689"/>
                <a:gd name="T26" fmla="*/ 337 w 3528"/>
                <a:gd name="T27" fmla="*/ 1455 h 2689"/>
                <a:gd name="T28" fmla="*/ 372 w 3528"/>
                <a:gd name="T29" fmla="*/ 1527 h 2689"/>
                <a:gd name="T30" fmla="*/ 412 w 3528"/>
                <a:gd name="T31" fmla="*/ 1599 h 2689"/>
                <a:gd name="T32" fmla="*/ 453 w 3528"/>
                <a:gd name="T33" fmla="*/ 1671 h 2689"/>
                <a:gd name="T34" fmla="*/ 496 w 3528"/>
                <a:gd name="T35" fmla="*/ 1739 h 2689"/>
                <a:gd name="T36" fmla="*/ 543 w 3528"/>
                <a:gd name="T37" fmla="*/ 1805 h 2689"/>
                <a:gd name="T38" fmla="*/ 596 w 3528"/>
                <a:gd name="T39" fmla="*/ 1867 h 2689"/>
                <a:gd name="T40" fmla="*/ 649 w 3528"/>
                <a:gd name="T41" fmla="*/ 1930 h 2689"/>
                <a:gd name="T42" fmla="*/ 709 w 3528"/>
                <a:gd name="T43" fmla="*/ 1989 h 2689"/>
                <a:gd name="T44" fmla="*/ 771 w 3528"/>
                <a:gd name="T45" fmla="*/ 2045 h 2689"/>
                <a:gd name="T46" fmla="*/ 837 w 3528"/>
                <a:gd name="T47" fmla="*/ 2102 h 2689"/>
                <a:gd name="T48" fmla="*/ 906 w 3528"/>
                <a:gd name="T49" fmla="*/ 2152 h 2689"/>
                <a:gd name="T50" fmla="*/ 980 w 3528"/>
                <a:gd name="T51" fmla="*/ 2198 h 2689"/>
                <a:gd name="T52" fmla="*/ 980 w 3528"/>
                <a:gd name="T53" fmla="*/ 2198 h 2689"/>
                <a:gd name="T54" fmla="*/ 1040 w 3528"/>
                <a:gd name="T55" fmla="*/ 2233 h 2689"/>
                <a:gd name="T56" fmla="*/ 1105 w 3528"/>
                <a:gd name="T57" fmla="*/ 2267 h 2689"/>
                <a:gd name="T58" fmla="*/ 1180 w 3528"/>
                <a:gd name="T59" fmla="*/ 2301 h 2689"/>
                <a:gd name="T60" fmla="*/ 1265 w 3528"/>
                <a:gd name="T61" fmla="*/ 2339 h 2689"/>
                <a:gd name="T62" fmla="*/ 1358 w 3528"/>
                <a:gd name="T63" fmla="*/ 2373 h 2689"/>
                <a:gd name="T64" fmla="*/ 1464 w 3528"/>
                <a:gd name="T65" fmla="*/ 2411 h 2689"/>
                <a:gd name="T66" fmla="*/ 1583 w 3528"/>
                <a:gd name="T67" fmla="*/ 2445 h 2689"/>
                <a:gd name="T68" fmla="*/ 1717 w 3528"/>
                <a:gd name="T69" fmla="*/ 2479 h 2689"/>
                <a:gd name="T70" fmla="*/ 1867 w 3528"/>
                <a:gd name="T71" fmla="*/ 2511 h 2689"/>
                <a:gd name="T72" fmla="*/ 2033 w 3528"/>
                <a:gd name="T73" fmla="*/ 2542 h 2689"/>
                <a:gd name="T74" fmla="*/ 2220 w 3528"/>
                <a:gd name="T75" fmla="*/ 2573 h 2689"/>
                <a:gd name="T76" fmla="*/ 2426 w 3528"/>
                <a:gd name="T77" fmla="*/ 2601 h 2689"/>
                <a:gd name="T78" fmla="*/ 2654 w 3528"/>
                <a:gd name="T79" fmla="*/ 2626 h 2689"/>
                <a:gd name="T80" fmla="*/ 2907 w 3528"/>
                <a:gd name="T81" fmla="*/ 2648 h 2689"/>
                <a:gd name="T82" fmla="*/ 3182 w 3528"/>
                <a:gd name="T83" fmla="*/ 2670 h 2689"/>
                <a:gd name="T84" fmla="*/ 3485 w 3528"/>
                <a:gd name="T85" fmla="*/ 2686 h 2689"/>
                <a:gd name="T86" fmla="*/ 3528 w 3528"/>
                <a:gd name="T87" fmla="*/ 2689 h 26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528"/>
                <a:gd name="T133" fmla="*/ 0 h 2689"/>
                <a:gd name="T134" fmla="*/ 3528 w 3528"/>
                <a:gd name="T135" fmla="*/ 2689 h 26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528" h="2689">
                  <a:moveTo>
                    <a:pt x="0" y="0"/>
                  </a:moveTo>
                  <a:lnTo>
                    <a:pt x="0" y="0"/>
                  </a:lnTo>
                  <a:lnTo>
                    <a:pt x="37" y="256"/>
                  </a:lnTo>
                  <a:lnTo>
                    <a:pt x="59" y="394"/>
                  </a:lnTo>
                  <a:lnTo>
                    <a:pt x="81" y="540"/>
                  </a:lnTo>
                  <a:lnTo>
                    <a:pt x="106" y="690"/>
                  </a:lnTo>
                  <a:lnTo>
                    <a:pt x="141" y="843"/>
                  </a:lnTo>
                  <a:lnTo>
                    <a:pt x="178" y="999"/>
                  </a:lnTo>
                  <a:lnTo>
                    <a:pt x="197" y="1074"/>
                  </a:lnTo>
                  <a:lnTo>
                    <a:pt x="222" y="1152"/>
                  </a:lnTo>
                  <a:lnTo>
                    <a:pt x="247" y="1230"/>
                  </a:lnTo>
                  <a:lnTo>
                    <a:pt x="275" y="1305"/>
                  </a:lnTo>
                  <a:lnTo>
                    <a:pt x="306" y="1380"/>
                  </a:lnTo>
                  <a:lnTo>
                    <a:pt x="337" y="1455"/>
                  </a:lnTo>
                  <a:lnTo>
                    <a:pt x="372" y="1527"/>
                  </a:lnTo>
                  <a:lnTo>
                    <a:pt x="412" y="1599"/>
                  </a:lnTo>
                  <a:lnTo>
                    <a:pt x="453" y="1671"/>
                  </a:lnTo>
                  <a:lnTo>
                    <a:pt x="496" y="1739"/>
                  </a:lnTo>
                  <a:lnTo>
                    <a:pt x="543" y="1805"/>
                  </a:lnTo>
                  <a:lnTo>
                    <a:pt x="596" y="1867"/>
                  </a:lnTo>
                  <a:lnTo>
                    <a:pt x="649" y="1930"/>
                  </a:lnTo>
                  <a:lnTo>
                    <a:pt x="709" y="1989"/>
                  </a:lnTo>
                  <a:lnTo>
                    <a:pt x="771" y="2045"/>
                  </a:lnTo>
                  <a:lnTo>
                    <a:pt x="837" y="2102"/>
                  </a:lnTo>
                  <a:lnTo>
                    <a:pt x="906" y="2152"/>
                  </a:lnTo>
                  <a:lnTo>
                    <a:pt x="980" y="2198"/>
                  </a:lnTo>
                  <a:lnTo>
                    <a:pt x="1040" y="2233"/>
                  </a:lnTo>
                  <a:lnTo>
                    <a:pt x="1105" y="2267"/>
                  </a:lnTo>
                  <a:lnTo>
                    <a:pt x="1180" y="2301"/>
                  </a:lnTo>
                  <a:lnTo>
                    <a:pt x="1265" y="2339"/>
                  </a:lnTo>
                  <a:lnTo>
                    <a:pt x="1358" y="2373"/>
                  </a:lnTo>
                  <a:lnTo>
                    <a:pt x="1464" y="2411"/>
                  </a:lnTo>
                  <a:lnTo>
                    <a:pt x="1583" y="2445"/>
                  </a:lnTo>
                  <a:lnTo>
                    <a:pt x="1717" y="2479"/>
                  </a:lnTo>
                  <a:lnTo>
                    <a:pt x="1867" y="2511"/>
                  </a:lnTo>
                  <a:lnTo>
                    <a:pt x="2033" y="2542"/>
                  </a:lnTo>
                  <a:lnTo>
                    <a:pt x="2220" y="2573"/>
                  </a:lnTo>
                  <a:lnTo>
                    <a:pt x="2426" y="2601"/>
                  </a:lnTo>
                  <a:lnTo>
                    <a:pt x="2654" y="2626"/>
                  </a:lnTo>
                  <a:lnTo>
                    <a:pt x="2907" y="2648"/>
                  </a:lnTo>
                  <a:lnTo>
                    <a:pt x="3182" y="2670"/>
                  </a:lnTo>
                  <a:lnTo>
                    <a:pt x="3485" y="2686"/>
                  </a:lnTo>
                  <a:lnTo>
                    <a:pt x="3528" y="2689"/>
                  </a:lnTo>
                </a:path>
              </a:pathLst>
            </a:custGeom>
            <a:noFill/>
            <a:ln w="14288">
              <a:solidFill>
                <a:srgbClr val="EC008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018" name="Line 8"/>
            <p:cNvSpPr>
              <a:spLocks noChangeAspect="1" noChangeShapeType="1"/>
            </p:cNvSpPr>
            <p:nvPr/>
          </p:nvSpPr>
          <p:spPr bwMode="auto">
            <a:xfrm>
              <a:off x="1618" y="373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19" name="Line 9"/>
            <p:cNvSpPr>
              <a:spLocks noChangeAspect="1" noChangeShapeType="1"/>
            </p:cNvSpPr>
            <p:nvPr/>
          </p:nvSpPr>
          <p:spPr bwMode="auto">
            <a:xfrm>
              <a:off x="1618" y="369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20" name="Line 10"/>
            <p:cNvSpPr>
              <a:spLocks noChangeAspect="1" noChangeShapeType="1"/>
            </p:cNvSpPr>
            <p:nvPr/>
          </p:nvSpPr>
          <p:spPr bwMode="auto">
            <a:xfrm>
              <a:off x="1618" y="366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21" name="Line 11"/>
            <p:cNvSpPr>
              <a:spLocks noChangeAspect="1" noChangeShapeType="1"/>
            </p:cNvSpPr>
            <p:nvPr/>
          </p:nvSpPr>
          <p:spPr bwMode="auto">
            <a:xfrm>
              <a:off x="1618" y="362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22" name="Line 12"/>
            <p:cNvSpPr>
              <a:spLocks noChangeAspect="1" noChangeShapeType="1"/>
            </p:cNvSpPr>
            <p:nvPr/>
          </p:nvSpPr>
          <p:spPr bwMode="auto">
            <a:xfrm>
              <a:off x="1618" y="358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23" name="Line 13"/>
            <p:cNvSpPr>
              <a:spLocks noChangeAspect="1" noChangeShapeType="1"/>
            </p:cNvSpPr>
            <p:nvPr/>
          </p:nvSpPr>
          <p:spPr bwMode="auto">
            <a:xfrm>
              <a:off x="1618" y="354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24" name="Line 14"/>
            <p:cNvSpPr>
              <a:spLocks noChangeAspect="1" noChangeShapeType="1"/>
            </p:cNvSpPr>
            <p:nvPr/>
          </p:nvSpPr>
          <p:spPr bwMode="auto">
            <a:xfrm>
              <a:off x="1618" y="351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25" name="Line 15"/>
            <p:cNvSpPr>
              <a:spLocks noChangeAspect="1" noChangeShapeType="1"/>
            </p:cNvSpPr>
            <p:nvPr/>
          </p:nvSpPr>
          <p:spPr bwMode="auto">
            <a:xfrm>
              <a:off x="1618" y="347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26" name="Line 16"/>
            <p:cNvSpPr>
              <a:spLocks noChangeAspect="1" noChangeShapeType="1"/>
            </p:cNvSpPr>
            <p:nvPr/>
          </p:nvSpPr>
          <p:spPr bwMode="auto">
            <a:xfrm>
              <a:off x="1618" y="343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27" name="Line 17"/>
            <p:cNvSpPr>
              <a:spLocks noChangeAspect="1" noChangeShapeType="1"/>
            </p:cNvSpPr>
            <p:nvPr/>
          </p:nvSpPr>
          <p:spPr bwMode="auto">
            <a:xfrm>
              <a:off x="1618" y="339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28" name="Line 18"/>
            <p:cNvSpPr>
              <a:spLocks noChangeAspect="1" noChangeShapeType="1"/>
            </p:cNvSpPr>
            <p:nvPr/>
          </p:nvSpPr>
          <p:spPr bwMode="auto">
            <a:xfrm>
              <a:off x="1618" y="336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29" name="Line 19"/>
            <p:cNvSpPr>
              <a:spLocks noChangeAspect="1" noChangeShapeType="1"/>
            </p:cNvSpPr>
            <p:nvPr/>
          </p:nvSpPr>
          <p:spPr bwMode="auto">
            <a:xfrm>
              <a:off x="1618" y="332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30" name="Line 20"/>
            <p:cNvSpPr>
              <a:spLocks noChangeAspect="1" noChangeShapeType="1"/>
            </p:cNvSpPr>
            <p:nvPr/>
          </p:nvSpPr>
          <p:spPr bwMode="auto">
            <a:xfrm>
              <a:off x="1618" y="328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31" name="Line 21"/>
            <p:cNvSpPr>
              <a:spLocks noChangeAspect="1" noChangeShapeType="1"/>
            </p:cNvSpPr>
            <p:nvPr/>
          </p:nvSpPr>
          <p:spPr bwMode="auto">
            <a:xfrm>
              <a:off x="1618" y="324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32" name="Line 22"/>
            <p:cNvSpPr>
              <a:spLocks noChangeAspect="1" noChangeShapeType="1"/>
            </p:cNvSpPr>
            <p:nvPr/>
          </p:nvSpPr>
          <p:spPr bwMode="auto">
            <a:xfrm>
              <a:off x="1618" y="3211"/>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33" name="Line 23"/>
            <p:cNvSpPr>
              <a:spLocks noChangeAspect="1" noChangeShapeType="1"/>
            </p:cNvSpPr>
            <p:nvPr/>
          </p:nvSpPr>
          <p:spPr bwMode="auto">
            <a:xfrm>
              <a:off x="1618" y="317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34" name="Line 24"/>
            <p:cNvSpPr>
              <a:spLocks noChangeAspect="1" noChangeShapeType="1"/>
            </p:cNvSpPr>
            <p:nvPr/>
          </p:nvSpPr>
          <p:spPr bwMode="auto">
            <a:xfrm>
              <a:off x="1618" y="313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35" name="Line 25"/>
            <p:cNvSpPr>
              <a:spLocks noChangeAspect="1" noChangeShapeType="1"/>
            </p:cNvSpPr>
            <p:nvPr/>
          </p:nvSpPr>
          <p:spPr bwMode="auto">
            <a:xfrm>
              <a:off x="1618" y="309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36" name="Line 26"/>
            <p:cNvSpPr>
              <a:spLocks noChangeAspect="1" noChangeShapeType="1"/>
            </p:cNvSpPr>
            <p:nvPr/>
          </p:nvSpPr>
          <p:spPr bwMode="auto">
            <a:xfrm>
              <a:off x="1618" y="3061"/>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37" name="Line 27"/>
            <p:cNvSpPr>
              <a:spLocks noChangeAspect="1" noChangeShapeType="1"/>
            </p:cNvSpPr>
            <p:nvPr/>
          </p:nvSpPr>
          <p:spPr bwMode="auto">
            <a:xfrm>
              <a:off x="1618" y="302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38" name="Line 28"/>
            <p:cNvSpPr>
              <a:spLocks noChangeAspect="1" noChangeShapeType="1"/>
            </p:cNvSpPr>
            <p:nvPr/>
          </p:nvSpPr>
          <p:spPr bwMode="auto">
            <a:xfrm>
              <a:off x="1618" y="298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39" name="Line 29"/>
            <p:cNvSpPr>
              <a:spLocks noChangeAspect="1" noChangeShapeType="1"/>
            </p:cNvSpPr>
            <p:nvPr/>
          </p:nvSpPr>
          <p:spPr bwMode="auto">
            <a:xfrm>
              <a:off x="1618" y="294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40" name="Line 30"/>
            <p:cNvSpPr>
              <a:spLocks noChangeAspect="1" noChangeShapeType="1"/>
            </p:cNvSpPr>
            <p:nvPr/>
          </p:nvSpPr>
          <p:spPr bwMode="auto">
            <a:xfrm>
              <a:off x="1618" y="2911"/>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41" name="Line 31"/>
            <p:cNvSpPr>
              <a:spLocks noChangeAspect="1" noChangeShapeType="1"/>
            </p:cNvSpPr>
            <p:nvPr/>
          </p:nvSpPr>
          <p:spPr bwMode="auto">
            <a:xfrm>
              <a:off x="1618" y="287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42" name="Line 32"/>
            <p:cNvSpPr>
              <a:spLocks noChangeAspect="1" noChangeShapeType="1"/>
            </p:cNvSpPr>
            <p:nvPr/>
          </p:nvSpPr>
          <p:spPr bwMode="auto">
            <a:xfrm>
              <a:off x="1618" y="283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43" name="Line 33"/>
            <p:cNvSpPr>
              <a:spLocks noChangeAspect="1" noChangeShapeType="1"/>
            </p:cNvSpPr>
            <p:nvPr/>
          </p:nvSpPr>
          <p:spPr bwMode="auto">
            <a:xfrm>
              <a:off x="1618" y="279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44" name="Line 34"/>
            <p:cNvSpPr>
              <a:spLocks noChangeAspect="1" noChangeShapeType="1"/>
            </p:cNvSpPr>
            <p:nvPr/>
          </p:nvSpPr>
          <p:spPr bwMode="auto">
            <a:xfrm>
              <a:off x="1618" y="2761"/>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45" name="Line 35"/>
            <p:cNvSpPr>
              <a:spLocks noChangeAspect="1" noChangeShapeType="1"/>
            </p:cNvSpPr>
            <p:nvPr/>
          </p:nvSpPr>
          <p:spPr bwMode="auto">
            <a:xfrm>
              <a:off x="1618" y="272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46" name="Line 36"/>
            <p:cNvSpPr>
              <a:spLocks noChangeAspect="1" noChangeShapeType="1"/>
            </p:cNvSpPr>
            <p:nvPr/>
          </p:nvSpPr>
          <p:spPr bwMode="auto">
            <a:xfrm>
              <a:off x="1618" y="268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47" name="Line 37"/>
            <p:cNvSpPr>
              <a:spLocks noChangeAspect="1" noChangeShapeType="1"/>
            </p:cNvSpPr>
            <p:nvPr/>
          </p:nvSpPr>
          <p:spPr bwMode="auto">
            <a:xfrm>
              <a:off x="1618" y="26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48" name="Line 38"/>
            <p:cNvSpPr>
              <a:spLocks noChangeAspect="1" noChangeShapeType="1"/>
            </p:cNvSpPr>
            <p:nvPr/>
          </p:nvSpPr>
          <p:spPr bwMode="auto">
            <a:xfrm>
              <a:off x="1618" y="2611"/>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49" name="Line 39"/>
            <p:cNvSpPr>
              <a:spLocks noChangeAspect="1" noChangeShapeType="1"/>
            </p:cNvSpPr>
            <p:nvPr/>
          </p:nvSpPr>
          <p:spPr bwMode="auto">
            <a:xfrm>
              <a:off x="1618" y="257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50" name="Line 40"/>
            <p:cNvSpPr>
              <a:spLocks noChangeAspect="1" noChangeShapeType="1"/>
            </p:cNvSpPr>
            <p:nvPr/>
          </p:nvSpPr>
          <p:spPr bwMode="auto">
            <a:xfrm>
              <a:off x="1618" y="253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51" name="Line 41"/>
            <p:cNvSpPr>
              <a:spLocks noChangeAspect="1" noChangeShapeType="1"/>
            </p:cNvSpPr>
            <p:nvPr/>
          </p:nvSpPr>
          <p:spPr bwMode="auto">
            <a:xfrm>
              <a:off x="1618" y="249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52" name="Line 42"/>
            <p:cNvSpPr>
              <a:spLocks noChangeAspect="1" noChangeShapeType="1"/>
            </p:cNvSpPr>
            <p:nvPr/>
          </p:nvSpPr>
          <p:spPr bwMode="auto">
            <a:xfrm>
              <a:off x="1618" y="2461"/>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53" name="Line 43"/>
            <p:cNvSpPr>
              <a:spLocks noChangeAspect="1" noChangeShapeType="1"/>
            </p:cNvSpPr>
            <p:nvPr/>
          </p:nvSpPr>
          <p:spPr bwMode="auto">
            <a:xfrm>
              <a:off x="1618" y="242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54" name="Line 44"/>
            <p:cNvSpPr>
              <a:spLocks noChangeAspect="1" noChangeShapeType="1"/>
            </p:cNvSpPr>
            <p:nvPr/>
          </p:nvSpPr>
          <p:spPr bwMode="auto">
            <a:xfrm>
              <a:off x="1618" y="238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55" name="Line 45"/>
            <p:cNvSpPr>
              <a:spLocks noChangeAspect="1" noChangeShapeType="1"/>
            </p:cNvSpPr>
            <p:nvPr/>
          </p:nvSpPr>
          <p:spPr bwMode="auto">
            <a:xfrm>
              <a:off x="1618" y="23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56" name="Line 46"/>
            <p:cNvSpPr>
              <a:spLocks noChangeAspect="1" noChangeShapeType="1"/>
            </p:cNvSpPr>
            <p:nvPr/>
          </p:nvSpPr>
          <p:spPr bwMode="auto">
            <a:xfrm>
              <a:off x="1618" y="2311"/>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57" name="Line 47"/>
            <p:cNvSpPr>
              <a:spLocks noChangeAspect="1" noChangeShapeType="1"/>
            </p:cNvSpPr>
            <p:nvPr/>
          </p:nvSpPr>
          <p:spPr bwMode="auto">
            <a:xfrm>
              <a:off x="1618" y="227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58" name="Line 48"/>
            <p:cNvSpPr>
              <a:spLocks noChangeAspect="1" noChangeShapeType="1"/>
            </p:cNvSpPr>
            <p:nvPr/>
          </p:nvSpPr>
          <p:spPr bwMode="auto">
            <a:xfrm>
              <a:off x="1618" y="223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59" name="Line 49"/>
            <p:cNvSpPr>
              <a:spLocks noChangeAspect="1" noChangeShapeType="1"/>
            </p:cNvSpPr>
            <p:nvPr/>
          </p:nvSpPr>
          <p:spPr bwMode="auto">
            <a:xfrm>
              <a:off x="1618" y="219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60" name="Line 50"/>
            <p:cNvSpPr>
              <a:spLocks noChangeAspect="1" noChangeShapeType="1"/>
            </p:cNvSpPr>
            <p:nvPr/>
          </p:nvSpPr>
          <p:spPr bwMode="auto">
            <a:xfrm>
              <a:off x="1618" y="2161"/>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61" name="Line 51"/>
            <p:cNvSpPr>
              <a:spLocks noChangeAspect="1" noChangeShapeType="1"/>
            </p:cNvSpPr>
            <p:nvPr/>
          </p:nvSpPr>
          <p:spPr bwMode="auto">
            <a:xfrm>
              <a:off x="1618" y="212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62" name="Line 52"/>
            <p:cNvSpPr>
              <a:spLocks noChangeAspect="1" noChangeShapeType="1"/>
            </p:cNvSpPr>
            <p:nvPr/>
          </p:nvSpPr>
          <p:spPr bwMode="auto">
            <a:xfrm>
              <a:off x="1618" y="208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63" name="Line 53"/>
            <p:cNvSpPr>
              <a:spLocks noChangeAspect="1" noChangeShapeType="1"/>
            </p:cNvSpPr>
            <p:nvPr/>
          </p:nvSpPr>
          <p:spPr bwMode="auto">
            <a:xfrm>
              <a:off x="1618" y="2049"/>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64" name="Line 54"/>
            <p:cNvSpPr>
              <a:spLocks noChangeAspect="1" noChangeShapeType="1"/>
            </p:cNvSpPr>
            <p:nvPr/>
          </p:nvSpPr>
          <p:spPr bwMode="auto">
            <a:xfrm>
              <a:off x="1618" y="2012"/>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65" name="Line 55"/>
            <p:cNvSpPr>
              <a:spLocks noChangeAspect="1" noChangeShapeType="1"/>
            </p:cNvSpPr>
            <p:nvPr/>
          </p:nvSpPr>
          <p:spPr bwMode="auto">
            <a:xfrm>
              <a:off x="1618" y="1974"/>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66" name="Line 56"/>
            <p:cNvSpPr>
              <a:spLocks noChangeAspect="1" noChangeShapeType="1"/>
            </p:cNvSpPr>
            <p:nvPr/>
          </p:nvSpPr>
          <p:spPr bwMode="auto">
            <a:xfrm>
              <a:off x="1618" y="1937"/>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67" name="Line 57"/>
            <p:cNvSpPr>
              <a:spLocks noChangeAspect="1" noChangeShapeType="1"/>
            </p:cNvSpPr>
            <p:nvPr/>
          </p:nvSpPr>
          <p:spPr bwMode="auto">
            <a:xfrm>
              <a:off x="2417" y="373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68" name="Line 58"/>
            <p:cNvSpPr>
              <a:spLocks noChangeAspect="1" noChangeShapeType="1"/>
            </p:cNvSpPr>
            <p:nvPr/>
          </p:nvSpPr>
          <p:spPr bwMode="auto">
            <a:xfrm>
              <a:off x="2417" y="369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69" name="Line 59"/>
            <p:cNvSpPr>
              <a:spLocks noChangeAspect="1" noChangeShapeType="1"/>
            </p:cNvSpPr>
            <p:nvPr/>
          </p:nvSpPr>
          <p:spPr bwMode="auto">
            <a:xfrm>
              <a:off x="2417" y="366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70" name="Line 60"/>
            <p:cNvSpPr>
              <a:spLocks noChangeAspect="1" noChangeShapeType="1"/>
            </p:cNvSpPr>
            <p:nvPr/>
          </p:nvSpPr>
          <p:spPr bwMode="auto">
            <a:xfrm>
              <a:off x="2417" y="362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71" name="Line 61"/>
            <p:cNvSpPr>
              <a:spLocks noChangeAspect="1" noChangeShapeType="1"/>
            </p:cNvSpPr>
            <p:nvPr/>
          </p:nvSpPr>
          <p:spPr bwMode="auto">
            <a:xfrm>
              <a:off x="2417" y="358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72" name="Line 62"/>
            <p:cNvSpPr>
              <a:spLocks noChangeAspect="1" noChangeShapeType="1"/>
            </p:cNvSpPr>
            <p:nvPr/>
          </p:nvSpPr>
          <p:spPr bwMode="auto">
            <a:xfrm>
              <a:off x="2417" y="354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73" name="Line 63"/>
            <p:cNvSpPr>
              <a:spLocks noChangeAspect="1" noChangeShapeType="1"/>
            </p:cNvSpPr>
            <p:nvPr/>
          </p:nvSpPr>
          <p:spPr bwMode="auto">
            <a:xfrm>
              <a:off x="2417" y="351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74" name="Line 64"/>
            <p:cNvSpPr>
              <a:spLocks noChangeAspect="1" noChangeShapeType="1"/>
            </p:cNvSpPr>
            <p:nvPr/>
          </p:nvSpPr>
          <p:spPr bwMode="auto">
            <a:xfrm>
              <a:off x="2417" y="347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75" name="Line 65"/>
            <p:cNvSpPr>
              <a:spLocks noChangeAspect="1" noChangeShapeType="1"/>
            </p:cNvSpPr>
            <p:nvPr/>
          </p:nvSpPr>
          <p:spPr bwMode="auto">
            <a:xfrm>
              <a:off x="2417" y="343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76" name="Line 66"/>
            <p:cNvSpPr>
              <a:spLocks noChangeAspect="1" noChangeShapeType="1"/>
            </p:cNvSpPr>
            <p:nvPr/>
          </p:nvSpPr>
          <p:spPr bwMode="auto">
            <a:xfrm>
              <a:off x="2417" y="339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77" name="Line 67"/>
            <p:cNvSpPr>
              <a:spLocks noChangeAspect="1" noChangeShapeType="1"/>
            </p:cNvSpPr>
            <p:nvPr/>
          </p:nvSpPr>
          <p:spPr bwMode="auto">
            <a:xfrm>
              <a:off x="2417" y="336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78" name="Line 68"/>
            <p:cNvSpPr>
              <a:spLocks noChangeAspect="1" noChangeShapeType="1"/>
            </p:cNvSpPr>
            <p:nvPr/>
          </p:nvSpPr>
          <p:spPr bwMode="auto">
            <a:xfrm>
              <a:off x="2417" y="332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79" name="Line 69"/>
            <p:cNvSpPr>
              <a:spLocks noChangeAspect="1" noChangeShapeType="1"/>
            </p:cNvSpPr>
            <p:nvPr/>
          </p:nvSpPr>
          <p:spPr bwMode="auto">
            <a:xfrm>
              <a:off x="2417" y="3286"/>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80" name="Line 70"/>
            <p:cNvSpPr>
              <a:spLocks noChangeAspect="1" noChangeShapeType="1"/>
            </p:cNvSpPr>
            <p:nvPr/>
          </p:nvSpPr>
          <p:spPr bwMode="auto">
            <a:xfrm>
              <a:off x="2417" y="324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81" name="Line 71"/>
            <p:cNvSpPr>
              <a:spLocks noChangeAspect="1" noChangeShapeType="1"/>
            </p:cNvSpPr>
            <p:nvPr/>
          </p:nvSpPr>
          <p:spPr bwMode="auto">
            <a:xfrm>
              <a:off x="2417" y="3211"/>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82" name="Line 72"/>
            <p:cNvSpPr>
              <a:spLocks noChangeAspect="1" noChangeShapeType="1"/>
            </p:cNvSpPr>
            <p:nvPr/>
          </p:nvSpPr>
          <p:spPr bwMode="auto">
            <a:xfrm>
              <a:off x="2417" y="317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83" name="Line 73"/>
            <p:cNvSpPr>
              <a:spLocks noChangeAspect="1" noChangeShapeType="1"/>
            </p:cNvSpPr>
            <p:nvPr/>
          </p:nvSpPr>
          <p:spPr bwMode="auto">
            <a:xfrm>
              <a:off x="4481" y="373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84" name="Line 74"/>
            <p:cNvSpPr>
              <a:spLocks noChangeAspect="1" noChangeShapeType="1"/>
            </p:cNvSpPr>
            <p:nvPr/>
          </p:nvSpPr>
          <p:spPr bwMode="auto">
            <a:xfrm>
              <a:off x="4481" y="3698"/>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85" name="Line 75"/>
            <p:cNvSpPr>
              <a:spLocks noChangeAspect="1" noChangeShapeType="1"/>
            </p:cNvSpPr>
            <p:nvPr/>
          </p:nvSpPr>
          <p:spPr bwMode="auto">
            <a:xfrm>
              <a:off x="4481" y="3660"/>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86" name="Line 76"/>
            <p:cNvSpPr>
              <a:spLocks noChangeAspect="1" noChangeShapeType="1"/>
            </p:cNvSpPr>
            <p:nvPr/>
          </p:nvSpPr>
          <p:spPr bwMode="auto">
            <a:xfrm>
              <a:off x="4481" y="362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87" name="Line 77"/>
            <p:cNvSpPr>
              <a:spLocks noChangeAspect="1" noChangeShapeType="1"/>
            </p:cNvSpPr>
            <p:nvPr/>
          </p:nvSpPr>
          <p:spPr bwMode="auto">
            <a:xfrm>
              <a:off x="915"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88" name="Line 78"/>
            <p:cNvSpPr>
              <a:spLocks noChangeAspect="1" noChangeShapeType="1"/>
            </p:cNvSpPr>
            <p:nvPr/>
          </p:nvSpPr>
          <p:spPr bwMode="auto">
            <a:xfrm>
              <a:off x="953"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89" name="Line 79"/>
            <p:cNvSpPr>
              <a:spLocks noChangeAspect="1" noChangeShapeType="1"/>
            </p:cNvSpPr>
            <p:nvPr/>
          </p:nvSpPr>
          <p:spPr bwMode="auto">
            <a:xfrm>
              <a:off x="990"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90" name="Line 80"/>
            <p:cNvSpPr>
              <a:spLocks noChangeAspect="1" noChangeShapeType="1"/>
            </p:cNvSpPr>
            <p:nvPr/>
          </p:nvSpPr>
          <p:spPr bwMode="auto">
            <a:xfrm>
              <a:off x="1028"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91" name="Line 81"/>
            <p:cNvSpPr>
              <a:spLocks noChangeAspect="1" noChangeShapeType="1"/>
            </p:cNvSpPr>
            <p:nvPr/>
          </p:nvSpPr>
          <p:spPr bwMode="auto">
            <a:xfrm>
              <a:off x="1065"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92" name="Line 82"/>
            <p:cNvSpPr>
              <a:spLocks noChangeAspect="1" noChangeShapeType="1"/>
            </p:cNvSpPr>
            <p:nvPr/>
          </p:nvSpPr>
          <p:spPr bwMode="auto">
            <a:xfrm>
              <a:off x="1103"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93" name="Line 83"/>
            <p:cNvSpPr>
              <a:spLocks noChangeAspect="1" noChangeShapeType="1"/>
            </p:cNvSpPr>
            <p:nvPr/>
          </p:nvSpPr>
          <p:spPr bwMode="auto">
            <a:xfrm>
              <a:off x="1140"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94" name="Line 84"/>
            <p:cNvSpPr>
              <a:spLocks noChangeAspect="1" noChangeShapeType="1"/>
            </p:cNvSpPr>
            <p:nvPr/>
          </p:nvSpPr>
          <p:spPr bwMode="auto">
            <a:xfrm>
              <a:off x="1177"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95" name="Line 85"/>
            <p:cNvSpPr>
              <a:spLocks noChangeAspect="1" noChangeShapeType="1"/>
            </p:cNvSpPr>
            <p:nvPr/>
          </p:nvSpPr>
          <p:spPr bwMode="auto">
            <a:xfrm>
              <a:off x="1215"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96" name="Line 86"/>
            <p:cNvSpPr>
              <a:spLocks noChangeAspect="1" noChangeShapeType="1"/>
            </p:cNvSpPr>
            <p:nvPr/>
          </p:nvSpPr>
          <p:spPr bwMode="auto">
            <a:xfrm>
              <a:off x="1252"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97" name="Line 87"/>
            <p:cNvSpPr>
              <a:spLocks noChangeAspect="1" noChangeShapeType="1"/>
            </p:cNvSpPr>
            <p:nvPr/>
          </p:nvSpPr>
          <p:spPr bwMode="auto">
            <a:xfrm>
              <a:off x="1290"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98" name="Line 88"/>
            <p:cNvSpPr>
              <a:spLocks noChangeAspect="1" noChangeShapeType="1"/>
            </p:cNvSpPr>
            <p:nvPr/>
          </p:nvSpPr>
          <p:spPr bwMode="auto">
            <a:xfrm>
              <a:off x="1327"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099" name="Line 89"/>
            <p:cNvSpPr>
              <a:spLocks noChangeAspect="1" noChangeShapeType="1"/>
            </p:cNvSpPr>
            <p:nvPr/>
          </p:nvSpPr>
          <p:spPr bwMode="auto">
            <a:xfrm>
              <a:off x="1365"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00" name="Line 90"/>
            <p:cNvSpPr>
              <a:spLocks noChangeAspect="1" noChangeShapeType="1"/>
            </p:cNvSpPr>
            <p:nvPr/>
          </p:nvSpPr>
          <p:spPr bwMode="auto">
            <a:xfrm>
              <a:off x="1402"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01" name="Line 91"/>
            <p:cNvSpPr>
              <a:spLocks noChangeAspect="1" noChangeShapeType="1"/>
            </p:cNvSpPr>
            <p:nvPr/>
          </p:nvSpPr>
          <p:spPr bwMode="auto">
            <a:xfrm>
              <a:off x="1440"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02" name="Line 92"/>
            <p:cNvSpPr>
              <a:spLocks noChangeAspect="1" noChangeShapeType="1"/>
            </p:cNvSpPr>
            <p:nvPr/>
          </p:nvSpPr>
          <p:spPr bwMode="auto">
            <a:xfrm>
              <a:off x="1477"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03" name="Line 93"/>
            <p:cNvSpPr>
              <a:spLocks noChangeAspect="1" noChangeShapeType="1"/>
            </p:cNvSpPr>
            <p:nvPr/>
          </p:nvSpPr>
          <p:spPr bwMode="auto">
            <a:xfrm>
              <a:off x="1515"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04" name="Line 94"/>
            <p:cNvSpPr>
              <a:spLocks noChangeAspect="1" noChangeShapeType="1"/>
            </p:cNvSpPr>
            <p:nvPr/>
          </p:nvSpPr>
          <p:spPr bwMode="auto">
            <a:xfrm>
              <a:off x="1552"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05" name="Line 95"/>
            <p:cNvSpPr>
              <a:spLocks noChangeAspect="1" noChangeShapeType="1"/>
            </p:cNvSpPr>
            <p:nvPr/>
          </p:nvSpPr>
          <p:spPr bwMode="auto">
            <a:xfrm>
              <a:off x="1590"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06" name="Line 96"/>
            <p:cNvSpPr>
              <a:spLocks noChangeAspect="1" noChangeShapeType="1"/>
            </p:cNvSpPr>
            <p:nvPr/>
          </p:nvSpPr>
          <p:spPr bwMode="auto">
            <a:xfrm>
              <a:off x="1627"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07" name="Line 97"/>
            <p:cNvSpPr>
              <a:spLocks noChangeAspect="1" noChangeShapeType="1"/>
            </p:cNvSpPr>
            <p:nvPr/>
          </p:nvSpPr>
          <p:spPr bwMode="auto">
            <a:xfrm>
              <a:off x="1665"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08" name="Line 98"/>
            <p:cNvSpPr>
              <a:spLocks noChangeAspect="1" noChangeShapeType="1"/>
            </p:cNvSpPr>
            <p:nvPr/>
          </p:nvSpPr>
          <p:spPr bwMode="auto">
            <a:xfrm>
              <a:off x="1702"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09" name="Line 99"/>
            <p:cNvSpPr>
              <a:spLocks noChangeAspect="1" noChangeShapeType="1"/>
            </p:cNvSpPr>
            <p:nvPr/>
          </p:nvSpPr>
          <p:spPr bwMode="auto">
            <a:xfrm>
              <a:off x="1740"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10" name="Line 100"/>
            <p:cNvSpPr>
              <a:spLocks noChangeAspect="1" noChangeShapeType="1"/>
            </p:cNvSpPr>
            <p:nvPr/>
          </p:nvSpPr>
          <p:spPr bwMode="auto">
            <a:xfrm>
              <a:off x="1777"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11" name="Line 101"/>
            <p:cNvSpPr>
              <a:spLocks noChangeAspect="1" noChangeShapeType="1"/>
            </p:cNvSpPr>
            <p:nvPr/>
          </p:nvSpPr>
          <p:spPr bwMode="auto">
            <a:xfrm>
              <a:off x="1814"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12" name="Line 102"/>
            <p:cNvSpPr>
              <a:spLocks noChangeAspect="1" noChangeShapeType="1"/>
            </p:cNvSpPr>
            <p:nvPr/>
          </p:nvSpPr>
          <p:spPr bwMode="auto">
            <a:xfrm>
              <a:off x="1852"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13" name="Line 103"/>
            <p:cNvSpPr>
              <a:spLocks noChangeAspect="1" noChangeShapeType="1"/>
            </p:cNvSpPr>
            <p:nvPr/>
          </p:nvSpPr>
          <p:spPr bwMode="auto">
            <a:xfrm>
              <a:off x="1889"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14" name="Line 104"/>
            <p:cNvSpPr>
              <a:spLocks noChangeAspect="1" noChangeShapeType="1"/>
            </p:cNvSpPr>
            <p:nvPr/>
          </p:nvSpPr>
          <p:spPr bwMode="auto">
            <a:xfrm>
              <a:off x="1927"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15" name="Line 105"/>
            <p:cNvSpPr>
              <a:spLocks noChangeAspect="1" noChangeShapeType="1"/>
            </p:cNvSpPr>
            <p:nvPr/>
          </p:nvSpPr>
          <p:spPr bwMode="auto">
            <a:xfrm>
              <a:off x="1964"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16" name="Line 106"/>
            <p:cNvSpPr>
              <a:spLocks noChangeAspect="1" noChangeShapeType="1"/>
            </p:cNvSpPr>
            <p:nvPr/>
          </p:nvSpPr>
          <p:spPr bwMode="auto">
            <a:xfrm>
              <a:off x="2002"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17" name="Line 107"/>
            <p:cNvSpPr>
              <a:spLocks noChangeAspect="1" noChangeShapeType="1"/>
            </p:cNvSpPr>
            <p:nvPr/>
          </p:nvSpPr>
          <p:spPr bwMode="auto">
            <a:xfrm>
              <a:off x="2039"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18" name="Line 108"/>
            <p:cNvSpPr>
              <a:spLocks noChangeAspect="1" noChangeShapeType="1"/>
            </p:cNvSpPr>
            <p:nvPr/>
          </p:nvSpPr>
          <p:spPr bwMode="auto">
            <a:xfrm>
              <a:off x="2077"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19" name="Line 109"/>
            <p:cNvSpPr>
              <a:spLocks noChangeAspect="1" noChangeShapeType="1"/>
            </p:cNvSpPr>
            <p:nvPr/>
          </p:nvSpPr>
          <p:spPr bwMode="auto">
            <a:xfrm>
              <a:off x="2114"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20" name="Line 110"/>
            <p:cNvSpPr>
              <a:spLocks noChangeAspect="1" noChangeShapeType="1"/>
            </p:cNvSpPr>
            <p:nvPr/>
          </p:nvSpPr>
          <p:spPr bwMode="auto">
            <a:xfrm>
              <a:off x="2152"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21" name="Line 111"/>
            <p:cNvSpPr>
              <a:spLocks noChangeAspect="1" noChangeShapeType="1"/>
            </p:cNvSpPr>
            <p:nvPr/>
          </p:nvSpPr>
          <p:spPr bwMode="auto">
            <a:xfrm>
              <a:off x="2189"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22" name="Line 112"/>
            <p:cNvSpPr>
              <a:spLocks noChangeAspect="1" noChangeShapeType="1"/>
            </p:cNvSpPr>
            <p:nvPr/>
          </p:nvSpPr>
          <p:spPr bwMode="auto">
            <a:xfrm>
              <a:off x="2227"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23" name="Line 113"/>
            <p:cNvSpPr>
              <a:spLocks noChangeAspect="1" noChangeShapeType="1"/>
            </p:cNvSpPr>
            <p:nvPr/>
          </p:nvSpPr>
          <p:spPr bwMode="auto">
            <a:xfrm>
              <a:off x="2264"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24" name="Line 114"/>
            <p:cNvSpPr>
              <a:spLocks noChangeAspect="1" noChangeShapeType="1"/>
            </p:cNvSpPr>
            <p:nvPr/>
          </p:nvSpPr>
          <p:spPr bwMode="auto">
            <a:xfrm>
              <a:off x="2302"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25" name="Line 115"/>
            <p:cNvSpPr>
              <a:spLocks noChangeAspect="1" noChangeShapeType="1"/>
            </p:cNvSpPr>
            <p:nvPr/>
          </p:nvSpPr>
          <p:spPr bwMode="auto">
            <a:xfrm>
              <a:off x="2339"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26" name="Line 116"/>
            <p:cNvSpPr>
              <a:spLocks noChangeAspect="1" noChangeShapeType="1"/>
            </p:cNvSpPr>
            <p:nvPr/>
          </p:nvSpPr>
          <p:spPr bwMode="auto">
            <a:xfrm>
              <a:off x="2377" y="314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27" name="Line 117"/>
            <p:cNvSpPr>
              <a:spLocks noChangeAspect="1" noChangeShapeType="1"/>
            </p:cNvSpPr>
            <p:nvPr/>
          </p:nvSpPr>
          <p:spPr bwMode="auto">
            <a:xfrm>
              <a:off x="915"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28" name="Line 118"/>
            <p:cNvSpPr>
              <a:spLocks noChangeAspect="1" noChangeShapeType="1"/>
            </p:cNvSpPr>
            <p:nvPr/>
          </p:nvSpPr>
          <p:spPr bwMode="auto">
            <a:xfrm>
              <a:off x="953"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29" name="Line 119"/>
            <p:cNvSpPr>
              <a:spLocks noChangeAspect="1" noChangeShapeType="1"/>
            </p:cNvSpPr>
            <p:nvPr/>
          </p:nvSpPr>
          <p:spPr bwMode="auto">
            <a:xfrm>
              <a:off x="990"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30" name="Line 120"/>
            <p:cNvSpPr>
              <a:spLocks noChangeAspect="1" noChangeShapeType="1"/>
            </p:cNvSpPr>
            <p:nvPr/>
          </p:nvSpPr>
          <p:spPr bwMode="auto">
            <a:xfrm>
              <a:off x="1028"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31" name="Line 121"/>
            <p:cNvSpPr>
              <a:spLocks noChangeAspect="1" noChangeShapeType="1"/>
            </p:cNvSpPr>
            <p:nvPr/>
          </p:nvSpPr>
          <p:spPr bwMode="auto">
            <a:xfrm>
              <a:off x="1065"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32" name="Line 122"/>
            <p:cNvSpPr>
              <a:spLocks noChangeAspect="1" noChangeShapeType="1"/>
            </p:cNvSpPr>
            <p:nvPr/>
          </p:nvSpPr>
          <p:spPr bwMode="auto">
            <a:xfrm>
              <a:off x="1103"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33" name="Line 123"/>
            <p:cNvSpPr>
              <a:spLocks noChangeAspect="1" noChangeShapeType="1"/>
            </p:cNvSpPr>
            <p:nvPr/>
          </p:nvSpPr>
          <p:spPr bwMode="auto">
            <a:xfrm>
              <a:off x="1140"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34" name="Line 124"/>
            <p:cNvSpPr>
              <a:spLocks noChangeAspect="1" noChangeShapeType="1"/>
            </p:cNvSpPr>
            <p:nvPr/>
          </p:nvSpPr>
          <p:spPr bwMode="auto">
            <a:xfrm>
              <a:off x="1177"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35" name="Line 125"/>
            <p:cNvSpPr>
              <a:spLocks noChangeAspect="1" noChangeShapeType="1"/>
            </p:cNvSpPr>
            <p:nvPr/>
          </p:nvSpPr>
          <p:spPr bwMode="auto">
            <a:xfrm>
              <a:off x="1215"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36" name="Line 126"/>
            <p:cNvSpPr>
              <a:spLocks noChangeAspect="1" noChangeShapeType="1"/>
            </p:cNvSpPr>
            <p:nvPr/>
          </p:nvSpPr>
          <p:spPr bwMode="auto">
            <a:xfrm>
              <a:off x="1252"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37" name="Line 127"/>
            <p:cNvSpPr>
              <a:spLocks noChangeAspect="1" noChangeShapeType="1"/>
            </p:cNvSpPr>
            <p:nvPr/>
          </p:nvSpPr>
          <p:spPr bwMode="auto">
            <a:xfrm>
              <a:off x="1290"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38" name="Line 128"/>
            <p:cNvSpPr>
              <a:spLocks noChangeAspect="1" noChangeShapeType="1"/>
            </p:cNvSpPr>
            <p:nvPr/>
          </p:nvSpPr>
          <p:spPr bwMode="auto">
            <a:xfrm>
              <a:off x="1327"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39" name="Line 129"/>
            <p:cNvSpPr>
              <a:spLocks noChangeAspect="1" noChangeShapeType="1"/>
            </p:cNvSpPr>
            <p:nvPr/>
          </p:nvSpPr>
          <p:spPr bwMode="auto">
            <a:xfrm>
              <a:off x="1365"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40" name="Line 130"/>
            <p:cNvSpPr>
              <a:spLocks noChangeAspect="1" noChangeShapeType="1"/>
            </p:cNvSpPr>
            <p:nvPr/>
          </p:nvSpPr>
          <p:spPr bwMode="auto">
            <a:xfrm>
              <a:off x="1402"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41" name="Line 131"/>
            <p:cNvSpPr>
              <a:spLocks noChangeAspect="1" noChangeShapeType="1"/>
            </p:cNvSpPr>
            <p:nvPr/>
          </p:nvSpPr>
          <p:spPr bwMode="auto">
            <a:xfrm>
              <a:off x="1440"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42" name="Line 132"/>
            <p:cNvSpPr>
              <a:spLocks noChangeAspect="1" noChangeShapeType="1"/>
            </p:cNvSpPr>
            <p:nvPr/>
          </p:nvSpPr>
          <p:spPr bwMode="auto">
            <a:xfrm>
              <a:off x="1477"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43" name="Line 133"/>
            <p:cNvSpPr>
              <a:spLocks noChangeAspect="1" noChangeShapeType="1"/>
            </p:cNvSpPr>
            <p:nvPr/>
          </p:nvSpPr>
          <p:spPr bwMode="auto">
            <a:xfrm>
              <a:off x="1515"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44" name="Line 134"/>
            <p:cNvSpPr>
              <a:spLocks noChangeAspect="1" noChangeShapeType="1"/>
            </p:cNvSpPr>
            <p:nvPr/>
          </p:nvSpPr>
          <p:spPr bwMode="auto">
            <a:xfrm>
              <a:off x="1552"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45" name="Line 135"/>
            <p:cNvSpPr>
              <a:spLocks noChangeAspect="1" noChangeShapeType="1"/>
            </p:cNvSpPr>
            <p:nvPr/>
          </p:nvSpPr>
          <p:spPr bwMode="auto">
            <a:xfrm>
              <a:off x="1590" y="190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46" name="Line 136"/>
            <p:cNvSpPr>
              <a:spLocks noChangeAspect="1" noChangeShapeType="1"/>
            </p:cNvSpPr>
            <p:nvPr/>
          </p:nvSpPr>
          <p:spPr bwMode="auto">
            <a:xfrm>
              <a:off x="915"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47" name="Line 137"/>
            <p:cNvSpPr>
              <a:spLocks noChangeAspect="1" noChangeShapeType="1"/>
            </p:cNvSpPr>
            <p:nvPr/>
          </p:nvSpPr>
          <p:spPr bwMode="auto">
            <a:xfrm>
              <a:off x="953"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48" name="Line 138"/>
            <p:cNvSpPr>
              <a:spLocks noChangeAspect="1" noChangeShapeType="1"/>
            </p:cNvSpPr>
            <p:nvPr/>
          </p:nvSpPr>
          <p:spPr bwMode="auto">
            <a:xfrm>
              <a:off x="990"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49" name="Line 139"/>
            <p:cNvSpPr>
              <a:spLocks noChangeAspect="1" noChangeShapeType="1"/>
            </p:cNvSpPr>
            <p:nvPr/>
          </p:nvSpPr>
          <p:spPr bwMode="auto">
            <a:xfrm>
              <a:off x="1028"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50" name="Line 140"/>
            <p:cNvSpPr>
              <a:spLocks noChangeAspect="1" noChangeShapeType="1"/>
            </p:cNvSpPr>
            <p:nvPr/>
          </p:nvSpPr>
          <p:spPr bwMode="auto">
            <a:xfrm>
              <a:off x="1065"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51" name="Line 141"/>
            <p:cNvSpPr>
              <a:spLocks noChangeAspect="1" noChangeShapeType="1"/>
            </p:cNvSpPr>
            <p:nvPr/>
          </p:nvSpPr>
          <p:spPr bwMode="auto">
            <a:xfrm>
              <a:off x="1103"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52" name="Line 142"/>
            <p:cNvSpPr>
              <a:spLocks noChangeAspect="1" noChangeShapeType="1"/>
            </p:cNvSpPr>
            <p:nvPr/>
          </p:nvSpPr>
          <p:spPr bwMode="auto">
            <a:xfrm>
              <a:off x="1140"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53" name="Line 143"/>
            <p:cNvSpPr>
              <a:spLocks noChangeAspect="1" noChangeShapeType="1"/>
            </p:cNvSpPr>
            <p:nvPr/>
          </p:nvSpPr>
          <p:spPr bwMode="auto">
            <a:xfrm>
              <a:off x="1177"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54" name="Line 144"/>
            <p:cNvSpPr>
              <a:spLocks noChangeAspect="1" noChangeShapeType="1"/>
            </p:cNvSpPr>
            <p:nvPr/>
          </p:nvSpPr>
          <p:spPr bwMode="auto">
            <a:xfrm>
              <a:off x="1215"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55" name="Line 145"/>
            <p:cNvSpPr>
              <a:spLocks noChangeAspect="1" noChangeShapeType="1"/>
            </p:cNvSpPr>
            <p:nvPr/>
          </p:nvSpPr>
          <p:spPr bwMode="auto">
            <a:xfrm>
              <a:off x="1252"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56" name="Line 146"/>
            <p:cNvSpPr>
              <a:spLocks noChangeAspect="1" noChangeShapeType="1"/>
            </p:cNvSpPr>
            <p:nvPr/>
          </p:nvSpPr>
          <p:spPr bwMode="auto">
            <a:xfrm>
              <a:off x="1290"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57" name="Line 147"/>
            <p:cNvSpPr>
              <a:spLocks noChangeAspect="1" noChangeShapeType="1"/>
            </p:cNvSpPr>
            <p:nvPr/>
          </p:nvSpPr>
          <p:spPr bwMode="auto">
            <a:xfrm>
              <a:off x="1327"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58" name="Line 148"/>
            <p:cNvSpPr>
              <a:spLocks noChangeAspect="1" noChangeShapeType="1"/>
            </p:cNvSpPr>
            <p:nvPr/>
          </p:nvSpPr>
          <p:spPr bwMode="auto">
            <a:xfrm>
              <a:off x="1365"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59" name="Line 149"/>
            <p:cNvSpPr>
              <a:spLocks noChangeAspect="1" noChangeShapeType="1"/>
            </p:cNvSpPr>
            <p:nvPr/>
          </p:nvSpPr>
          <p:spPr bwMode="auto">
            <a:xfrm>
              <a:off x="1402"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60" name="Line 150"/>
            <p:cNvSpPr>
              <a:spLocks noChangeAspect="1" noChangeShapeType="1"/>
            </p:cNvSpPr>
            <p:nvPr/>
          </p:nvSpPr>
          <p:spPr bwMode="auto">
            <a:xfrm>
              <a:off x="1440"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61" name="Line 151"/>
            <p:cNvSpPr>
              <a:spLocks noChangeAspect="1" noChangeShapeType="1"/>
            </p:cNvSpPr>
            <p:nvPr/>
          </p:nvSpPr>
          <p:spPr bwMode="auto">
            <a:xfrm>
              <a:off x="1477"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62" name="Line 152"/>
            <p:cNvSpPr>
              <a:spLocks noChangeAspect="1" noChangeShapeType="1"/>
            </p:cNvSpPr>
            <p:nvPr/>
          </p:nvSpPr>
          <p:spPr bwMode="auto">
            <a:xfrm>
              <a:off x="1515"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63" name="Line 153"/>
            <p:cNvSpPr>
              <a:spLocks noChangeAspect="1" noChangeShapeType="1"/>
            </p:cNvSpPr>
            <p:nvPr/>
          </p:nvSpPr>
          <p:spPr bwMode="auto">
            <a:xfrm>
              <a:off x="1552"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64" name="Line 154"/>
            <p:cNvSpPr>
              <a:spLocks noChangeAspect="1" noChangeShapeType="1"/>
            </p:cNvSpPr>
            <p:nvPr/>
          </p:nvSpPr>
          <p:spPr bwMode="auto">
            <a:xfrm>
              <a:off x="1590"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65" name="Line 155"/>
            <p:cNvSpPr>
              <a:spLocks noChangeAspect="1" noChangeShapeType="1"/>
            </p:cNvSpPr>
            <p:nvPr/>
          </p:nvSpPr>
          <p:spPr bwMode="auto">
            <a:xfrm>
              <a:off x="1627"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66" name="Line 156"/>
            <p:cNvSpPr>
              <a:spLocks noChangeAspect="1" noChangeShapeType="1"/>
            </p:cNvSpPr>
            <p:nvPr/>
          </p:nvSpPr>
          <p:spPr bwMode="auto">
            <a:xfrm>
              <a:off x="1665"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67" name="Line 157"/>
            <p:cNvSpPr>
              <a:spLocks noChangeAspect="1" noChangeShapeType="1"/>
            </p:cNvSpPr>
            <p:nvPr/>
          </p:nvSpPr>
          <p:spPr bwMode="auto">
            <a:xfrm>
              <a:off x="1702"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68" name="Line 158"/>
            <p:cNvSpPr>
              <a:spLocks noChangeAspect="1" noChangeShapeType="1"/>
            </p:cNvSpPr>
            <p:nvPr/>
          </p:nvSpPr>
          <p:spPr bwMode="auto">
            <a:xfrm>
              <a:off x="1740"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69" name="Line 159"/>
            <p:cNvSpPr>
              <a:spLocks noChangeAspect="1" noChangeShapeType="1"/>
            </p:cNvSpPr>
            <p:nvPr/>
          </p:nvSpPr>
          <p:spPr bwMode="auto">
            <a:xfrm>
              <a:off x="1777"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70" name="Line 160"/>
            <p:cNvSpPr>
              <a:spLocks noChangeAspect="1" noChangeShapeType="1"/>
            </p:cNvSpPr>
            <p:nvPr/>
          </p:nvSpPr>
          <p:spPr bwMode="auto">
            <a:xfrm>
              <a:off x="1814"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71" name="Line 161"/>
            <p:cNvSpPr>
              <a:spLocks noChangeAspect="1" noChangeShapeType="1"/>
            </p:cNvSpPr>
            <p:nvPr/>
          </p:nvSpPr>
          <p:spPr bwMode="auto">
            <a:xfrm>
              <a:off x="1852"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72" name="Line 162"/>
            <p:cNvSpPr>
              <a:spLocks noChangeAspect="1" noChangeShapeType="1"/>
            </p:cNvSpPr>
            <p:nvPr/>
          </p:nvSpPr>
          <p:spPr bwMode="auto">
            <a:xfrm>
              <a:off x="1889"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73" name="Line 163"/>
            <p:cNvSpPr>
              <a:spLocks noChangeAspect="1" noChangeShapeType="1"/>
            </p:cNvSpPr>
            <p:nvPr/>
          </p:nvSpPr>
          <p:spPr bwMode="auto">
            <a:xfrm>
              <a:off x="1927"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74" name="Line 164"/>
            <p:cNvSpPr>
              <a:spLocks noChangeAspect="1" noChangeShapeType="1"/>
            </p:cNvSpPr>
            <p:nvPr/>
          </p:nvSpPr>
          <p:spPr bwMode="auto">
            <a:xfrm>
              <a:off x="1964"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75" name="Line 165"/>
            <p:cNvSpPr>
              <a:spLocks noChangeAspect="1" noChangeShapeType="1"/>
            </p:cNvSpPr>
            <p:nvPr/>
          </p:nvSpPr>
          <p:spPr bwMode="auto">
            <a:xfrm>
              <a:off x="2002"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76" name="Line 166"/>
            <p:cNvSpPr>
              <a:spLocks noChangeAspect="1" noChangeShapeType="1"/>
            </p:cNvSpPr>
            <p:nvPr/>
          </p:nvSpPr>
          <p:spPr bwMode="auto">
            <a:xfrm>
              <a:off x="2039"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77" name="Line 167"/>
            <p:cNvSpPr>
              <a:spLocks noChangeAspect="1" noChangeShapeType="1"/>
            </p:cNvSpPr>
            <p:nvPr/>
          </p:nvSpPr>
          <p:spPr bwMode="auto">
            <a:xfrm>
              <a:off x="2077"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78" name="Line 168"/>
            <p:cNvSpPr>
              <a:spLocks noChangeAspect="1" noChangeShapeType="1"/>
            </p:cNvSpPr>
            <p:nvPr/>
          </p:nvSpPr>
          <p:spPr bwMode="auto">
            <a:xfrm>
              <a:off x="2114"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79" name="Line 169"/>
            <p:cNvSpPr>
              <a:spLocks noChangeAspect="1" noChangeShapeType="1"/>
            </p:cNvSpPr>
            <p:nvPr/>
          </p:nvSpPr>
          <p:spPr bwMode="auto">
            <a:xfrm>
              <a:off x="2152"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80" name="Line 170"/>
            <p:cNvSpPr>
              <a:spLocks noChangeAspect="1" noChangeShapeType="1"/>
            </p:cNvSpPr>
            <p:nvPr/>
          </p:nvSpPr>
          <p:spPr bwMode="auto">
            <a:xfrm>
              <a:off x="2189"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81" name="Line 171"/>
            <p:cNvSpPr>
              <a:spLocks noChangeAspect="1" noChangeShapeType="1"/>
            </p:cNvSpPr>
            <p:nvPr/>
          </p:nvSpPr>
          <p:spPr bwMode="auto">
            <a:xfrm>
              <a:off x="2227"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82" name="Line 172"/>
            <p:cNvSpPr>
              <a:spLocks noChangeAspect="1" noChangeShapeType="1"/>
            </p:cNvSpPr>
            <p:nvPr/>
          </p:nvSpPr>
          <p:spPr bwMode="auto">
            <a:xfrm>
              <a:off x="2264"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83" name="Line 173"/>
            <p:cNvSpPr>
              <a:spLocks noChangeAspect="1" noChangeShapeType="1"/>
            </p:cNvSpPr>
            <p:nvPr/>
          </p:nvSpPr>
          <p:spPr bwMode="auto">
            <a:xfrm>
              <a:off x="2302"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84" name="Line 174"/>
            <p:cNvSpPr>
              <a:spLocks noChangeAspect="1" noChangeShapeType="1"/>
            </p:cNvSpPr>
            <p:nvPr/>
          </p:nvSpPr>
          <p:spPr bwMode="auto">
            <a:xfrm>
              <a:off x="2339"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85" name="Line 175"/>
            <p:cNvSpPr>
              <a:spLocks noChangeAspect="1" noChangeShapeType="1"/>
            </p:cNvSpPr>
            <p:nvPr/>
          </p:nvSpPr>
          <p:spPr bwMode="auto">
            <a:xfrm>
              <a:off x="2377"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86" name="Line 176"/>
            <p:cNvSpPr>
              <a:spLocks noChangeAspect="1" noChangeShapeType="1"/>
            </p:cNvSpPr>
            <p:nvPr/>
          </p:nvSpPr>
          <p:spPr bwMode="auto">
            <a:xfrm>
              <a:off x="2414"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87" name="Line 177"/>
            <p:cNvSpPr>
              <a:spLocks noChangeAspect="1" noChangeShapeType="1"/>
            </p:cNvSpPr>
            <p:nvPr/>
          </p:nvSpPr>
          <p:spPr bwMode="auto">
            <a:xfrm>
              <a:off x="2451"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88" name="Line 178"/>
            <p:cNvSpPr>
              <a:spLocks noChangeAspect="1" noChangeShapeType="1"/>
            </p:cNvSpPr>
            <p:nvPr/>
          </p:nvSpPr>
          <p:spPr bwMode="auto">
            <a:xfrm>
              <a:off x="2489"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89" name="Line 179"/>
            <p:cNvSpPr>
              <a:spLocks noChangeAspect="1" noChangeShapeType="1"/>
            </p:cNvSpPr>
            <p:nvPr/>
          </p:nvSpPr>
          <p:spPr bwMode="auto">
            <a:xfrm>
              <a:off x="2526"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90" name="Line 180"/>
            <p:cNvSpPr>
              <a:spLocks noChangeAspect="1" noChangeShapeType="1"/>
            </p:cNvSpPr>
            <p:nvPr/>
          </p:nvSpPr>
          <p:spPr bwMode="auto">
            <a:xfrm>
              <a:off x="2564"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91" name="Line 181"/>
            <p:cNvSpPr>
              <a:spLocks noChangeAspect="1" noChangeShapeType="1"/>
            </p:cNvSpPr>
            <p:nvPr/>
          </p:nvSpPr>
          <p:spPr bwMode="auto">
            <a:xfrm>
              <a:off x="2601"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92" name="Line 182"/>
            <p:cNvSpPr>
              <a:spLocks noChangeAspect="1" noChangeShapeType="1"/>
            </p:cNvSpPr>
            <p:nvPr/>
          </p:nvSpPr>
          <p:spPr bwMode="auto">
            <a:xfrm>
              <a:off x="2639"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93" name="Line 183"/>
            <p:cNvSpPr>
              <a:spLocks noChangeAspect="1" noChangeShapeType="1"/>
            </p:cNvSpPr>
            <p:nvPr/>
          </p:nvSpPr>
          <p:spPr bwMode="auto">
            <a:xfrm>
              <a:off x="2676"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94" name="Line 184"/>
            <p:cNvSpPr>
              <a:spLocks noChangeAspect="1" noChangeShapeType="1"/>
            </p:cNvSpPr>
            <p:nvPr/>
          </p:nvSpPr>
          <p:spPr bwMode="auto">
            <a:xfrm>
              <a:off x="2714"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95" name="Line 185"/>
            <p:cNvSpPr>
              <a:spLocks noChangeAspect="1" noChangeShapeType="1"/>
            </p:cNvSpPr>
            <p:nvPr/>
          </p:nvSpPr>
          <p:spPr bwMode="auto">
            <a:xfrm>
              <a:off x="2751"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96" name="Line 186"/>
            <p:cNvSpPr>
              <a:spLocks noChangeAspect="1" noChangeShapeType="1"/>
            </p:cNvSpPr>
            <p:nvPr/>
          </p:nvSpPr>
          <p:spPr bwMode="auto">
            <a:xfrm>
              <a:off x="2789"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97" name="Line 187"/>
            <p:cNvSpPr>
              <a:spLocks noChangeAspect="1" noChangeShapeType="1"/>
            </p:cNvSpPr>
            <p:nvPr/>
          </p:nvSpPr>
          <p:spPr bwMode="auto">
            <a:xfrm>
              <a:off x="2826"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98" name="Line 188"/>
            <p:cNvSpPr>
              <a:spLocks noChangeAspect="1" noChangeShapeType="1"/>
            </p:cNvSpPr>
            <p:nvPr/>
          </p:nvSpPr>
          <p:spPr bwMode="auto">
            <a:xfrm>
              <a:off x="2864"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199" name="Line 189"/>
            <p:cNvSpPr>
              <a:spLocks noChangeAspect="1" noChangeShapeType="1"/>
            </p:cNvSpPr>
            <p:nvPr/>
          </p:nvSpPr>
          <p:spPr bwMode="auto">
            <a:xfrm>
              <a:off x="2901"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00" name="Line 190"/>
            <p:cNvSpPr>
              <a:spLocks noChangeAspect="1" noChangeShapeType="1"/>
            </p:cNvSpPr>
            <p:nvPr/>
          </p:nvSpPr>
          <p:spPr bwMode="auto">
            <a:xfrm>
              <a:off x="2939"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01" name="Line 191"/>
            <p:cNvSpPr>
              <a:spLocks noChangeAspect="1" noChangeShapeType="1"/>
            </p:cNvSpPr>
            <p:nvPr/>
          </p:nvSpPr>
          <p:spPr bwMode="auto">
            <a:xfrm>
              <a:off x="2976"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02" name="Line 192"/>
            <p:cNvSpPr>
              <a:spLocks noChangeAspect="1" noChangeShapeType="1"/>
            </p:cNvSpPr>
            <p:nvPr/>
          </p:nvSpPr>
          <p:spPr bwMode="auto">
            <a:xfrm>
              <a:off x="3014"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03" name="Line 193"/>
            <p:cNvSpPr>
              <a:spLocks noChangeAspect="1" noChangeShapeType="1"/>
            </p:cNvSpPr>
            <p:nvPr/>
          </p:nvSpPr>
          <p:spPr bwMode="auto">
            <a:xfrm>
              <a:off x="3051"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04" name="Line 194"/>
            <p:cNvSpPr>
              <a:spLocks noChangeAspect="1" noChangeShapeType="1"/>
            </p:cNvSpPr>
            <p:nvPr/>
          </p:nvSpPr>
          <p:spPr bwMode="auto">
            <a:xfrm>
              <a:off x="3088"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05" name="Line 195"/>
            <p:cNvSpPr>
              <a:spLocks noChangeAspect="1" noChangeShapeType="1"/>
            </p:cNvSpPr>
            <p:nvPr/>
          </p:nvSpPr>
          <p:spPr bwMode="auto">
            <a:xfrm>
              <a:off x="3126"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06" name="Line 196"/>
            <p:cNvSpPr>
              <a:spLocks noChangeAspect="1" noChangeShapeType="1"/>
            </p:cNvSpPr>
            <p:nvPr/>
          </p:nvSpPr>
          <p:spPr bwMode="auto">
            <a:xfrm>
              <a:off x="3163"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07" name="Line 197"/>
            <p:cNvSpPr>
              <a:spLocks noChangeAspect="1" noChangeShapeType="1"/>
            </p:cNvSpPr>
            <p:nvPr/>
          </p:nvSpPr>
          <p:spPr bwMode="auto">
            <a:xfrm>
              <a:off x="3201"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08" name="Line 198"/>
            <p:cNvSpPr>
              <a:spLocks noChangeAspect="1" noChangeShapeType="1"/>
            </p:cNvSpPr>
            <p:nvPr/>
          </p:nvSpPr>
          <p:spPr bwMode="auto">
            <a:xfrm>
              <a:off x="3238"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09" name="Line 199"/>
            <p:cNvSpPr>
              <a:spLocks noChangeAspect="1" noChangeShapeType="1"/>
            </p:cNvSpPr>
            <p:nvPr/>
          </p:nvSpPr>
          <p:spPr bwMode="auto">
            <a:xfrm>
              <a:off x="3276"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10" name="Line 200"/>
            <p:cNvSpPr>
              <a:spLocks noChangeAspect="1" noChangeShapeType="1"/>
            </p:cNvSpPr>
            <p:nvPr/>
          </p:nvSpPr>
          <p:spPr bwMode="auto">
            <a:xfrm>
              <a:off x="3313"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11" name="Line 201"/>
            <p:cNvSpPr>
              <a:spLocks noChangeAspect="1" noChangeShapeType="1"/>
            </p:cNvSpPr>
            <p:nvPr/>
          </p:nvSpPr>
          <p:spPr bwMode="auto">
            <a:xfrm>
              <a:off x="3351"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12" name="Line 202"/>
            <p:cNvSpPr>
              <a:spLocks noChangeAspect="1" noChangeShapeType="1"/>
            </p:cNvSpPr>
            <p:nvPr/>
          </p:nvSpPr>
          <p:spPr bwMode="auto">
            <a:xfrm>
              <a:off x="3388"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213" name="Line 203"/>
            <p:cNvSpPr>
              <a:spLocks noChangeAspect="1" noChangeShapeType="1"/>
            </p:cNvSpPr>
            <p:nvPr/>
          </p:nvSpPr>
          <p:spPr bwMode="auto">
            <a:xfrm>
              <a:off x="3426" y="3595"/>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918" name="Line 204"/>
          <p:cNvSpPr>
            <a:spLocks noChangeAspect="1" noChangeShapeType="1"/>
          </p:cNvSpPr>
          <p:nvPr/>
        </p:nvSpPr>
        <p:spPr bwMode="auto">
          <a:xfrm>
            <a:off x="51069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19" name="Line 205"/>
          <p:cNvSpPr>
            <a:spLocks noChangeAspect="1" noChangeShapeType="1"/>
          </p:cNvSpPr>
          <p:nvPr/>
        </p:nvSpPr>
        <p:spPr bwMode="auto">
          <a:xfrm>
            <a:off x="51577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0" name="Line 206"/>
          <p:cNvSpPr>
            <a:spLocks noChangeAspect="1" noChangeShapeType="1"/>
          </p:cNvSpPr>
          <p:nvPr/>
        </p:nvSpPr>
        <p:spPr bwMode="auto">
          <a:xfrm>
            <a:off x="52085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1" name="Line 207"/>
          <p:cNvSpPr>
            <a:spLocks noChangeAspect="1" noChangeShapeType="1"/>
          </p:cNvSpPr>
          <p:nvPr/>
        </p:nvSpPr>
        <p:spPr bwMode="auto">
          <a:xfrm>
            <a:off x="52593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2" name="Line 208"/>
          <p:cNvSpPr>
            <a:spLocks noChangeAspect="1" noChangeShapeType="1"/>
          </p:cNvSpPr>
          <p:nvPr/>
        </p:nvSpPr>
        <p:spPr bwMode="auto">
          <a:xfrm>
            <a:off x="53101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3" name="Line 209"/>
          <p:cNvSpPr>
            <a:spLocks noChangeAspect="1" noChangeShapeType="1"/>
          </p:cNvSpPr>
          <p:nvPr/>
        </p:nvSpPr>
        <p:spPr bwMode="auto">
          <a:xfrm>
            <a:off x="53609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4" name="Line 210"/>
          <p:cNvSpPr>
            <a:spLocks noChangeAspect="1" noChangeShapeType="1"/>
          </p:cNvSpPr>
          <p:nvPr/>
        </p:nvSpPr>
        <p:spPr bwMode="auto">
          <a:xfrm>
            <a:off x="54117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5" name="Line 211"/>
          <p:cNvSpPr>
            <a:spLocks noChangeAspect="1" noChangeShapeType="1"/>
          </p:cNvSpPr>
          <p:nvPr/>
        </p:nvSpPr>
        <p:spPr bwMode="auto">
          <a:xfrm>
            <a:off x="54625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6" name="Line 212"/>
          <p:cNvSpPr>
            <a:spLocks noChangeAspect="1" noChangeShapeType="1"/>
          </p:cNvSpPr>
          <p:nvPr/>
        </p:nvSpPr>
        <p:spPr bwMode="auto">
          <a:xfrm>
            <a:off x="55133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7" name="Line 213"/>
          <p:cNvSpPr>
            <a:spLocks noChangeAspect="1" noChangeShapeType="1"/>
          </p:cNvSpPr>
          <p:nvPr/>
        </p:nvSpPr>
        <p:spPr bwMode="auto">
          <a:xfrm>
            <a:off x="55641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8" name="Line 214"/>
          <p:cNvSpPr>
            <a:spLocks noChangeAspect="1" noChangeShapeType="1"/>
          </p:cNvSpPr>
          <p:nvPr/>
        </p:nvSpPr>
        <p:spPr bwMode="auto">
          <a:xfrm>
            <a:off x="56165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29" name="Line 215"/>
          <p:cNvSpPr>
            <a:spLocks noChangeAspect="1" noChangeShapeType="1"/>
          </p:cNvSpPr>
          <p:nvPr/>
        </p:nvSpPr>
        <p:spPr bwMode="auto">
          <a:xfrm>
            <a:off x="56657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0" name="Line 216"/>
          <p:cNvSpPr>
            <a:spLocks noChangeAspect="1" noChangeShapeType="1"/>
          </p:cNvSpPr>
          <p:nvPr/>
        </p:nvSpPr>
        <p:spPr bwMode="auto">
          <a:xfrm>
            <a:off x="57181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1" name="Line 217"/>
          <p:cNvSpPr>
            <a:spLocks noChangeAspect="1" noChangeShapeType="1"/>
          </p:cNvSpPr>
          <p:nvPr/>
        </p:nvSpPr>
        <p:spPr bwMode="auto">
          <a:xfrm>
            <a:off x="57673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2" name="Line 218"/>
          <p:cNvSpPr>
            <a:spLocks noChangeAspect="1" noChangeShapeType="1"/>
          </p:cNvSpPr>
          <p:nvPr/>
        </p:nvSpPr>
        <p:spPr bwMode="auto">
          <a:xfrm>
            <a:off x="58197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3" name="Line 219"/>
          <p:cNvSpPr>
            <a:spLocks noChangeAspect="1" noChangeShapeType="1"/>
          </p:cNvSpPr>
          <p:nvPr/>
        </p:nvSpPr>
        <p:spPr bwMode="auto">
          <a:xfrm>
            <a:off x="5868988"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4" name="Line 220"/>
          <p:cNvSpPr>
            <a:spLocks noChangeAspect="1" noChangeShapeType="1"/>
          </p:cNvSpPr>
          <p:nvPr/>
        </p:nvSpPr>
        <p:spPr bwMode="auto">
          <a:xfrm>
            <a:off x="59213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5" name="Line 221"/>
          <p:cNvSpPr>
            <a:spLocks noChangeAspect="1" noChangeShapeType="1"/>
          </p:cNvSpPr>
          <p:nvPr/>
        </p:nvSpPr>
        <p:spPr bwMode="auto">
          <a:xfrm>
            <a:off x="59721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6" name="Line 222"/>
          <p:cNvSpPr>
            <a:spLocks noChangeAspect="1" noChangeShapeType="1"/>
          </p:cNvSpPr>
          <p:nvPr/>
        </p:nvSpPr>
        <p:spPr bwMode="auto">
          <a:xfrm>
            <a:off x="60229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7" name="Line 223"/>
          <p:cNvSpPr>
            <a:spLocks noChangeAspect="1" noChangeShapeType="1"/>
          </p:cNvSpPr>
          <p:nvPr/>
        </p:nvSpPr>
        <p:spPr bwMode="auto">
          <a:xfrm>
            <a:off x="60737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8" name="Line 224"/>
          <p:cNvSpPr>
            <a:spLocks noChangeAspect="1" noChangeShapeType="1"/>
          </p:cNvSpPr>
          <p:nvPr/>
        </p:nvSpPr>
        <p:spPr bwMode="auto">
          <a:xfrm>
            <a:off x="61245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39" name="Line 225"/>
          <p:cNvSpPr>
            <a:spLocks noChangeAspect="1" noChangeShapeType="1"/>
          </p:cNvSpPr>
          <p:nvPr/>
        </p:nvSpPr>
        <p:spPr bwMode="auto">
          <a:xfrm>
            <a:off x="61753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0" name="Line 226"/>
          <p:cNvSpPr>
            <a:spLocks noChangeAspect="1" noChangeShapeType="1"/>
          </p:cNvSpPr>
          <p:nvPr/>
        </p:nvSpPr>
        <p:spPr bwMode="auto">
          <a:xfrm>
            <a:off x="62261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1" name="Line 227"/>
          <p:cNvSpPr>
            <a:spLocks noChangeAspect="1" noChangeShapeType="1"/>
          </p:cNvSpPr>
          <p:nvPr/>
        </p:nvSpPr>
        <p:spPr bwMode="auto">
          <a:xfrm>
            <a:off x="62769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2" name="Line 228"/>
          <p:cNvSpPr>
            <a:spLocks noChangeAspect="1" noChangeShapeType="1"/>
          </p:cNvSpPr>
          <p:nvPr/>
        </p:nvSpPr>
        <p:spPr bwMode="auto">
          <a:xfrm>
            <a:off x="63277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3" name="Line 229"/>
          <p:cNvSpPr>
            <a:spLocks noChangeAspect="1" noChangeShapeType="1"/>
          </p:cNvSpPr>
          <p:nvPr/>
        </p:nvSpPr>
        <p:spPr bwMode="auto">
          <a:xfrm>
            <a:off x="63785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4" name="Line 230"/>
          <p:cNvSpPr>
            <a:spLocks noChangeAspect="1" noChangeShapeType="1"/>
          </p:cNvSpPr>
          <p:nvPr/>
        </p:nvSpPr>
        <p:spPr bwMode="auto">
          <a:xfrm>
            <a:off x="64293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5" name="Line 231"/>
          <p:cNvSpPr>
            <a:spLocks noChangeAspect="1" noChangeShapeType="1"/>
          </p:cNvSpPr>
          <p:nvPr/>
        </p:nvSpPr>
        <p:spPr bwMode="auto">
          <a:xfrm>
            <a:off x="6480175" y="5662613"/>
            <a:ext cx="0" cy="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6" name="Rectangle 232"/>
          <p:cNvSpPr>
            <a:spLocks noChangeAspect="1" noChangeArrowheads="1"/>
          </p:cNvSpPr>
          <p:nvPr/>
        </p:nvSpPr>
        <p:spPr bwMode="auto">
          <a:xfrm>
            <a:off x="1541463" y="2724150"/>
            <a:ext cx="63500"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sz="2400" b="0">
              <a:latin typeface="Times" panose="02020603050405020304" pitchFamily="18" charset="0"/>
              <a:cs typeface="Times New Roman" panose="02020603050405020304" pitchFamily="18" charset="0"/>
            </a:endParaRPr>
          </a:p>
        </p:txBody>
      </p:sp>
      <p:sp>
        <p:nvSpPr>
          <p:cNvPr id="38947" name="Rectangle 233"/>
          <p:cNvSpPr>
            <a:spLocks noChangeAspect="1" noChangeArrowheads="1"/>
          </p:cNvSpPr>
          <p:nvPr/>
        </p:nvSpPr>
        <p:spPr bwMode="auto">
          <a:xfrm>
            <a:off x="1566863" y="4814888"/>
            <a:ext cx="3492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sz="2400" b="0">
              <a:latin typeface="Times" panose="02020603050405020304" pitchFamily="18" charset="0"/>
              <a:cs typeface="Times New Roman" panose="02020603050405020304" pitchFamily="18" charset="0"/>
            </a:endParaRPr>
          </a:p>
        </p:txBody>
      </p:sp>
      <p:sp>
        <p:nvSpPr>
          <p:cNvPr id="38948" name="Rectangle 234"/>
          <p:cNvSpPr>
            <a:spLocks noChangeAspect="1" noChangeArrowheads="1"/>
          </p:cNvSpPr>
          <p:nvPr/>
        </p:nvSpPr>
        <p:spPr bwMode="auto">
          <a:xfrm>
            <a:off x="1566863" y="3775075"/>
            <a:ext cx="34925" cy="809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sz="2400" b="0">
              <a:latin typeface="Times" panose="02020603050405020304" pitchFamily="18" charset="0"/>
              <a:cs typeface="Times New Roman" panose="02020603050405020304" pitchFamily="18" charset="0"/>
            </a:endParaRPr>
          </a:p>
        </p:txBody>
      </p:sp>
      <p:sp>
        <p:nvSpPr>
          <p:cNvPr id="38949" name="Rectangle 235"/>
          <p:cNvSpPr>
            <a:spLocks noChangeAspect="1" noChangeArrowheads="1"/>
          </p:cNvSpPr>
          <p:nvPr/>
        </p:nvSpPr>
        <p:spPr bwMode="auto">
          <a:xfrm>
            <a:off x="6840538" y="5891213"/>
            <a:ext cx="106362" cy="63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sz="2400" b="0">
              <a:latin typeface="Times" panose="02020603050405020304" pitchFamily="18" charset="0"/>
              <a:cs typeface="Times New Roman" panose="02020603050405020304" pitchFamily="18" charset="0"/>
            </a:endParaRPr>
          </a:p>
        </p:txBody>
      </p:sp>
      <p:sp>
        <p:nvSpPr>
          <p:cNvPr id="38950" name="Rectangle 236"/>
          <p:cNvSpPr>
            <a:spLocks noChangeAspect="1" noChangeArrowheads="1"/>
          </p:cNvSpPr>
          <p:nvPr/>
        </p:nvSpPr>
        <p:spPr bwMode="auto">
          <a:xfrm>
            <a:off x="5086350" y="5891213"/>
            <a:ext cx="106363" cy="63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sz="2400" b="0">
              <a:latin typeface="Times" panose="02020603050405020304" pitchFamily="18" charset="0"/>
              <a:cs typeface="Times New Roman" panose="02020603050405020304" pitchFamily="18" charset="0"/>
            </a:endParaRPr>
          </a:p>
        </p:txBody>
      </p:sp>
      <p:sp>
        <p:nvSpPr>
          <p:cNvPr id="38951" name="Rectangle 237"/>
          <p:cNvSpPr>
            <a:spLocks noChangeAspect="1" noChangeArrowheads="1"/>
          </p:cNvSpPr>
          <p:nvPr/>
        </p:nvSpPr>
        <p:spPr bwMode="auto">
          <a:xfrm>
            <a:off x="3309938" y="5891213"/>
            <a:ext cx="104775" cy="635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sz="2400" b="0">
              <a:latin typeface="Times" panose="02020603050405020304" pitchFamily="18" charset="0"/>
              <a:cs typeface="Times New Roman" panose="02020603050405020304" pitchFamily="18" charset="0"/>
            </a:endParaRPr>
          </a:p>
        </p:txBody>
      </p:sp>
      <p:sp>
        <p:nvSpPr>
          <p:cNvPr id="38952" name="Freeform 238"/>
          <p:cNvSpPr>
            <a:spLocks noChangeAspect="1"/>
          </p:cNvSpPr>
          <p:nvPr/>
        </p:nvSpPr>
        <p:spPr bwMode="auto">
          <a:xfrm>
            <a:off x="1604963" y="1782763"/>
            <a:ext cx="5553075" cy="4108450"/>
          </a:xfrm>
          <a:custGeom>
            <a:avLst/>
            <a:gdLst>
              <a:gd name="T0" fmla="*/ 2147483647 w 4090"/>
              <a:gd name="T1" fmla="*/ 2147483647 h 3025"/>
              <a:gd name="T2" fmla="*/ 0 w 4090"/>
              <a:gd name="T3" fmla="*/ 2147483647 h 3025"/>
              <a:gd name="T4" fmla="*/ 0 w 4090"/>
              <a:gd name="T5" fmla="*/ 0 h 3025"/>
              <a:gd name="T6" fmla="*/ 0 60000 65536"/>
              <a:gd name="T7" fmla="*/ 0 60000 65536"/>
              <a:gd name="T8" fmla="*/ 0 60000 65536"/>
              <a:gd name="T9" fmla="*/ 0 w 4090"/>
              <a:gd name="T10" fmla="*/ 0 h 3025"/>
              <a:gd name="T11" fmla="*/ 4090 w 4090"/>
              <a:gd name="T12" fmla="*/ 3025 h 3025"/>
            </a:gdLst>
            <a:ahLst/>
            <a:cxnLst>
              <a:cxn ang="T6">
                <a:pos x="T0" y="T1"/>
              </a:cxn>
              <a:cxn ang="T7">
                <a:pos x="T2" y="T3"/>
              </a:cxn>
              <a:cxn ang="T8">
                <a:pos x="T4" y="T5"/>
              </a:cxn>
            </a:cxnLst>
            <a:rect l="T9" t="T10" r="T11" b="T12"/>
            <a:pathLst>
              <a:path w="4090" h="3025">
                <a:moveTo>
                  <a:pt x="4090" y="3025"/>
                </a:moveTo>
                <a:lnTo>
                  <a:pt x="0" y="3025"/>
                </a:lnTo>
                <a:lnTo>
                  <a:pt x="0"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8953" name="Freeform 239"/>
          <p:cNvSpPr>
            <a:spLocks noChangeAspect="1"/>
          </p:cNvSpPr>
          <p:nvPr/>
        </p:nvSpPr>
        <p:spPr bwMode="auto">
          <a:xfrm>
            <a:off x="2563813" y="3330575"/>
            <a:ext cx="80962" cy="74613"/>
          </a:xfrm>
          <a:custGeom>
            <a:avLst/>
            <a:gdLst>
              <a:gd name="T0" fmla="*/ 67531918 w 59"/>
              <a:gd name="T1" fmla="*/ 118448147 h 56"/>
              <a:gd name="T2" fmla="*/ 67531918 w 59"/>
              <a:gd name="T3" fmla="*/ 118448147 h 56"/>
              <a:gd name="T4" fmla="*/ 87137067 w 59"/>
              <a:gd name="T5" fmla="*/ 112103379 h 56"/>
              <a:gd name="T6" fmla="*/ 108921349 w 59"/>
              <a:gd name="T7" fmla="*/ 99412510 h 56"/>
              <a:gd name="T8" fmla="*/ 121991906 w 59"/>
              <a:gd name="T9" fmla="*/ 80375521 h 56"/>
              <a:gd name="T10" fmla="*/ 128527871 w 59"/>
              <a:gd name="T11" fmla="*/ 59224073 h 56"/>
              <a:gd name="T12" fmla="*/ 128527871 w 59"/>
              <a:gd name="T13" fmla="*/ 59224073 h 56"/>
              <a:gd name="T14" fmla="*/ 121991906 w 59"/>
              <a:gd name="T15" fmla="*/ 33842326 h 56"/>
              <a:gd name="T16" fmla="*/ 108921349 w 59"/>
              <a:gd name="T17" fmla="*/ 14806685 h 56"/>
              <a:gd name="T18" fmla="*/ 87137067 w 59"/>
              <a:gd name="T19" fmla="*/ 0 h 56"/>
              <a:gd name="T20" fmla="*/ 67531918 w 59"/>
              <a:gd name="T21" fmla="*/ 0 h 56"/>
              <a:gd name="T22" fmla="*/ 67531918 w 59"/>
              <a:gd name="T23" fmla="*/ 0 h 56"/>
              <a:gd name="T24" fmla="*/ 39211681 w 59"/>
              <a:gd name="T25" fmla="*/ 0 h 56"/>
              <a:gd name="T26" fmla="*/ 19606527 w 59"/>
              <a:gd name="T27" fmla="*/ 14806685 h 56"/>
              <a:gd name="T28" fmla="*/ 6535967 w 59"/>
              <a:gd name="T29" fmla="*/ 33842326 h 56"/>
              <a:gd name="T30" fmla="*/ 0 w 59"/>
              <a:gd name="T31" fmla="*/ 59224073 h 56"/>
              <a:gd name="T32" fmla="*/ 0 w 59"/>
              <a:gd name="T33" fmla="*/ 59224073 h 56"/>
              <a:gd name="T34" fmla="*/ 6535967 w 59"/>
              <a:gd name="T35" fmla="*/ 80375521 h 56"/>
              <a:gd name="T36" fmla="*/ 19606527 w 59"/>
              <a:gd name="T37" fmla="*/ 99412510 h 56"/>
              <a:gd name="T38" fmla="*/ 39211681 w 59"/>
              <a:gd name="T39" fmla="*/ 112103379 h 56"/>
              <a:gd name="T40" fmla="*/ 67531918 w 59"/>
              <a:gd name="T41" fmla="*/ 118448147 h 56"/>
              <a:gd name="T42" fmla="*/ 67531918 w 59"/>
              <a:gd name="T43" fmla="*/ 11844814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56"/>
              <a:gd name="T68" fmla="*/ 59 w 59"/>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56">
                <a:moveTo>
                  <a:pt x="31" y="56"/>
                </a:moveTo>
                <a:lnTo>
                  <a:pt x="31" y="56"/>
                </a:lnTo>
                <a:lnTo>
                  <a:pt x="40" y="53"/>
                </a:lnTo>
                <a:lnTo>
                  <a:pt x="50" y="47"/>
                </a:lnTo>
                <a:lnTo>
                  <a:pt x="56" y="38"/>
                </a:lnTo>
                <a:lnTo>
                  <a:pt x="59" y="28"/>
                </a:lnTo>
                <a:lnTo>
                  <a:pt x="56" y="16"/>
                </a:lnTo>
                <a:lnTo>
                  <a:pt x="50" y="7"/>
                </a:lnTo>
                <a:lnTo>
                  <a:pt x="40" y="0"/>
                </a:lnTo>
                <a:lnTo>
                  <a:pt x="31" y="0"/>
                </a:lnTo>
                <a:lnTo>
                  <a:pt x="18" y="0"/>
                </a:lnTo>
                <a:lnTo>
                  <a:pt x="9" y="7"/>
                </a:lnTo>
                <a:lnTo>
                  <a:pt x="3" y="16"/>
                </a:lnTo>
                <a:lnTo>
                  <a:pt x="0" y="28"/>
                </a:lnTo>
                <a:lnTo>
                  <a:pt x="3" y="38"/>
                </a:lnTo>
                <a:lnTo>
                  <a:pt x="9" y="47"/>
                </a:lnTo>
                <a:lnTo>
                  <a:pt x="18" y="53"/>
                </a:lnTo>
                <a:lnTo>
                  <a:pt x="31"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4" name="Freeform 240"/>
          <p:cNvSpPr>
            <a:spLocks noChangeAspect="1"/>
          </p:cNvSpPr>
          <p:nvPr/>
        </p:nvSpPr>
        <p:spPr bwMode="auto">
          <a:xfrm>
            <a:off x="6450013" y="5619750"/>
            <a:ext cx="80962" cy="80963"/>
          </a:xfrm>
          <a:custGeom>
            <a:avLst/>
            <a:gdLst>
              <a:gd name="T0" fmla="*/ 60995953 w 59"/>
              <a:gd name="T1" fmla="*/ 128528772 h 60"/>
              <a:gd name="T2" fmla="*/ 60995953 w 59"/>
              <a:gd name="T3" fmla="*/ 128528772 h 60"/>
              <a:gd name="T4" fmla="*/ 89314807 w 59"/>
              <a:gd name="T5" fmla="*/ 122103010 h 60"/>
              <a:gd name="T6" fmla="*/ 108921349 w 59"/>
              <a:gd name="T7" fmla="*/ 107107317 h 60"/>
              <a:gd name="T8" fmla="*/ 121991906 w 59"/>
              <a:gd name="T9" fmla="*/ 87828661 h 60"/>
              <a:gd name="T10" fmla="*/ 128526499 w 59"/>
              <a:gd name="T11" fmla="*/ 68548677 h 60"/>
              <a:gd name="T12" fmla="*/ 128526499 w 59"/>
              <a:gd name="T13" fmla="*/ 68548677 h 60"/>
              <a:gd name="T14" fmla="*/ 121991906 w 59"/>
              <a:gd name="T15" fmla="*/ 40701450 h 60"/>
              <a:gd name="T16" fmla="*/ 108921349 w 59"/>
              <a:gd name="T17" fmla="*/ 21421460 h 60"/>
              <a:gd name="T18" fmla="*/ 89314807 w 59"/>
              <a:gd name="T19" fmla="*/ 8568585 h 60"/>
              <a:gd name="T20" fmla="*/ 60995953 w 59"/>
              <a:gd name="T21" fmla="*/ 0 h 60"/>
              <a:gd name="T22" fmla="*/ 60995953 w 59"/>
              <a:gd name="T23" fmla="*/ 0 h 60"/>
              <a:gd name="T24" fmla="*/ 41389421 w 59"/>
              <a:gd name="T25" fmla="*/ 8568585 h 60"/>
              <a:gd name="T26" fmla="*/ 19605154 w 59"/>
              <a:gd name="T27" fmla="*/ 21421460 h 60"/>
              <a:gd name="T28" fmla="*/ 6534595 w 59"/>
              <a:gd name="T29" fmla="*/ 40701450 h 60"/>
              <a:gd name="T30" fmla="*/ 0 w 59"/>
              <a:gd name="T31" fmla="*/ 68548677 h 60"/>
              <a:gd name="T32" fmla="*/ 0 w 59"/>
              <a:gd name="T33" fmla="*/ 68548677 h 60"/>
              <a:gd name="T34" fmla="*/ 6534595 w 59"/>
              <a:gd name="T35" fmla="*/ 87828661 h 60"/>
              <a:gd name="T36" fmla="*/ 19605154 w 59"/>
              <a:gd name="T37" fmla="*/ 107107317 h 60"/>
              <a:gd name="T38" fmla="*/ 41389421 w 59"/>
              <a:gd name="T39" fmla="*/ 122103010 h 60"/>
              <a:gd name="T40" fmla="*/ 60995953 w 59"/>
              <a:gd name="T41" fmla="*/ 128528772 h 60"/>
              <a:gd name="T42" fmla="*/ 60995953 w 59"/>
              <a:gd name="T43" fmla="*/ 128528772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60"/>
              <a:gd name="T68" fmla="*/ 59 w 59"/>
              <a:gd name="T69" fmla="*/ 60 h 6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60">
                <a:moveTo>
                  <a:pt x="28" y="60"/>
                </a:moveTo>
                <a:lnTo>
                  <a:pt x="28" y="60"/>
                </a:lnTo>
                <a:lnTo>
                  <a:pt x="41" y="57"/>
                </a:lnTo>
                <a:lnTo>
                  <a:pt x="50" y="50"/>
                </a:lnTo>
                <a:lnTo>
                  <a:pt x="56" y="41"/>
                </a:lnTo>
                <a:lnTo>
                  <a:pt x="59" y="32"/>
                </a:lnTo>
                <a:lnTo>
                  <a:pt x="56" y="19"/>
                </a:lnTo>
                <a:lnTo>
                  <a:pt x="50" y="10"/>
                </a:lnTo>
                <a:lnTo>
                  <a:pt x="41" y="4"/>
                </a:lnTo>
                <a:lnTo>
                  <a:pt x="28" y="0"/>
                </a:lnTo>
                <a:lnTo>
                  <a:pt x="19" y="4"/>
                </a:lnTo>
                <a:lnTo>
                  <a:pt x="9" y="10"/>
                </a:lnTo>
                <a:lnTo>
                  <a:pt x="3" y="19"/>
                </a:lnTo>
                <a:lnTo>
                  <a:pt x="0" y="32"/>
                </a:lnTo>
                <a:lnTo>
                  <a:pt x="3" y="41"/>
                </a:lnTo>
                <a:lnTo>
                  <a:pt x="9" y="50"/>
                </a:lnTo>
                <a:lnTo>
                  <a:pt x="19" y="57"/>
                </a:lnTo>
                <a:lnTo>
                  <a:pt x="28"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55" name="Rectangle 241"/>
          <p:cNvSpPr>
            <a:spLocks noChangeAspect="1" noChangeArrowheads="1"/>
          </p:cNvSpPr>
          <p:nvPr/>
        </p:nvSpPr>
        <p:spPr bwMode="auto">
          <a:xfrm rot="-5400000">
            <a:off x="1155700" y="3227388"/>
            <a:ext cx="1095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I Helvetica Oblique" charset="0"/>
                <a:cs typeface="Times New Roman" panose="02020603050405020304" pitchFamily="18" charset="0"/>
              </a:rPr>
              <a:t>K</a:t>
            </a:r>
            <a:endParaRPr lang="en-US" sz="2400" b="0">
              <a:latin typeface="Times" panose="02020603050405020304" pitchFamily="18" charset="0"/>
              <a:cs typeface="Times New Roman" panose="02020603050405020304" pitchFamily="18" charset="0"/>
            </a:endParaRPr>
          </a:p>
        </p:txBody>
      </p:sp>
      <p:sp>
        <p:nvSpPr>
          <p:cNvPr id="38956" name="Rectangle 242"/>
          <p:cNvSpPr>
            <a:spLocks noChangeAspect="1" noChangeArrowheads="1"/>
          </p:cNvSpPr>
          <p:nvPr/>
        </p:nvSpPr>
        <p:spPr bwMode="auto">
          <a:xfrm rot="-5400000">
            <a:off x="293688" y="2266950"/>
            <a:ext cx="183991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 Units of capital per hour</a:t>
            </a:r>
            <a:endParaRPr lang="en-US" sz="2400" b="0">
              <a:latin typeface="Times" panose="02020603050405020304" pitchFamily="18" charset="0"/>
              <a:cs typeface="Times New Roman" panose="02020603050405020304" pitchFamily="18" charset="0"/>
            </a:endParaRPr>
          </a:p>
        </p:txBody>
      </p:sp>
      <p:sp>
        <p:nvSpPr>
          <p:cNvPr id="38957" name="Rectangle 243"/>
          <p:cNvSpPr>
            <a:spLocks noChangeAspect="1" noChangeArrowheads="1"/>
          </p:cNvSpPr>
          <p:nvPr/>
        </p:nvSpPr>
        <p:spPr bwMode="auto">
          <a:xfrm>
            <a:off x="2651125" y="3155950"/>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I Helvetica Oblique" charset="0"/>
                <a:cs typeface="Times New Roman" panose="02020603050405020304" pitchFamily="18" charset="0"/>
              </a:rPr>
              <a:t>y</a:t>
            </a:r>
            <a:endParaRPr lang="en-US" sz="2400" b="0">
              <a:latin typeface="Times" panose="02020603050405020304" pitchFamily="18" charset="0"/>
              <a:cs typeface="Times New Roman" panose="02020603050405020304" pitchFamily="18" charset="0"/>
            </a:endParaRPr>
          </a:p>
        </p:txBody>
      </p:sp>
      <p:sp>
        <p:nvSpPr>
          <p:cNvPr id="38958" name="Rectangle 244"/>
          <p:cNvSpPr>
            <a:spLocks noChangeAspect="1" noChangeArrowheads="1"/>
          </p:cNvSpPr>
          <p:nvPr/>
        </p:nvSpPr>
        <p:spPr bwMode="auto">
          <a:xfrm>
            <a:off x="3736975" y="48863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I Helvetica Oblique" charset="0"/>
                <a:cs typeface="Times New Roman" panose="02020603050405020304" pitchFamily="18" charset="0"/>
              </a:rPr>
              <a:t>x</a:t>
            </a:r>
            <a:endParaRPr lang="en-US" sz="2400" b="0">
              <a:latin typeface="Times" panose="02020603050405020304" pitchFamily="18" charset="0"/>
              <a:cs typeface="Times New Roman" panose="02020603050405020304" pitchFamily="18" charset="0"/>
            </a:endParaRPr>
          </a:p>
        </p:txBody>
      </p:sp>
      <p:sp>
        <p:nvSpPr>
          <p:cNvPr id="38959" name="Rectangle 245"/>
          <p:cNvSpPr>
            <a:spLocks noChangeAspect="1" noChangeArrowheads="1"/>
          </p:cNvSpPr>
          <p:nvPr/>
        </p:nvSpPr>
        <p:spPr bwMode="auto">
          <a:xfrm>
            <a:off x="6526213" y="5483225"/>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I Helvetica Oblique" charset="0"/>
                <a:cs typeface="Times New Roman" panose="02020603050405020304" pitchFamily="18" charset="0"/>
              </a:rPr>
              <a:t>z</a:t>
            </a:r>
            <a:endParaRPr lang="en-US" sz="2400" b="0">
              <a:latin typeface="Times" panose="02020603050405020304" pitchFamily="18" charset="0"/>
              <a:cs typeface="Times New Roman" panose="02020603050405020304" pitchFamily="18" charset="0"/>
            </a:endParaRPr>
          </a:p>
        </p:txBody>
      </p:sp>
      <p:sp>
        <p:nvSpPr>
          <p:cNvPr id="38960" name="Rectangle 246"/>
          <p:cNvSpPr>
            <a:spLocks noChangeAspect="1" noChangeArrowheads="1"/>
          </p:cNvSpPr>
          <p:nvPr/>
        </p:nvSpPr>
        <p:spPr bwMode="auto">
          <a:xfrm>
            <a:off x="6375400" y="5930900"/>
            <a:ext cx="2762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116</a:t>
            </a:r>
            <a:endParaRPr lang="en-US" sz="2400" b="0">
              <a:latin typeface="Times" panose="02020603050405020304" pitchFamily="18" charset="0"/>
              <a:cs typeface="Times New Roman" panose="02020603050405020304" pitchFamily="18" charset="0"/>
            </a:endParaRPr>
          </a:p>
        </p:txBody>
      </p:sp>
      <p:sp>
        <p:nvSpPr>
          <p:cNvPr id="38961" name="Rectangle 247"/>
          <p:cNvSpPr>
            <a:spLocks noChangeAspect="1" noChangeArrowheads="1"/>
          </p:cNvSpPr>
          <p:nvPr/>
        </p:nvSpPr>
        <p:spPr bwMode="auto">
          <a:xfrm>
            <a:off x="3619500" y="5930900"/>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50</a:t>
            </a:r>
            <a:endParaRPr lang="en-US" sz="2400" b="0">
              <a:latin typeface="Times" panose="02020603050405020304" pitchFamily="18" charset="0"/>
              <a:cs typeface="Times New Roman" panose="02020603050405020304" pitchFamily="18" charset="0"/>
            </a:endParaRPr>
          </a:p>
        </p:txBody>
      </p:sp>
      <p:sp>
        <p:nvSpPr>
          <p:cNvPr id="38962" name="Rectangle 248"/>
          <p:cNvSpPr>
            <a:spLocks noChangeAspect="1" noChangeArrowheads="1"/>
          </p:cNvSpPr>
          <p:nvPr/>
        </p:nvSpPr>
        <p:spPr bwMode="auto">
          <a:xfrm>
            <a:off x="2525713" y="5930900"/>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24</a:t>
            </a:r>
            <a:endParaRPr lang="en-US" sz="2400" b="0">
              <a:latin typeface="Times" panose="02020603050405020304" pitchFamily="18" charset="0"/>
              <a:cs typeface="Times New Roman" panose="02020603050405020304" pitchFamily="18" charset="0"/>
            </a:endParaRPr>
          </a:p>
        </p:txBody>
      </p:sp>
      <p:sp>
        <p:nvSpPr>
          <p:cNvPr id="38963" name="Rectangle 249"/>
          <p:cNvSpPr>
            <a:spLocks noChangeAspect="1" noChangeArrowheads="1"/>
          </p:cNvSpPr>
          <p:nvPr/>
        </p:nvSpPr>
        <p:spPr bwMode="auto">
          <a:xfrm>
            <a:off x="1470025" y="59309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0</a:t>
            </a:r>
            <a:endParaRPr lang="en-US" sz="2400" b="0">
              <a:latin typeface="Times" panose="02020603050405020304" pitchFamily="18" charset="0"/>
              <a:cs typeface="Times New Roman" panose="02020603050405020304" pitchFamily="18" charset="0"/>
            </a:endParaRPr>
          </a:p>
        </p:txBody>
      </p:sp>
      <p:sp>
        <p:nvSpPr>
          <p:cNvPr id="38964" name="Rectangle 250"/>
          <p:cNvSpPr>
            <a:spLocks noChangeAspect="1" noChangeArrowheads="1"/>
          </p:cNvSpPr>
          <p:nvPr/>
        </p:nvSpPr>
        <p:spPr bwMode="auto">
          <a:xfrm>
            <a:off x="5665788" y="611505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I Helvetica Oblique" charset="0"/>
                <a:cs typeface="Times New Roman" panose="02020603050405020304" pitchFamily="18" charset="0"/>
              </a:rPr>
              <a:t>L</a:t>
            </a:r>
            <a:endParaRPr lang="en-US" sz="2400" b="0">
              <a:latin typeface="Times" panose="02020603050405020304" pitchFamily="18" charset="0"/>
              <a:cs typeface="Times New Roman" panose="02020603050405020304" pitchFamily="18" charset="0"/>
            </a:endParaRPr>
          </a:p>
        </p:txBody>
      </p:sp>
      <p:sp>
        <p:nvSpPr>
          <p:cNvPr id="38965" name="Rectangle 251"/>
          <p:cNvSpPr>
            <a:spLocks noChangeAspect="1" noChangeArrowheads="1"/>
          </p:cNvSpPr>
          <p:nvPr/>
        </p:nvSpPr>
        <p:spPr bwMode="auto">
          <a:xfrm>
            <a:off x="5737225" y="6113463"/>
            <a:ext cx="17303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 Units of labor per hour</a:t>
            </a:r>
            <a:endParaRPr lang="en-US" sz="2400" b="0">
              <a:latin typeface="Times" panose="02020603050405020304" pitchFamily="18" charset="0"/>
              <a:cs typeface="Times New Roman" panose="02020603050405020304" pitchFamily="18" charset="0"/>
            </a:endParaRPr>
          </a:p>
        </p:txBody>
      </p:sp>
      <p:sp>
        <p:nvSpPr>
          <p:cNvPr id="38966" name="Rectangle 252"/>
          <p:cNvSpPr>
            <a:spLocks noChangeAspect="1" noChangeArrowheads="1"/>
          </p:cNvSpPr>
          <p:nvPr/>
        </p:nvSpPr>
        <p:spPr bwMode="auto">
          <a:xfrm>
            <a:off x="1317625" y="4973638"/>
            <a:ext cx="2762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100</a:t>
            </a:r>
            <a:endParaRPr lang="en-US" sz="2400" b="0">
              <a:latin typeface="Times" panose="02020603050405020304" pitchFamily="18" charset="0"/>
              <a:cs typeface="Times New Roman" panose="02020603050405020304" pitchFamily="18" charset="0"/>
            </a:endParaRPr>
          </a:p>
        </p:txBody>
      </p:sp>
      <p:sp>
        <p:nvSpPr>
          <p:cNvPr id="38967" name="Rectangle 253"/>
          <p:cNvSpPr>
            <a:spLocks noChangeAspect="1" noChangeArrowheads="1"/>
          </p:cNvSpPr>
          <p:nvPr/>
        </p:nvSpPr>
        <p:spPr bwMode="auto">
          <a:xfrm>
            <a:off x="1317625" y="3287713"/>
            <a:ext cx="2762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303</a:t>
            </a:r>
            <a:endParaRPr lang="en-US" sz="2400" b="0">
              <a:latin typeface="Times" panose="02020603050405020304" pitchFamily="18" charset="0"/>
              <a:cs typeface="Times New Roman" panose="02020603050405020304" pitchFamily="18" charset="0"/>
            </a:endParaRPr>
          </a:p>
        </p:txBody>
      </p:sp>
      <p:sp>
        <p:nvSpPr>
          <p:cNvPr id="38968" name="Rectangle 254"/>
          <p:cNvSpPr>
            <a:spLocks noChangeAspect="1" noChangeArrowheads="1"/>
          </p:cNvSpPr>
          <p:nvPr/>
        </p:nvSpPr>
        <p:spPr bwMode="auto">
          <a:xfrm>
            <a:off x="1393825" y="5584825"/>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28</a:t>
            </a:r>
            <a:endParaRPr lang="en-US" sz="2400" b="0">
              <a:latin typeface="Times" panose="02020603050405020304" pitchFamily="18" charset="0"/>
              <a:cs typeface="Times New Roman" panose="02020603050405020304" pitchFamily="18" charset="0"/>
            </a:endParaRPr>
          </a:p>
        </p:txBody>
      </p:sp>
      <p:grpSp>
        <p:nvGrpSpPr>
          <p:cNvPr id="38969" name="Group 255"/>
          <p:cNvGrpSpPr>
            <a:grpSpLocks noChangeAspect="1"/>
          </p:cNvGrpSpPr>
          <p:nvPr/>
        </p:nvGrpSpPr>
        <p:grpSpPr bwMode="auto">
          <a:xfrm>
            <a:off x="1974850" y="1879600"/>
            <a:ext cx="1212850" cy="198438"/>
            <a:chOff x="1156" y="809"/>
            <a:chExt cx="893" cy="146"/>
          </a:xfrm>
        </p:grpSpPr>
        <p:sp>
          <p:nvSpPr>
            <p:cNvPr id="39012" name="Rectangle 256"/>
            <p:cNvSpPr>
              <a:spLocks noChangeAspect="1" noChangeArrowheads="1"/>
            </p:cNvSpPr>
            <p:nvPr/>
          </p:nvSpPr>
          <p:spPr bwMode="auto">
            <a:xfrm>
              <a:off x="1156" y="809"/>
              <a:ext cx="68"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I Helvetica Oblique" charset="0"/>
                  <a:cs typeface="Times New Roman" panose="02020603050405020304" pitchFamily="18" charset="0"/>
                </a:rPr>
                <a:t>q</a:t>
              </a:r>
              <a:endParaRPr lang="en-US" sz="2400" b="0">
                <a:latin typeface="Times" panose="02020603050405020304" pitchFamily="18" charset="0"/>
                <a:cs typeface="Times New Roman" panose="02020603050405020304" pitchFamily="18" charset="0"/>
              </a:endParaRPr>
            </a:p>
          </p:txBody>
        </p:sp>
        <p:sp>
          <p:nvSpPr>
            <p:cNvPr id="39013" name="Rectangle 257"/>
            <p:cNvSpPr>
              <a:spLocks noChangeAspect="1" noChangeArrowheads="1"/>
            </p:cNvSpPr>
            <p:nvPr/>
          </p:nvSpPr>
          <p:spPr bwMode="auto">
            <a:xfrm>
              <a:off x="1212" y="809"/>
              <a:ext cx="837"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 = 100 isoquant</a:t>
              </a:r>
              <a:endParaRPr lang="en-US" sz="2400" b="0">
                <a:latin typeface="Times" panose="02020603050405020304" pitchFamily="18" charset="0"/>
                <a:cs typeface="Times New Roman" panose="02020603050405020304" pitchFamily="18" charset="0"/>
              </a:endParaRPr>
            </a:p>
          </p:txBody>
        </p:sp>
      </p:grpSp>
      <p:grpSp>
        <p:nvGrpSpPr>
          <p:cNvPr id="38970" name="Group 258"/>
          <p:cNvGrpSpPr>
            <a:grpSpLocks noChangeAspect="1"/>
          </p:cNvGrpSpPr>
          <p:nvPr/>
        </p:nvGrpSpPr>
        <p:grpSpPr bwMode="auto">
          <a:xfrm>
            <a:off x="1706563" y="2514600"/>
            <a:ext cx="515937" cy="360363"/>
            <a:chOff x="959" y="1277"/>
            <a:chExt cx="379" cy="265"/>
          </a:xfrm>
        </p:grpSpPr>
        <p:sp>
          <p:nvSpPr>
            <p:cNvPr id="39010" name="Rectangle 259"/>
            <p:cNvSpPr>
              <a:spLocks noChangeAspect="1" noChangeArrowheads="1"/>
            </p:cNvSpPr>
            <p:nvPr/>
          </p:nvSpPr>
          <p:spPr bwMode="auto">
            <a:xfrm>
              <a:off x="959" y="1277"/>
              <a:ext cx="37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$3,000</a:t>
              </a:r>
              <a:endParaRPr lang="en-US" sz="2400" b="0">
                <a:latin typeface="Times" panose="02020603050405020304" pitchFamily="18" charset="0"/>
                <a:cs typeface="Times New Roman" panose="02020603050405020304" pitchFamily="18" charset="0"/>
              </a:endParaRPr>
            </a:p>
          </p:txBody>
        </p:sp>
        <p:sp>
          <p:nvSpPr>
            <p:cNvPr id="39011" name="Rectangle 260"/>
            <p:cNvSpPr>
              <a:spLocks noChangeAspect="1" noChangeArrowheads="1"/>
            </p:cNvSpPr>
            <p:nvPr/>
          </p:nvSpPr>
          <p:spPr bwMode="auto">
            <a:xfrm>
              <a:off x="959" y="1396"/>
              <a:ext cx="37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isocost</a:t>
              </a:r>
              <a:endParaRPr lang="en-US" sz="2400" b="0">
                <a:latin typeface="Times" panose="02020603050405020304" pitchFamily="18" charset="0"/>
                <a:cs typeface="Times New Roman" panose="02020603050405020304" pitchFamily="18" charset="0"/>
              </a:endParaRPr>
            </a:p>
          </p:txBody>
        </p:sp>
      </p:grpSp>
      <p:grpSp>
        <p:nvGrpSpPr>
          <p:cNvPr id="38971" name="Group 261"/>
          <p:cNvGrpSpPr>
            <a:grpSpLocks noChangeAspect="1"/>
          </p:cNvGrpSpPr>
          <p:nvPr/>
        </p:nvGrpSpPr>
        <p:grpSpPr bwMode="auto">
          <a:xfrm>
            <a:off x="1706563" y="3541713"/>
            <a:ext cx="515937" cy="363537"/>
            <a:chOff x="959" y="2033"/>
            <a:chExt cx="379" cy="268"/>
          </a:xfrm>
        </p:grpSpPr>
        <p:sp>
          <p:nvSpPr>
            <p:cNvPr id="39008" name="Rectangle 262"/>
            <p:cNvSpPr>
              <a:spLocks noChangeAspect="1" noChangeArrowheads="1"/>
            </p:cNvSpPr>
            <p:nvPr/>
          </p:nvSpPr>
          <p:spPr bwMode="auto">
            <a:xfrm>
              <a:off x="959" y="2033"/>
              <a:ext cx="372"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$2,000</a:t>
              </a:r>
              <a:endParaRPr lang="en-US" sz="2400" b="0">
                <a:latin typeface="Times" panose="02020603050405020304" pitchFamily="18" charset="0"/>
                <a:cs typeface="Times New Roman" panose="02020603050405020304" pitchFamily="18" charset="0"/>
              </a:endParaRPr>
            </a:p>
          </p:txBody>
        </p:sp>
        <p:sp>
          <p:nvSpPr>
            <p:cNvPr id="39009" name="Rectangle 263"/>
            <p:cNvSpPr>
              <a:spLocks noChangeAspect="1" noChangeArrowheads="1"/>
            </p:cNvSpPr>
            <p:nvPr/>
          </p:nvSpPr>
          <p:spPr bwMode="auto">
            <a:xfrm>
              <a:off x="959" y="2155"/>
              <a:ext cx="379" cy="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isocost</a:t>
              </a:r>
              <a:endParaRPr lang="en-US" sz="2400" b="0">
                <a:latin typeface="Times" panose="02020603050405020304" pitchFamily="18" charset="0"/>
                <a:cs typeface="Times New Roman" panose="02020603050405020304" pitchFamily="18" charset="0"/>
              </a:endParaRPr>
            </a:p>
          </p:txBody>
        </p:sp>
      </p:grpSp>
      <p:grpSp>
        <p:nvGrpSpPr>
          <p:cNvPr id="38972" name="Group 264"/>
          <p:cNvGrpSpPr>
            <a:grpSpLocks noChangeAspect="1"/>
          </p:cNvGrpSpPr>
          <p:nvPr/>
        </p:nvGrpSpPr>
        <p:grpSpPr bwMode="auto">
          <a:xfrm>
            <a:off x="1706563" y="4589463"/>
            <a:ext cx="515937" cy="358775"/>
            <a:chOff x="959" y="2804"/>
            <a:chExt cx="379" cy="265"/>
          </a:xfrm>
        </p:grpSpPr>
        <p:sp>
          <p:nvSpPr>
            <p:cNvPr id="39006" name="Rectangle 265"/>
            <p:cNvSpPr>
              <a:spLocks noChangeAspect="1" noChangeArrowheads="1"/>
            </p:cNvSpPr>
            <p:nvPr/>
          </p:nvSpPr>
          <p:spPr bwMode="auto">
            <a:xfrm>
              <a:off x="959" y="2804"/>
              <a:ext cx="37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$1,000</a:t>
              </a:r>
              <a:endParaRPr lang="en-US" sz="2400" b="0">
                <a:latin typeface="Times" panose="02020603050405020304" pitchFamily="18" charset="0"/>
                <a:cs typeface="Times New Roman" panose="02020603050405020304" pitchFamily="18" charset="0"/>
              </a:endParaRPr>
            </a:p>
          </p:txBody>
        </p:sp>
        <p:sp>
          <p:nvSpPr>
            <p:cNvPr id="39007" name="Rectangle 266"/>
            <p:cNvSpPr>
              <a:spLocks noChangeAspect="1" noChangeArrowheads="1"/>
            </p:cNvSpPr>
            <p:nvPr/>
          </p:nvSpPr>
          <p:spPr bwMode="auto">
            <a:xfrm>
              <a:off x="959" y="2922"/>
              <a:ext cx="379"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1300" b="0">
                  <a:solidFill>
                    <a:srgbClr val="000000"/>
                  </a:solidFill>
                  <a:latin typeface="Helvetica" panose="020B0604020202020204" pitchFamily="34" charset="0"/>
                  <a:cs typeface="Times New Roman" panose="02020603050405020304" pitchFamily="18" charset="0"/>
                </a:rPr>
                <a:t>isocost</a:t>
              </a:r>
              <a:endParaRPr lang="en-US" sz="2400" b="0">
                <a:latin typeface="Times" panose="02020603050405020304" pitchFamily="18" charset="0"/>
                <a:cs typeface="Times New Roman" panose="02020603050405020304" pitchFamily="18" charset="0"/>
              </a:endParaRPr>
            </a:p>
          </p:txBody>
        </p:sp>
      </p:grpSp>
      <p:sp>
        <p:nvSpPr>
          <p:cNvPr id="38973" name="Line 270"/>
          <p:cNvSpPr>
            <a:spLocks noChangeAspect="1" noChangeShapeType="1"/>
          </p:cNvSpPr>
          <p:nvPr/>
        </p:nvSpPr>
        <p:spPr bwMode="auto">
          <a:xfrm>
            <a:off x="1611313" y="3363913"/>
            <a:ext cx="976312"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8974" name="Line 271"/>
          <p:cNvSpPr>
            <a:spLocks noChangeAspect="1" noChangeShapeType="1"/>
          </p:cNvSpPr>
          <p:nvPr/>
        </p:nvSpPr>
        <p:spPr bwMode="auto">
          <a:xfrm>
            <a:off x="2605088" y="3395663"/>
            <a:ext cx="0" cy="2478087"/>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8975" name="Line 272"/>
          <p:cNvSpPr>
            <a:spLocks noChangeAspect="1" noChangeShapeType="1"/>
          </p:cNvSpPr>
          <p:nvPr/>
        </p:nvSpPr>
        <p:spPr bwMode="auto">
          <a:xfrm>
            <a:off x="1603375" y="5049838"/>
            <a:ext cx="2084388"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8976" name="Line 273"/>
          <p:cNvSpPr>
            <a:spLocks noChangeAspect="1" noChangeShapeType="1"/>
          </p:cNvSpPr>
          <p:nvPr/>
        </p:nvSpPr>
        <p:spPr bwMode="auto">
          <a:xfrm>
            <a:off x="3687763" y="5033963"/>
            <a:ext cx="0" cy="847725"/>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8977" name="Line 274"/>
          <p:cNvSpPr>
            <a:spLocks noChangeAspect="1" noChangeShapeType="1"/>
          </p:cNvSpPr>
          <p:nvPr/>
        </p:nvSpPr>
        <p:spPr bwMode="auto">
          <a:xfrm>
            <a:off x="1603375" y="5661025"/>
            <a:ext cx="4886325"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8978" name="Line 275"/>
          <p:cNvSpPr>
            <a:spLocks noChangeAspect="1" noChangeShapeType="1"/>
          </p:cNvSpPr>
          <p:nvPr/>
        </p:nvSpPr>
        <p:spPr bwMode="auto">
          <a:xfrm>
            <a:off x="6489700" y="5686425"/>
            <a:ext cx="0" cy="195263"/>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8979" name="Freeform 276"/>
          <p:cNvSpPr>
            <a:spLocks noChangeAspect="1"/>
          </p:cNvSpPr>
          <p:nvPr/>
        </p:nvSpPr>
        <p:spPr bwMode="auto">
          <a:xfrm>
            <a:off x="3648075" y="5013325"/>
            <a:ext cx="76200" cy="73025"/>
          </a:xfrm>
          <a:custGeom>
            <a:avLst/>
            <a:gdLst>
              <a:gd name="T0" fmla="*/ 60483755 w 56"/>
              <a:gd name="T1" fmla="*/ 115926508 h 53"/>
              <a:gd name="T2" fmla="*/ 60483755 w 56"/>
              <a:gd name="T3" fmla="*/ 115926508 h 53"/>
              <a:gd name="T4" fmla="*/ 88566169 w 56"/>
              <a:gd name="T5" fmla="*/ 109365283 h 53"/>
              <a:gd name="T6" fmla="*/ 101526990 w 56"/>
              <a:gd name="T7" fmla="*/ 102802679 h 53"/>
              <a:gd name="T8" fmla="*/ 114487790 w 56"/>
              <a:gd name="T9" fmla="*/ 80929610 h 53"/>
              <a:gd name="T10" fmla="*/ 120967510 w 56"/>
              <a:gd name="T11" fmla="*/ 54681952 h 53"/>
              <a:gd name="T12" fmla="*/ 120967510 w 56"/>
              <a:gd name="T13" fmla="*/ 54681952 h 53"/>
              <a:gd name="T14" fmla="*/ 114487790 w 56"/>
              <a:gd name="T15" fmla="*/ 34996887 h 53"/>
              <a:gd name="T16" fmla="*/ 101526990 w 56"/>
              <a:gd name="T17" fmla="*/ 13123834 h 53"/>
              <a:gd name="T18" fmla="*/ 88566169 w 56"/>
              <a:gd name="T19" fmla="*/ 0 h 53"/>
              <a:gd name="T20" fmla="*/ 60483755 w 56"/>
              <a:gd name="T21" fmla="*/ 0 h 53"/>
              <a:gd name="T22" fmla="*/ 60483755 w 56"/>
              <a:gd name="T23" fmla="*/ 0 h 53"/>
              <a:gd name="T24" fmla="*/ 41043224 w 56"/>
              <a:gd name="T25" fmla="*/ 0 h 53"/>
              <a:gd name="T26" fmla="*/ 19441886 w 56"/>
              <a:gd name="T27" fmla="*/ 13123834 h 53"/>
              <a:gd name="T28" fmla="*/ 6481083 w 56"/>
              <a:gd name="T29" fmla="*/ 34996887 h 53"/>
              <a:gd name="T30" fmla="*/ 0 w 56"/>
              <a:gd name="T31" fmla="*/ 54681952 h 53"/>
              <a:gd name="T32" fmla="*/ 0 w 56"/>
              <a:gd name="T33" fmla="*/ 54681952 h 53"/>
              <a:gd name="T34" fmla="*/ 6481083 w 56"/>
              <a:gd name="T35" fmla="*/ 80929610 h 53"/>
              <a:gd name="T36" fmla="*/ 19441886 w 56"/>
              <a:gd name="T37" fmla="*/ 102802679 h 53"/>
              <a:gd name="T38" fmla="*/ 41043224 w 56"/>
              <a:gd name="T39" fmla="*/ 109365283 h 53"/>
              <a:gd name="T40" fmla="*/ 60483755 w 56"/>
              <a:gd name="T41" fmla="*/ 115926508 h 53"/>
              <a:gd name="T42" fmla="*/ 60483755 w 56"/>
              <a:gd name="T43" fmla="*/ 115926508 h 5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53"/>
              <a:gd name="T68" fmla="*/ 56 w 56"/>
              <a:gd name="T69" fmla="*/ 53 h 5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53">
                <a:moveTo>
                  <a:pt x="28" y="53"/>
                </a:moveTo>
                <a:lnTo>
                  <a:pt x="28" y="53"/>
                </a:lnTo>
                <a:lnTo>
                  <a:pt x="41" y="50"/>
                </a:lnTo>
                <a:lnTo>
                  <a:pt x="47" y="47"/>
                </a:lnTo>
                <a:lnTo>
                  <a:pt x="53" y="37"/>
                </a:lnTo>
                <a:lnTo>
                  <a:pt x="56" y="25"/>
                </a:lnTo>
                <a:lnTo>
                  <a:pt x="53" y="16"/>
                </a:lnTo>
                <a:lnTo>
                  <a:pt x="47" y="6"/>
                </a:lnTo>
                <a:lnTo>
                  <a:pt x="41" y="0"/>
                </a:lnTo>
                <a:lnTo>
                  <a:pt x="28" y="0"/>
                </a:lnTo>
                <a:lnTo>
                  <a:pt x="19" y="0"/>
                </a:lnTo>
                <a:lnTo>
                  <a:pt x="9" y="6"/>
                </a:lnTo>
                <a:lnTo>
                  <a:pt x="3" y="16"/>
                </a:lnTo>
                <a:lnTo>
                  <a:pt x="0" y="25"/>
                </a:lnTo>
                <a:lnTo>
                  <a:pt x="3" y="37"/>
                </a:lnTo>
                <a:lnTo>
                  <a:pt x="9" y="47"/>
                </a:lnTo>
                <a:lnTo>
                  <a:pt x="19" y="50"/>
                </a:lnTo>
                <a:lnTo>
                  <a:pt x="28" y="53"/>
                </a:lnTo>
                <a:close/>
              </a:path>
            </a:pathLst>
          </a:custGeom>
          <a:solidFill>
            <a:srgbClr val="A154A0"/>
          </a:solidFill>
          <a:ln w="4763">
            <a:solidFill>
              <a:srgbClr val="A154A0"/>
            </a:solidFill>
            <a:prstDash val="solid"/>
            <a:round/>
            <a:headEnd/>
            <a:tailEnd/>
          </a:ln>
        </p:spPr>
        <p:txBody>
          <a:bodyPr/>
          <a:lstStyle/>
          <a:p>
            <a:endParaRPr lang="en-US"/>
          </a:p>
        </p:txBody>
      </p:sp>
      <p:sp>
        <p:nvSpPr>
          <p:cNvPr id="644379" name="Line 283"/>
          <p:cNvSpPr>
            <a:spLocks noChangeAspect="1" noChangeShapeType="1"/>
          </p:cNvSpPr>
          <p:nvPr/>
        </p:nvSpPr>
        <p:spPr bwMode="auto">
          <a:xfrm flipH="1">
            <a:off x="2751138" y="3192463"/>
            <a:ext cx="520700" cy="130175"/>
          </a:xfrm>
          <a:prstGeom prst="line">
            <a:avLst/>
          </a:prstGeom>
          <a:noFill/>
          <a:ln w="5715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44391" name="Text Box 295"/>
          <p:cNvSpPr txBox="1">
            <a:spLocks noChangeArrowheads="1"/>
          </p:cNvSpPr>
          <p:nvPr/>
        </p:nvSpPr>
        <p:spPr bwMode="auto">
          <a:xfrm>
            <a:off x="6629400" y="2217738"/>
            <a:ext cx="2362200" cy="2841625"/>
          </a:xfrm>
          <a:prstGeom prst="rect">
            <a:avLst/>
          </a:prstGeom>
          <a:solidFill>
            <a:srgbClr val="9DDF9D"/>
          </a:solidFill>
          <a:ln w="3175">
            <a:solidFill>
              <a:schemeClr val="tx1"/>
            </a:solidFill>
            <a:miter lim="800000"/>
            <a:headEnd/>
            <a:tailEnd/>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b="0">
                <a:latin typeface="Times New Roman" panose="02020603050405020304" pitchFamily="18" charset="0"/>
                <a:cs typeface="Times New Roman" panose="02020603050405020304" pitchFamily="18" charset="0"/>
              </a:rPr>
              <a:t>if the firm shifts one dollar from capital to labor, output falls by 0.017 because there is less capital but also increases by 0.1 because there is more labor for a net gain of 0.083 more output at the same cost….</a:t>
            </a:r>
          </a:p>
        </p:txBody>
      </p:sp>
      <p:sp>
        <p:nvSpPr>
          <p:cNvPr id="644394" name="Text Box 298"/>
          <p:cNvSpPr txBox="1">
            <a:spLocks noChangeArrowheads="1"/>
          </p:cNvSpPr>
          <p:nvPr/>
        </p:nvSpPr>
        <p:spPr bwMode="auto">
          <a:xfrm>
            <a:off x="6781800" y="2217738"/>
            <a:ext cx="1981200" cy="3116262"/>
          </a:xfrm>
          <a:prstGeom prst="rect">
            <a:avLst/>
          </a:prstGeom>
          <a:solidFill>
            <a:srgbClr val="9DDF9D"/>
          </a:solidFill>
          <a:ln w="3175" algn="ctr">
            <a:solidFill>
              <a:schemeClr val="tx1"/>
            </a:solidFill>
            <a:miter lim="800000"/>
            <a:headEnd/>
            <a:tailEnd/>
          </a:ln>
        </p:spPr>
        <p:txBody>
          <a:bodyPr>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b="0">
                <a:latin typeface="Times New Roman" panose="02020603050405020304" pitchFamily="18" charset="0"/>
                <a:cs typeface="Times New Roman" panose="02020603050405020304" pitchFamily="18" charset="0"/>
              </a:rPr>
              <a:t>So …the firm should shift</a:t>
            </a:r>
          </a:p>
          <a:p>
            <a:r>
              <a:rPr lang="en-US" b="0">
                <a:latin typeface="Times New Roman" panose="02020603050405020304" pitchFamily="18" charset="0"/>
                <a:cs typeface="Times New Roman" panose="02020603050405020304" pitchFamily="18" charset="0"/>
              </a:rPr>
              <a:t>even more resources from capital to labor—which increases the marginal product of capital and decreases the marginal product of labor.</a:t>
            </a:r>
          </a:p>
        </p:txBody>
      </p:sp>
      <p:sp>
        <p:nvSpPr>
          <p:cNvPr id="644399" name="Rectangle 303"/>
          <p:cNvSpPr>
            <a:spLocks noChangeArrowheads="1"/>
          </p:cNvSpPr>
          <p:nvPr/>
        </p:nvSpPr>
        <p:spPr bwMode="auto">
          <a:xfrm>
            <a:off x="6553200" y="2209800"/>
            <a:ext cx="2514600" cy="3276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endParaRPr lang="en-US" sz="2400" b="0">
              <a:latin typeface="Times" panose="02020603050405020304" pitchFamily="18" charset="0"/>
              <a:cs typeface="Times New Roman" panose="02020603050405020304" pitchFamily="18" charset="0"/>
            </a:endParaRPr>
          </a:p>
        </p:txBody>
      </p:sp>
      <p:sp>
        <p:nvSpPr>
          <p:cNvPr id="38984" name="Text Box 267"/>
          <p:cNvSpPr txBox="1">
            <a:spLocks noChangeArrowheads="1"/>
          </p:cNvSpPr>
          <p:nvPr/>
        </p:nvSpPr>
        <p:spPr bwMode="auto">
          <a:xfrm>
            <a:off x="7010400" y="228600"/>
            <a:ext cx="183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400" b="0" u="sng">
                <a:latin typeface="Times" panose="02020603050405020304" pitchFamily="18" charset="0"/>
                <a:cs typeface="Times New Roman" panose="02020603050405020304" pitchFamily="18" charset="0"/>
              </a:rPr>
              <a:t>Initial Values</a:t>
            </a:r>
          </a:p>
        </p:txBody>
      </p:sp>
      <p:sp>
        <p:nvSpPr>
          <p:cNvPr id="38985" name="Text Box 268"/>
          <p:cNvSpPr txBox="1">
            <a:spLocks noChangeArrowheads="1"/>
          </p:cNvSpPr>
          <p:nvPr/>
        </p:nvSpPr>
        <p:spPr bwMode="auto">
          <a:xfrm>
            <a:off x="7162800" y="622300"/>
            <a:ext cx="1549400" cy="1552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400" b="0" i="1">
                <a:latin typeface="Times New Roman" panose="02020603050405020304" pitchFamily="18" charset="0"/>
                <a:cs typeface="Times New Roman" panose="02020603050405020304" pitchFamily="18" charset="0"/>
              </a:rPr>
              <a:t>q = 100</a:t>
            </a:r>
          </a:p>
          <a:p>
            <a:r>
              <a:rPr lang="en-US" sz="2400" b="0" i="1">
                <a:latin typeface="Times New Roman" panose="02020603050405020304" pitchFamily="18" charset="0"/>
                <a:cs typeface="Times New Roman" panose="02020603050405020304" pitchFamily="18" charset="0"/>
              </a:rPr>
              <a:t>C</a:t>
            </a:r>
            <a:r>
              <a:rPr lang="en-US" sz="2400" b="0">
                <a:latin typeface="Times" panose="02020603050405020304" pitchFamily="18" charset="0"/>
                <a:cs typeface="Times New Roman" panose="02020603050405020304" pitchFamily="18" charset="0"/>
              </a:rPr>
              <a:t> = $2,000</a:t>
            </a:r>
          </a:p>
          <a:p>
            <a:r>
              <a:rPr lang="en-US" sz="2400" b="0" i="1">
                <a:latin typeface="Times New Roman" panose="02020603050405020304" pitchFamily="18" charset="0"/>
                <a:cs typeface="Times New Roman" panose="02020603050405020304" pitchFamily="18" charset="0"/>
              </a:rPr>
              <a:t>w</a:t>
            </a:r>
            <a:r>
              <a:rPr lang="en-US" sz="2400" b="0">
                <a:latin typeface="Times" panose="02020603050405020304" pitchFamily="18" charset="0"/>
                <a:cs typeface="Times New Roman" panose="02020603050405020304" pitchFamily="18" charset="0"/>
              </a:rPr>
              <a:t> = $24</a:t>
            </a:r>
          </a:p>
          <a:p>
            <a:r>
              <a:rPr lang="en-US" sz="2400" b="0">
                <a:latin typeface="Times" panose="02020603050405020304" pitchFamily="18" charset="0"/>
                <a:cs typeface="Times New Roman" panose="02020603050405020304" pitchFamily="18" charset="0"/>
              </a:rPr>
              <a:t> </a:t>
            </a:r>
            <a:r>
              <a:rPr lang="en-US" sz="2400" b="0" i="1">
                <a:latin typeface="Times New Roman" panose="02020603050405020304" pitchFamily="18" charset="0"/>
                <a:cs typeface="Times New Roman" panose="02020603050405020304" pitchFamily="18" charset="0"/>
              </a:rPr>
              <a:t>r</a:t>
            </a:r>
            <a:r>
              <a:rPr lang="en-US" sz="2400" b="0">
                <a:latin typeface="Times" panose="02020603050405020304" pitchFamily="18" charset="0"/>
                <a:cs typeface="Times New Roman" panose="02020603050405020304" pitchFamily="18" charset="0"/>
              </a:rPr>
              <a:t> = $8</a:t>
            </a:r>
          </a:p>
        </p:txBody>
      </p:sp>
      <p:sp>
        <p:nvSpPr>
          <p:cNvPr id="38986" name="Line 269"/>
          <p:cNvSpPr>
            <a:spLocks noChangeShapeType="1"/>
          </p:cNvSpPr>
          <p:nvPr/>
        </p:nvSpPr>
        <p:spPr bwMode="auto">
          <a:xfrm>
            <a:off x="7239000" y="10668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4373" name="Line 277"/>
          <p:cNvSpPr>
            <a:spLocks noChangeShapeType="1"/>
          </p:cNvSpPr>
          <p:nvPr/>
        </p:nvSpPr>
        <p:spPr bwMode="auto">
          <a:xfrm>
            <a:off x="3400425" y="278765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4374" name="Text Box 278"/>
          <p:cNvSpPr txBox="1">
            <a:spLocks noChangeArrowheads="1"/>
          </p:cNvSpPr>
          <p:nvPr/>
        </p:nvSpPr>
        <p:spPr bwMode="auto">
          <a:xfrm>
            <a:off x="3562350" y="270192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400" b="0" i="1" dirty="0">
                <a:latin typeface="Times" panose="02020603050405020304" pitchFamily="18" charset="0"/>
                <a:cs typeface="Times New Roman" panose="02020603050405020304" pitchFamily="18" charset="0"/>
              </a:rPr>
              <a:t>w</a:t>
            </a:r>
            <a:endParaRPr lang="en-US" sz="2400" b="0" i="1" baseline="-25000" dirty="0">
              <a:latin typeface="Times" panose="02020603050405020304" pitchFamily="18" charset="0"/>
              <a:cs typeface="Times New Roman" panose="02020603050405020304" pitchFamily="18" charset="0"/>
            </a:endParaRPr>
          </a:p>
        </p:txBody>
      </p:sp>
      <p:sp>
        <p:nvSpPr>
          <p:cNvPr id="644375" name="Text Box 279"/>
          <p:cNvSpPr txBox="1">
            <a:spLocks noChangeArrowheads="1"/>
          </p:cNvSpPr>
          <p:nvPr/>
        </p:nvSpPr>
        <p:spPr bwMode="auto">
          <a:xfrm>
            <a:off x="3565525" y="3409950"/>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400" b="0" i="1">
                <a:latin typeface="Times" panose="02020603050405020304" pitchFamily="18" charset="0"/>
                <a:cs typeface="Times New Roman" panose="02020603050405020304" pitchFamily="18" charset="0"/>
              </a:rPr>
              <a:t>r</a:t>
            </a:r>
            <a:endParaRPr lang="en-US" sz="2400" b="0" i="1" baseline="-25000">
              <a:latin typeface="Times" panose="02020603050405020304" pitchFamily="18" charset="0"/>
              <a:cs typeface="Times New Roman" panose="02020603050405020304" pitchFamily="18" charset="0"/>
            </a:endParaRPr>
          </a:p>
        </p:txBody>
      </p:sp>
      <p:sp>
        <p:nvSpPr>
          <p:cNvPr id="644376" name="Line 280"/>
          <p:cNvSpPr>
            <a:spLocks noChangeShapeType="1"/>
          </p:cNvSpPr>
          <p:nvPr/>
        </p:nvSpPr>
        <p:spPr bwMode="auto">
          <a:xfrm>
            <a:off x="3371850" y="3521075"/>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4377" name="Text Box 281"/>
          <p:cNvSpPr txBox="1">
            <a:spLocks noChangeArrowheads="1"/>
          </p:cNvSpPr>
          <p:nvPr/>
        </p:nvSpPr>
        <p:spPr bwMode="auto">
          <a:xfrm>
            <a:off x="3448050" y="2339975"/>
            <a:ext cx="73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400" b="0" i="1" dirty="0">
                <a:latin typeface="Times" panose="02020603050405020304" pitchFamily="18" charset="0"/>
                <a:cs typeface="Times New Roman" panose="02020603050405020304" pitchFamily="18" charset="0"/>
              </a:rPr>
              <a:t>MP</a:t>
            </a:r>
            <a:r>
              <a:rPr lang="en-US" sz="2400" b="0" i="1" baseline="-25000" dirty="0">
                <a:latin typeface="Times" panose="02020603050405020304" pitchFamily="18" charset="0"/>
                <a:cs typeface="Times New Roman" panose="02020603050405020304" pitchFamily="18" charset="0"/>
              </a:rPr>
              <a:t>L</a:t>
            </a:r>
          </a:p>
        </p:txBody>
      </p:sp>
      <p:sp>
        <p:nvSpPr>
          <p:cNvPr id="644378" name="Text Box 282"/>
          <p:cNvSpPr txBox="1">
            <a:spLocks noChangeArrowheads="1"/>
          </p:cNvSpPr>
          <p:nvPr/>
        </p:nvSpPr>
        <p:spPr bwMode="auto">
          <a:xfrm>
            <a:off x="3352800" y="3073400"/>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400" b="0" i="1">
                <a:latin typeface="Times" panose="02020603050405020304" pitchFamily="18" charset="0"/>
                <a:cs typeface="Times New Roman" panose="02020603050405020304" pitchFamily="18" charset="0"/>
              </a:rPr>
              <a:t>MP</a:t>
            </a:r>
            <a:r>
              <a:rPr lang="en-US" sz="2400" b="0" i="1" baseline="-25000">
                <a:latin typeface="Times" panose="02020603050405020304" pitchFamily="18" charset="0"/>
                <a:cs typeface="Times New Roman" panose="02020603050405020304" pitchFamily="18" charset="0"/>
              </a:rPr>
              <a:t>K</a:t>
            </a:r>
          </a:p>
        </p:txBody>
      </p:sp>
      <p:sp>
        <p:nvSpPr>
          <p:cNvPr id="38993" name="Text Box 284"/>
          <p:cNvSpPr txBox="1">
            <a:spLocks noChangeArrowheads="1"/>
          </p:cNvSpPr>
          <p:nvPr/>
        </p:nvSpPr>
        <p:spPr bwMode="auto">
          <a:xfrm>
            <a:off x="4800600" y="1311275"/>
            <a:ext cx="2014538"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400" b="0" i="1">
                <a:latin typeface="Times New Roman" panose="02020603050405020304" pitchFamily="18" charset="0"/>
                <a:cs typeface="Times New Roman" panose="02020603050405020304" pitchFamily="18" charset="0"/>
              </a:rPr>
              <a:t>MP</a:t>
            </a:r>
            <a:r>
              <a:rPr lang="en-US" sz="2400" b="0" i="1" baseline="-25000">
                <a:latin typeface="Times New Roman" panose="02020603050405020304" pitchFamily="18" charset="0"/>
                <a:cs typeface="Times New Roman" panose="02020603050405020304" pitchFamily="18" charset="0"/>
              </a:rPr>
              <a:t>L</a:t>
            </a:r>
            <a:r>
              <a:rPr lang="en-US" sz="2400" b="0" i="1">
                <a:latin typeface="Times New Roman" panose="02020603050405020304" pitchFamily="18" charset="0"/>
                <a:cs typeface="Times New Roman" panose="02020603050405020304" pitchFamily="18" charset="0"/>
              </a:rPr>
              <a:t> = 0.6q/L</a:t>
            </a:r>
          </a:p>
          <a:p>
            <a:r>
              <a:rPr lang="en-US" sz="2400" b="0" i="1">
                <a:latin typeface="Times New Roman" panose="02020603050405020304" pitchFamily="18" charset="0"/>
                <a:cs typeface="Times New Roman" panose="02020603050405020304" pitchFamily="18" charset="0"/>
              </a:rPr>
              <a:t>MP</a:t>
            </a:r>
            <a:r>
              <a:rPr lang="en-US" sz="2400" b="0" i="1" baseline="-25000">
                <a:latin typeface="Times New Roman" panose="02020603050405020304" pitchFamily="18" charset="0"/>
                <a:cs typeface="Times New Roman" panose="02020603050405020304" pitchFamily="18" charset="0"/>
              </a:rPr>
              <a:t>K</a:t>
            </a:r>
            <a:r>
              <a:rPr lang="en-US" sz="2400" b="0" i="1">
                <a:latin typeface="Times New Roman" panose="02020603050405020304" pitchFamily="18" charset="0"/>
                <a:cs typeface="Times New Roman" panose="02020603050405020304" pitchFamily="18" charset="0"/>
              </a:rPr>
              <a:t> = 0.4q/K </a:t>
            </a:r>
            <a:endParaRPr lang="en-US" sz="2400" b="0">
              <a:latin typeface="Times" panose="02020603050405020304" pitchFamily="18" charset="0"/>
              <a:cs typeface="Times New Roman" panose="02020603050405020304" pitchFamily="18" charset="0"/>
            </a:endParaRPr>
          </a:p>
        </p:txBody>
      </p:sp>
      <p:sp>
        <p:nvSpPr>
          <p:cNvPr id="644381" name="Text Box 285"/>
          <p:cNvSpPr txBox="1">
            <a:spLocks noChangeArrowheads="1"/>
          </p:cNvSpPr>
          <p:nvPr/>
        </p:nvSpPr>
        <p:spPr bwMode="auto">
          <a:xfrm>
            <a:off x="4171950" y="2540000"/>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400" b="0" i="1" dirty="0">
                <a:latin typeface="Times" panose="02020603050405020304" pitchFamily="18" charset="0"/>
                <a:cs typeface="Times New Roman" panose="02020603050405020304" pitchFamily="18" charset="0"/>
              </a:rPr>
              <a:t>=</a:t>
            </a:r>
            <a:r>
              <a:rPr lang="en-US" sz="2400" b="0" dirty="0">
                <a:latin typeface="Times" panose="02020603050405020304" pitchFamily="18" charset="0"/>
                <a:cs typeface="Times New Roman" panose="02020603050405020304" pitchFamily="18" charset="0"/>
              </a:rPr>
              <a:t> </a:t>
            </a:r>
          </a:p>
        </p:txBody>
      </p:sp>
      <p:sp>
        <p:nvSpPr>
          <p:cNvPr id="644382" name="Line 286"/>
          <p:cNvSpPr>
            <a:spLocks noChangeShapeType="1"/>
          </p:cNvSpPr>
          <p:nvPr/>
        </p:nvSpPr>
        <p:spPr bwMode="auto">
          <a:xfrm>
            <a:off x="4543425" y="27686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4383" name="Text Box 287"/>
          <p:cNvSpPr txBox="1">
            <a:spLocks noChangeArrowheads="1"/>
          </p:cNvSpPr>
          <p:nvPr/>
        </p:nvSpPr>
        <p:spPr bwMode="auto">
          <a:xfrm>
            <a:off x="4629150" y="2692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400" b="0" i="1" dirty="0">
                <a:latin typeface="Times" panose="02020603050405020304" pitchFamily="18" charset="0"/>
                <a:cs typeface="Times New Roman" panose="02020603050405020304" pitchFamily="18" charset="0"/>
              </a:rPr>
              <a:t>24</a:t>
            </a:r>
            <a:endParaRPr lang="en-US" sz="2400" b="0" i="1" baseline="-25000" dirty="0">
              <a:latin typeface="Times" panose="02020603050405020304" pitchFamily="18" charset="0"/>
              <a:cs typeface="Times New Roman" panose="02020603050405020304" pitchFamily="18" charset="0"/>
            </a:endParaRPr>
          </a:p>
        </p:txBody>
      </p:sp>
      <p:sp>
        <p:nvSpPr>
          <p:cNvPr id="644384" name="Text Box 288"/>
          <p:cNvSpPr txBox="1">
            <a:spLocks noChangeArrowheads="1"/>
          </p:cNvSpPr>
          <p:nvPr/>
        </p:nvSpPr>
        <p:spPr bwMode="auto">
          <a:xfrm>
            <a:off x="4622800" y="3429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400" b="0" i="1" dirty="0">
                <a:latin typeface="Times" panose="02020603050405020304" pitchFamily="18" charset="0"/>
                <a:cs typeface="Times New Roman" panose="02020603050405020304" pitchFamily="18" charset="0"/>
              </a:rPr>
              <a:t>8</a:t>
            </a:r>
            <a:endParaRPr lang="en-US" sz="2400" b="0" i="1" baseline="-25000" dirty="0">
              <a:latin typeface="Times" panose="02020603050405020304" pitchFamily="18" charset="0"/>
              <a:cs typeface="Times New Roman" panose="02020603050405020304" pitchFamily="18" charset="0"/>
            </a:endParaRPr>
          </a:p>
        </p:txBody>
      </p:sp>
      <p:sp>
        <p:nvSpPr>
          <p:cNvPr id="644385" name="Line 289"/>
          <p:cNvSpPr>
            <a:spLocks noChangeShapeType="1"/>
          </p:cNvSpPr>
          <p:nvPr/>
        </p:nvSpPr>
        <p:spPr bwMode="auto">
          <a:xfrm>
            <a:off x="4486275" y="3521075"/>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4386" name="Text Box 290"/>
          <p:cNvSpPr txBox="1">
            <a:spLocks noChangeArrowheads="1"/>
          </p:cNvSpPr>
          <p:nvPr/>
        </p:nvSpPr>
        <p:spPr bwMode="auto">
          <a:xfrm>
            <a:off x="4591050" y="2320925"/>
            <a:ext cx="565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400" b="0" i="1" dirty="0">
                <a:latin typeface="Times" panose="02020603050405020304" pitchFamily="18" charset="0"/>
                <a:cs typeface="Times New Roman" panose="02020603050405020304" pitchFamily="18" charset="0"/>
              </a:rPr>
              <a:t>2.5</a:t>
            </a:r>
            <a:endParaRPr lang="en-US" sz="2400" b="0" i="1" baseline="-25000" dirty="0">
              <a:latin typeface="Times" panose="02020603050405020304" pitchFamily="18" charset="0"/>
              <a:cs typeface="Times New Roman" panose="02020603050405020304" pitchFamily="18" charset="0"/>
            </a:endParaRPr>
          </a:p>
        </p:txBody>
      </p:sp>
      <p:sp>
        <p:nvSpPr>
          <p:cNvPr id="644387" name="Text Box 291"/>
          <p:cNvSpPr txBox="1">
            <a:spLocks noChangeArrowheads="1"/>
          </p:cNvSpPr>
          <p:nvPr/>
        </p:nvSpPr>
        <p:spPr bwMode="auto">
          <a:xfrm>
            <a:off x="4495800" y="3092450"/>
            <a:ext cx="717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400" b="0" i="1" dirty="0">
                <a:latin typeface="Times" panose="02020603050405020304" pitchFamily="18" charset="0"/>
                <a:cs typeface="Times New Roman" panose="02020603050405020304" pitchFamily="18" charset="0"/>
              </a:rPr>
              <a:t>0.13</a:t>
            </a:r>
            <a:endParaRPr lang="en-US" sz="2400" b="0" i="1" baseline="-25000" dirty="0">
              <a:latin typeface="Times" panose="02020603050405020304" pitchFamily="18" charset="0"/>
              <a:cs typeface="Times New Roman" panose="02020603050405020304" pitchFamily="18" charset="0"/>
            </a:endParaRPr>
          </a:p>
        </p:txBody>
      </p:sp>
      <p:sp>
        <p:nvSpPr>
          <p:cNvPr id="644388" name="Text Box 292"/>
          <p:cNvSpPr txBox="1">
            <a:spLocks noChangeArrowheads="1"/>
          </p:cNvSpPr>
          <p:nvPr/>
        </p:nvSpPr>
        <p:spPr bwMode="auto">
          <a:xfrm>
            <a:off x="4079875" y="3286125"/>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400" b="0" i="1" dirty="0">
                <a:latin typeface="Times" panose="02020603050405020304" pitchFamily="18" charset="0"/>
                <a:cs typeface="Times New Roman" panose="02020603050405020304" pitchFamily="18" charset="0"/>
              </a:rPr>
              <a:t>=</a:t>
            </a:r>
            <a:r>
              <a:rPr lang="en-US" sz="2400" b="0" dirty="0">
                <a:latin typeface="Times" panose="02020603050405020304" pitchFamily="18" charset="0"/>
                <a:cs typeface="Times New Roman" panose="02020603050405020304" pitchFamily="18" charset="0"/>
              </a:rPr>
              <a:t> </a:t>
            </a:r>
          </a:p>
        </p:txBody>
      </p:sp>
      <p:sp>
        <p:nvSpPr>
          <p:cNvPr id="644389" name="Text Box 293"/>
          <p:cNvSpPr txBox="1">
            <a:spLocks noChangeArrowheads="1"/>
          </p:cNvSpPr>
          <p:nvPr/>
        </p:nvSpPr>
        <p:spPr bwMode="auto">
          <a:xfrm>
            <a:off x="5257800" y="2568575"/>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400" b="0" i="1" dirty="0">
                <a:latin typeface="Times" panose="02020603050405020304" pitchFamily="18" charset="0"/>
                <a:cs typeface="Times New Roman" panose="02020603050405020304" pitchFamily="18" charset="0"/>
              </a:rPr>
              <a:t>=</a:t>
            </a:r>
            <a:r>
              <a:rPr lang="en-US" sz="2400" b="0" dirty="0">
                <a:latin typeface="Times" panose="02020603050405020304" pitchFamily="18" charset="0"/>
                <a:cs typeface="Times New Roman" panose="02020603050405020304" pitchFamily="18" charset="0"/>
              </a:rPr>
              <a:t> </a:t>
            </a:r>
          </a:p>
        </p:txBody>
      </p:sp>
      <p:sp>
        <p:nvSpPr>
          <p:cNvPr id="644390" name="Text Box 294"/>
          <p:cNvSpPr txBox="1">
            <a:spLocks noChangeArrowheads="1"/>
          </p:cNvSpPr>
          <p:nvPr/>
        </p:nvSpPr>
        <p:spPr bwMode="auto">
          <a:xfrm>
            <a:off x="5619750" y="25400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400" b="0" i="1" dirty="0">
                <a:latin typeface="Times" panose="02020603050405020304" pitchFamily="18" charset="0"/>
                <a:cs typeface="Times New Roman" panose="02020603050405020304" pitchFamily="18" charset="0"/>
              </a:rPr>
              <a:t>0.1</a:t>
            </a:r>
            <a:r>
              <a:rPr lang="en-US" sz="2400" b="0" dirty="0">
                <a:latin typeface="Times" panose="02020603050405020304" pitchFamily="18" charset="0"/>
                <a:cs typeface="Times New Roman" panose="02020603050405020304" pitchFamily="18" charset="0"/>
              </a:rPr>
              <a:t> </a:t>
            </a:r>
          </a:p>
        </p:txBody>
      </p:sp>
      <p:sp>
        <p:nvSpPr>
          <p:cNvPr id="644392" name="Text Box 296"/>
          <p:cNvSpPr txBox="1">
            <a:spLocks noChangeArrowheads="1"/>
          </p:cNvSpPr>
          <p:nvPr/>
        </p:nvSpPr>
        <p:spPr bwMode="auto">
          <a:xfrm>
            <a:off x="5219700" y="3292475"/>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400" b="0" i="1" dirty="0">
                <a:latin typeface="Times" panose="02020603050405020304" pitchFamily="18" charset="0"/>
                <a:cs typeface="Times New Roman" panose="02020603050405020304" pitchFamily="18" charset="0"/>
              </a:rPr>
              <a:t>=</a:t>
            </a:r>
            <a:r>
              <a:rPr lang="en-US" sz="2400" b="0" dirty="0">
                <a:latin typeface="Times" panose="02020603050405020304" pitchFamily="18" charset="0"/>
                <a:cs typeface="Times New Roman" panose="02020603050405020304" pitchFamily="18" charset="0"/>
              </a:rPr>
              <a:t> </a:t>
            </a:r>
          </a:p>
        </p:txBody>
      </p:sp>
      <p:sp>
        <p:nvSpPr>
          <p:cNvPr id="644393" name="Text Box 297"/>
          <p:cNvSpPr txBox="1">
            <a:spLocks noChangeArrowheads="1"/>
          </p:cNvSpPr>
          <p:nvPr/>
        </p:nvSpPr>
        <p:spPr bwMode="auto">
          <a:xfrm>
            <a:off x="5581650" y="3263900"/>
            <a:ext cx="877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r>
              <a:rPr lang="en-US" sz="2400" b="0" i="1" dirty="0">
                <a:latin typeface="Times" panose="02020603050405020304" pitchFamily="18" charset="0"/>
                <a:cs typeface="Times New Roman" panose="02020603050405020304" pitchFamily="18" charset="0"/>
              </a:rPr>
              <a:t>0.017</a:t>
            </a:r>
            <a:endParaRPr lang="en-US" sz="2400" b="0" dirty="0">
              <a:latin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292436"/>
      </p:ext>
    </p:extLst>
  </p:cSld>
  <p:clrMapOvr>
    <a:masterClrMapping/>
  </p:clrMapOvr>
  <p:transition spd="med">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437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44373"/>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644374"/>
                                        </p:tgtEl>
                                        <p:attrNameLst>
                                          <p:attrName>style.visibility</p:attrName>
                                        </p:attrNameLst>
                                      </p:cBhvr>
                                      <p:to>
                                        <p:strVal val="visible"/>
                                      </p:to>
                                    </p:set>
                                  </p:childTnLst>
                                </p:cTn>
                              </p:par>
                            </p:childTnLst>
                          </p:cTn>
                        </p:par>
                        <p:par>
                          <p:cTn id="12" fill="hold" nodeType="afterGroup">
                            <p:stCondLst>
                              <p:cond delay="0"/>
                            </p:stCondLst>
                            <p:childTnLst>
                              <p:par>
                                <p:cTn id="13" presetID="1" presetClass="entr" presetSubtype="0" fill="hold" grpId="0" nodeType="afterEffect">
                                  <p:stCondLst>
                                    <p:cond delay="0"/>
                                  </p:stCondLst>
                                  <p:childTnLst>
                                    <p:set>
                                      <p:cBhvr>
                                        <p:cTn id="14" dur="1" fill="hold">
                                          <p:stCondLst>
                                            <p:cond delay="0"/>
                                          </p:stCondLst>
                                        </p:cTn>
                                        <p:tgtEl>
                                          <p:spTgt spid="6443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438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443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44383"/>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0"/>
                                  </p:stCondLst>
                                  <p:childTnLst>
                                    <p:set>
                                      <p:cBhvr>
                                        <p:cTn id="23" dur="1" fill="hold">
                                          <p:stCondLst>
                                            <p:cond delay="0"/>
                                          </p:stCondLst>
                                        </p:cTn>
                                        <p:tgtEl>
                                          <p:spTgt spid="644389"/>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644390"/>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4437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644376"/>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644378"/>
                                        </p:tgtEl>
                                        <p:attrNameLst>
                                          <p:attrName>style.visibility</p:attrName>
                                        </p:attrNameLst>
                                      </p:cBhvr>
                                      <p:to>
                                        <p:strVal val="visible"/>
                                      </p:to>
                                    </p:set>
                                  </p:childTnLst>
                                </p:cTn>
                              </p:par>
                            </p:childTnLst>
                          </p:cTn>
                        </p:par>
                        <p:par>
                          <p:cTn id="34" fill="hold" nodeType="afterGroup">
                            <p:stCondLst>
                              <p:cond delay="0"/>
                            </p:stCondLst>
                            <p:childTnLst>
                              <p:par>
                                <p:cTn id="35" presetID="1" presetClass="entr" presetSubtype="0" fill="hold" grpId="0" nodeType="afterEffect">
                                  <p:stCondLst>
                                    <p:cond delay="0"/>
                                  </p:stCondLst>
                                  <p:childTnLst>
                                    <p:set>
                                      <p:cBhvr>
                                        <p:cTn id="36" dur="1" fill="hold">
                                          <p:stCondLst>
                                            <p:cond delay="0"/>
                                          </p:stCondLst>
                                        </p:cTn>
                                        <p:tgtEl>
                                          <p:spTgt spid="64438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4438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44384"/>
                                        </p:tgtEl>
                                        <p:attrNameLst>
                                          <p:attrName>style.visibility</p:attrName>
                                        </p:attrNameLst>
                                      </p:cBhvr>
                                      <p:to>
                                        <p:strVal val="visible"/>
                                      </p:to>
                                    </p:set>
                                  </p:childTnLst>
                                </p:cTn>
                              </p:par>
                            </p:childTnLst>
                          </p:cTn>
                        </p:par>
                        <p:par>
                          <p:cTn id="41" fill="hold">
                            <p:stCondLst>
                              <p:cond delay="0"/>
                            </p:stCondLst>
                            <p:childTnLst>
                              <p:par>
                                <p:cTn id="42" presetID="1" presetClass="entr" presetSubtype="0" fill="hold" grpId="0" nodeType="afterEffect">
                                  <p:stCondLst>
                                    <p:cond delay="0"/>
                                  </p:stCondLst>
                                  <p:childTnLst>
                                    <p:set>
                                      <p:cBhvr>
                                        <p:cTn id="43" dur="1" fill="hold">
                                          <p:stCondLst>
                                            <p:cond delay="0"/>
                                          </p:stCondLst>
                                        </p:cTn>
                                        <p:tgtEl>
                                          <p:spTgt spid="644387"/>
                                        </p:tgtEl>
                                        <p:attrNameLst>
                                          <p:attrName>style.visibility</p:attrName>
                                        </p:attrNameLst>
                                      </p:cBhvr>
                                      <p:to>
                                        <p:strVal val="visible"/>
                                      </p:to>
                                    </p:set>
                                  </p:childTnLst>
                                </p:cTn>
                              </p:par>
                            </p:childTnLst>
                          </p:cTn>
                        </p:par>
                        <p:par>
                          <p:cTn id="44" fill="hold" nodeType="afterGroup">
                            <p:stCondLst>
                              <p:cond delay="0"/>
                            </p:stCondLst>
                            <p:childTnLst>
                              <p:par>
                                <p:cTn id="45" presetID="1" presetClass="entr" presetSubtype="0" fill="hold" grpId="0" nodeType="afterEffect">
                                  <p:stCondLst>
                                    <p:cond delay="0"/>
                                  </p:stCondLst>
                                  <p:childTnLst>
                                    <p:set>
                                      <p:cBhvr>
                                        <p:cTn id="46" dur="1" fill="hold">
                                          <p:stCondLst>
                                            <p:cond delay="0"/>
                                          </p:stCondLst>
                                        </p:cTn>
                                        <p:tgtEl>
                                          <p:spTgt spid="64439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44393"/>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644379"/>
                                        </p:tgtEl>
                                        <p:attrNameLst>
                                          <p:attrName>style.visibility</p:attrName>
                                        </p:attrNameLst>
                                      </p:cBhvr>
                                      <p:to>
                                        <p:strVal val="visible"/>
                                      </p:to>
                                    </p:set>
                                    <p:animEffect transition="in" filter="wipe(right)">
                                      <p:cBhvr>
                                        <p:cTn id="53" dur="500"/>
                                        <p:tgtEl>
                                          <p:spTgt spid="644379"/>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grpId="0" nodeType="clickEffect">
                                  <p:stCondLst>
                                    <p:cond delay="0"/>
                                  </p:stCondLst>
                                  <p:childTnLst>
                                    <p:animEffect transition="out" filter="blinds(horizontal)">
                                      <p:cBhvr>
                                        <p:cTn id="57" dur="500"/>
                                        <p:tgtEl>
                                          <p:spTgt spid="644399"/>
                                        </p:tgtEl>
                                      </p:cBhvr>
                                    </p:animEffect>
                                    <p:set>
                                      <p:cBhvr>
                                        <p:cTn id="58" dur="1" fill="hold">
                                          <p:stCondLst>
                                            <p:cond delay="499"/>
                                          </p:stCondLst>
                                        </p:cTn>
                                        <p:tgtEl>
                                          <p:spTgt spid="644399"/>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644391"/>
                                        </p:tgtEl>
                                        <p:attrNameLst>
                                          <p:attrName>style.visibility</p:attrName>
                                        </p:attrNameLst>
                                      </p:cBhvr>
                                      <p:to>
                                        <p:strVal val="visible"/>
                                      </p:to>
                                    </p:set>
                                    <p:anim calcmode="lin" valueType="num">
                                      <p:cBhvr>
                                        <p:cTn id="63" dur="500" fill="hold"/>
                                        <p:tgtEl>
                                          <p:spTgt spid="644391"/>
                                        </p:tgtEl>
                                        <p:attrNameLst>
                                          <p:attrName>ppt_w</p:attrName>
                                        </p:attrNameLst>
                                      </p:cBhvr>
                                      <p:tavLst>
                                        <p:tav tm="0">
                                          <p:val>
                                            <p:fltVal val="0"/>
                                          </p:val>
                                        </p:tav>
                                        <p:tav tm="100000">
                                          <p:val>
                                            <p:strVal val="#ppt_w"/>
                                          </p:val>
                                        </p:tav>
                                      </p:tavLst>
                                    </p:anim>
                                    <p:anim calcmode="lin" valueType="num">
                                      <p:cBhvr>
                                        <p:cTn id="64" dur="500" fill="hold"/>
                                        <p:tgtEl>
                                          <p:spTgt spid="644391"/>
                                        </p:tgtEl>
                                        <p:attrNameLst>
                                          <p:attrName>ppt_h</p:attrName>
                                        </p:attrNameLst>
                                      </p:cBhvr>
                                      <p:tavLst>
                                        <p:tav tm="0">
                                          <p:val>
                                            <p:fltVal val="0"/>
                                          </p:val>
                                        </p:tav>
                                        <p:tav tm="100000">
                                          <p:val>
                                            <p:strVal val="#ppt_h"/>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xit" presetSubtype="4" fill="hold" grpId="1" nodeType="clickEffect">
                                  <p:stCondLst>
                                    <p:cond delay="0"/>
                                  </p:stCondLst>
                                  <p:childTnLst>
                                    <p:animEffect transition="out" filter="wipe(down)">
                                      <p:cBhvr>
                                        <p:cTn id="68" dur="500"/>
                                        <p:tgtEl>
                                          <p:spTgt spid="644391"/>
                                        </p:tgtEl>
                                      </p:cBhvr>
                                    </p:animEffect>
                                    <p:set>
                                      <p:cBhvr>
                                        <p:cTn id="69" dur="1" fill="hold">
                                          <p:stCondLst>
                                            <p:cond delay="499"/>
                                          </p:stCondLst>
                                        </p:cTn>
                                        <p:tgtEl>
                                          <p:spTgt spid="644391"/>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23" presetClass="entr" presetSubtype="16" fill="hold" grpId="0" nodeType="clickEffect">
                                  <p:stCondLst>
                                    <p:cond delay="0"/>
                                  </p:stCondLst>
                                  <p:childTnLst>
                                    <p:set>
                                      <p:cBhvr>
                                        <p:cTn id="73" dur="1" fill="hold">
                                          <p:stCondLst>
                                            <p:cond delay="0"/>
                                          </p:stCondLst>
                                        </p:cTn>
                                        <p:tgtEl>
                                          <p:spTgt spid="644394"/>
                                        </p:tgtEl>
                                        <p:attrNameLst>
                                          <p:attrName>style.visibility</p:attrName>
                                        </p:attrNameLst>
                                      </p:cBhvr>
                                      <p:to>
                                        <p:strVal val="visible"/>
                                      </p:to>
                                    </p:set>
                                    <p:anim calcmode="lin" valueType="num">
                                      <p:cBhvr>
                                        <p:cTn id="74" dur="500" fill="hold"/>
                                        <p:tgtEl>
                                          <p:spTgt spid="644394"/>
                                        </p:tgtEl>
                                        <p:attrNameLst>
                                          <p:attrName>ppt_w</p:attrName>
                                        </p:attrNameLst>
                                      </p:cBhvr>
                                      <p:tavLst>
                                        <p:tav tm="0">
                                          <p:val>
                                            <p:fltVal val="0"/>
                                          </p:val>
                                        </p:tav>
                                        <p:tav tm="100000">
                                          <p:val>
                                            <p:strVal val="#ppt_w"/>
                                          </p:val>
                                        </p:tav>
                                      </p:tavLst>
                                    </p:anim>
                                    <p:anim calcmode="lin" valueType="num">
                                      <p:cBhvr>
                                        <p:cTn id="75" dur="500" fill="hold"/>
                                        <p:tgtEl>
                                          <p:spTgt spid="6443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4379" grpId="0" animBg="1"/>
      <p:bldP spid="644391" grpId="0" animBg="1" autoUpdateAnimBg="0"/>
      <p:bldP spid="644391" grpId="1" animBg="1"/>
      <p:bldP spid="644394" grpId="0" animBg="1" autoUpdateAnimBg="0"/>
      <p:bldP spid="644399" grpId="0" animBg="1"/>
      <p:bldP spid="644373" grpId="0" animBg="1"/>
      <p:bldP spid="644374" grpId="0" autoUpdateAnimBg="0"/>
      <p:bldP spid="644375" grpId="0" autoUpdateAnimBg="0"/>
      <p:bldP spid="644376" grpId="0" animBg="1"/>
      <p:bldP spid="644377" grpId="0" autoUpdateAnimBg="0"/>
      <p:bldP spid="644378" grpId="0" autoUpdateAnimBg="0"/>
      <p:bldP spid="644381" grpId="0" autoUpdateAnimBg="0"/>
      <p:bldP spid="644382" grpId="0" animBg="1"/>
      <p:bldP spid="644383" grpId="0" autoUpdateAnimBg="0"/>
      <p:bldP spid="644384" grpId="0" autoUpdateAnimBg="0"/>
      <p:bldP spid="644385" grpId="0" animBg="1"/>
      <p:bldP spid="644386" grpId="0" autoUpdateAnimBg="0"/>
      <p:bldP spid="644387" grpId="0" autoUpdateAnimBg="0"/>
      <p:bldP spid="644388" grpId="0" autoUpdateAnimBg="0"/>
      <p:bldP spid="644389" grpId="0" autoUpdateAnimBg="0"/>
      <p:bldP spid="644390" grpId="0" autoUpdateAnimBg="0"/>
      <p:bldP spid="644392" grpId="0" autoUpdateAnimBg="0"/>
      <p:bldP spid="644393"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p:txBody>
          <a:bodyPr/>
          <a:lstStyle/>
          <a:p>
            <a:pPr eaLnBrk="1" hangingPunct="1"/>
            <a:r>
              <a:rPr lang="en-US" dirty="0" smtClean="0"/>
              <a:t>Solved Problem 7.3</a:t>
            </a:r>
          </a:p>
        </p:txBody>
      </p:sp>
      <p:sp>
        <p:nvSpPr>
          <p:cNvPr id="41986" name="Rectangle 3"/>
          <p:cNvSpPr>
            <a:spLocks noGrp="1" noChangeArrowheads="1"/>
          </p:cNvSpPr>
          <p:nvPr>
            <p:ph type="body" idx="4294967295"/>
          </p:nvPr>
        </p:nvSpPr>
        <p:spPr>
          <a:xfrm>
            <a:off x="457200" y="1447800"/>
            <a:ext cx="8137525" cy="4832350"/>
          </a:xfrm>
        </p:spPr>
        <p:txBody>
          <a:bodyPr/>
          <a:lstStyle/>
          <a:p>
            <a:r>
              <a:rPr lang="en-US" dirty="0"/>
              <a:t>Use the tangency rule to determine the cost-minimizing bundles of labor and capital for a general Cobb-Douglas production function, </a:t>
            </a:r>
            <a:r>
              <a:rPr lang="en-US" i="1" dirty="0"/>
              <a:t>q</a:t>
            </a:r>
            <a:r>
              <a:rPr lang="en-US" dirty="0"/>
              <a:t> = </a:t>
            </a:r>
            <a:r>
              <a:rPr lang="en-US" i="1" dirty="0"/>
              <a:t>AL</a:t>
            </a:r>
            <a:r>
              <a:rPr lang="en-US" baseline="30000" dirty="0"/>
              <a:t>α</a:t>
            </a:r>
            <a:r>
              <a:rPr lang="en-US" i="1" dirty="0"/>
              <a:t>K</a:t>
            </a:r>
            <a:r>
              <a:rPr lang="en-US" baseline="30000" dirty="0"/>
              <a:t>β</a:t>
            </a:r>
            <a:r>
              <a:rPr lang="en-US" dirty="0"/>
              <a:t>, and for the specific beer production function that underlies Figure 7.5, </a:t>
            </a:r>
            <a:r>
              <a:rPr lang="en-US" i="1" dirty="0"/>
              <a:t>q</a:t>
            </a:r>
            <a:r>
              <a:rPr lang="en-US" dirty="0"/>
              <a:t> = 1.516</a:t>
            </a:r>
            <a:r>
              <a:rPr lang="en-US" i="1" dirty="0"/>
              <a:t>L</a:t>
            </a:r>
            <a:r>
              <a:rPr lang="en-US" baseline="30000" dirty="0"/>
              <a:t>0.6</a:t>
            </a:r>
            <a:r>
              <a:rPr lang="en-US" i="1" dirty="0"/>
              <a:t>K</a:t>
            </a:r>
            <a:r>
              <a:rPr lang="en-US" baseline="30000" dirty="0"/>
              <a:t>0.4</a:t>
            </a:r>
            <a:r>
              <a:rPr lang="en-US" dirty="0"/>
              <a:t>, where </a:t>
            </a:r>
            <a:r>
              <a:rPr lang="en-US" i="1" dirty="0"/>
              <a:t>w</a:t>
            </a:r>
            <a:r>
              <a:rPr lang="en-US" dirty="0"/>
              <a:t> = 24 and </a:t>
            </a:r>
            <a:r>
              <a:rPr lang="en-US" i="1" dirty="0"/>
              <a:t>r</a:t>
            </a:r>
            <a:r>
              <a:rPr lang="en-US" dirty="0"/>
              <a:t> = 8</a:t>
            </a:r>
            <a:r>
              <a:rPr lang="en-US" dirty="0" smtClean="0"/>
              <a:t>.</a:t>
            </a:r>
            <a:endParaRPr lang="en-US" dirty="0"/>
          </a:p>
        </p:txBody>
      </p:sp>
    </p:spTree>
    <p:extLst>
      <p:ext uri="{BB962C8B-B14F-4D97-AF65-F5344CB8AC3E}">
        <p14:creationId xmlns:p14="http://schemas.microsoft.com/office/powerpoint/2010/main" val="3440240022"/>
      </p:ext>
    </p:extLst>
  </p:cSld>
  <p:clrMapOvr>
    <a:masterClrMapping/>
  </p:clrMapOvr>
  <p:transition spd="med">
    <p:zo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p:txBody>
          <a:bodyPr/>
          <a:lstStyle/>
          <a:p>
            <a:pPr eaLnBrk="1" hangingPunct="1"/>
            <a:r>
              <a:rPr lang="en-US" dirty="0" smtClean="0"/>
              <a:t>Solved Problem 7.3: Answer</a:t>
            </a:r>
          </a:p>
        </p:txBody>
      </p:sp>
      <mc:AlternateContent xmlns:mc="http://schemas.openxmlformats.org/markup-compatibility/2006" xmlns:a14="http://schemas.microsoft.com/office/drawing/2010/main">
        <mc:Choice Requires="a14">
          <p:sp>
            <p:nvSpPr>
              <p:cNvPr id="41986" name="Rectangle 3"/>
              <p:cNvSpPr>
                <a:spLocks noGrp="1" noChangeArrowheads="1"/>
              </p:cNvSpPr>
              <p:nvPr>
                <p:ph type="body" idx="4294967295"/>
              </p:nvPr>
            </p:nvSpPr>
            <p:spPr>
              <a:xfrm>
                <a:off x="457200" y="1447800"/>
                <a:ext cx="8137525" cy="4832350"/>
              </a:xfrm>
            </p:spPr>
            <p:txBody>
              <a:bodyPr/>
              <a:lstStyle/>
              <a:p>
                <a:r>
                  <a:rPr lang="en-US" dirty="0" smtClean="0"/>
                  <a:t>The slope of a Cobb-Douglas isoquant is </a:t>
                </a:r>
                <a:r>
                  <a:rPr lang="en-US" i="1" dirty="0"/>
                  <a:t>MRTS</a:t>
                </a:r>
                <a:r>
                  <a:rPr lang="en-US" dirty="0"/>
                  <a:t> = –(α/β)(</a:t>
                </a:r>
                <a:r>
                  <a:rPr lang="en-US" i="1" dirty="0"/>
                  <a:t>K</a:t>
                </a:r>
                <a:r>
                  <a:rPr lang="en-US" dirty="0"/>
                  <a:t>/</a:t>
                </a:r>
                <a:r>
                  <a:rPr lang="en-US" i="1" dirty="0"/>
                  <a:t>L</a:t>
                </a:r>
                <a:r>
                  <a:rPr lang="en-US" dirty="0" smtClean="0"/>
                  <a:t>) and </a:t>
                </a:r>
                <a:r>
                  <a:rPr lang="en-US" dirty="0"/>
                  <a:t>cost is minimized if the </a:t>
                </a:r>
                <a:r>
                  <a:rPr lang="en-US" i="1" dirty="0"/>
                  <a:t>MRTS</a:t>
                </a:r>
                <a:r>
                  <a:rPr lang="en-US" dirty="0"/>
                  <a:t> equals the slope of the </a:t>
                </a:r>
                <a:r>
                  <a:rPr lang="en-US" dirty="0" err="1"/>
                  <a:t>isocost</a:t>
                </a:r>
                <a:r>
                  <a:rPr lang="en-US" dirty="0"/>
                  <a:t>, –</a:t>
                </a:r>
                <a:r>
                  <a:rPr lang="en-US" i="1" dirty="0" smtClean="0"/>
                  <a:t>w</a:t>
                </a:r>
                <a:r>
                  <a:rPr lang="en-US" dirty="0" smtClean="0"/>
                  <a:t>/</a:t>
                </a:r>
                <a:r>
                  <a:rPr lang="en-US" i="1" dirty="0" smtClean="0"/>
                  <a:t>r: </a:t>
                </a:r>
                <a:r>
                  <a:rPr lang="en-US" dirty="0" smtClean="0"/>
                  <a:t>–(α/β)(</a:t>
                </a:r>
                <a:r>
                  <a:rPr lang="en-US" i="1" dirty="0" smtClean="0"/>
                  <a:t>K</a:t>
                </a:r>
                <a:r>
                  <a:rPr lang="en-US" dirty="0" smtClean="0"/>
                  <a:t>/</a:t>
                </a:r>
                <a:r>
                  <a:rPr lang="en-US" i="1" dirty="0" smtClean="0"/>
                  <a:t>L</a:t>
                </a:r>
                <a:r>
                  <a:rPr lang="en-US" dirty="0" smtClean="0"/>
                  <a:t>) = –</a:t>
                </a:r>
                <a:r>
                  <a:rPr lang="en-US" i="1" dirty="0" smtClean="0"/>
                  <a:t>w</a:t>
                </a:r>
                <a:r>
                  <a:rPr lang="en-US" dirty="0" smtClean="0"/>
                  <a:t>/</a:t>
                </a:r>
                <a:r>
                  <a:rPr lang="en-US" i="1" dirty="0" smtClean="0"/>
                  <a:t>r</a:t>
                </a:r>
              </a:p>
              <a:p>
                <a:r>
                  <a:rPr lang="en-US" dirty="0" smtClean="0"/>
                  <a:t>Rearrange this expression: K=wβL/(rα)</a:t>
                </a:r>
              </a:p>
              <a:p>
                <a:r>
                  <a:rPr lang="en-US" dirty="0" smtClean="0"/>
                  <a:t>With </a:t>
                </a:r>
                <a:r>
                  <a:rPr lang="en-US" dirty="0"/>
                  <a:t>α = </a:t>
                </a:r>
                <a:r>
                  <a:rPr lang="en-US" dirty="0" smtClean="0"/>
                  <a:t>0.6, β </a:t>
                </a:r>
                <a:r>
                  <a:rPr lang="en-US" dirty="0"/>
                  <a:t>= </a:t>
                </a:r>
                <a:r>
                  <a:rPr lang="en-US" dirty="0" smtClean="0"/>
                  <a:t>0.4, </a:t>
                </a:r>
                <a:r>
                  <a:rPr lang="en-US" i="1" dirty="0"/>
                  <a:t>w</a:t>
                </a:r>
                <a:r>
                  <a:rPr lang="en-US" dirty="0"/>
                  <a:t> = 24 </a:t>
                </a:r>
                <a:r>
                  <a:rPr lang="en-US" dirty="0" smtClean="0"/>
                  <a:t>and r=8,</a:t>
                </a:r>
              </a:p>
              <a:p>
                <a:pPr marL="0" indent="0" algn="ctr">
                  <a:buNone/>
                </a:pPr>
                <a:r>
                  <a:rPr lang="en-US" dirty="0" smtClean="0"/>
                  <a:t>K</a:t>
                </a:r>
                <a14:m>
                  <m:oMath xmlns:m="http://schemas.openxmlformats.org/officeDocument/2006/math">
                    <m:r>
                      <a:rPr lang="en-US" i="1" smtClean="0">
                        <a:latin typeface="Cambria Math" panose="02040503050406030204" pitchFamily="18" charset="0"/>
                      </a:rPr>
                      <m:t>=2</m:t>
                    </m:r>
                    <m:r>
                      <a:rPr lang="en-US" b="0" i="1" smtClean="0">
                        <a:latin typeface="Cambria Math" panose="02040503050406030204" pitchFamily="18" charset="0"/>
                      </a:rPr>
                      <m:t>4×0.4×</m:t>
                    </m:r>
                  </m:oMath>
                </a14:m>
                <a:r>
                  <a:rPr lang="en-US" dirty="0" smtClean="0"/>
                  <a:t>L/(8</a:t>
                </a:r>
                <a14:m>
                  <m:oMath xmlns:m="http://schemas.openxmlformats.org/officeDocument/2006/math">
                    <m:r>
                      <a:rPr lang="en-US" b="0" i="1" smtClean="0">
                        <a:latin typeface="Cambria Math" panose="02040503050406030204" pitchFamily="18" charset="0"/>
                      </a:rPr>
                      <m:t>×</m:t>
                    </m:r>
                  </m:oMath>
                </a14:m>
                <a:r>
                  <a:rPr lang="en-US" dirty="0" smtClean="0"/>
                  <a:t>0.6)=2L</a:t>
                </a:r>
                <a:endParaRPr lang="en-US" dirty="0"/>
              </a:p>
              <a:p>
                <a:r>
                  <a:rPr lang="en-US" dirty="0" smtClean="0"/>
                  <a:t>At a </a:t>
                </a:r>
                <a:r>
                  <a:rPr lang="en-US" dirty="0"/>
                  <a:t>cost-minimizing input bundle, the firm uses twice as many units of </a:t>
                </a:r>
                <a:r>
                  <a:rPr lang="en-US" i="1" dirty="0"/>
                  <a:t>K</a:t>
                </a:r>
                <a:r>
                  <a:rPr lang="en-US" dirty="0"/>
                  <a:t> as of </a:t>
                </a:r>
                <a:r>
                  <a:rPr lang="en-US" i="1" dirty="0"/>
                  <a:t>L</a:t>
                </a:r>
                <a:r>
                  <a:rPr lang="en-US" dirty="0"/>
                  <a:t>.</a:t>
                </a:r>
              </a:p>
              <a:p>
                <a:endParaRPr lang="en-US" dirty="0" smtClean="0"/>
              </a:p>
              <a:p>
                <a:pPr marL="0" indent="0">
                  <a:buNone/>
                </a:pPr>
                <a:r>
                  <a:rPr lang="en-US" dirty="0" smtClean="0"/>
                  <a:t>            </a:t>
                </a:r>
              </a:p>
              <a:p>
                <a:pPr marL="0" indent="0">
                  <a:buNone/>
                </a:pPr>
                <a:endParaRPr lang="en-US" dirty="0" smtClean="0"/>
              </a:p>
              <a:p>
                <a:pPr marL="0" indent="0">
                  <a:buNone/>
                </a:pPr>
                <a:endParaRPr lang="en-US" dirty="0" smtClean="0"/>
              </a:p>
              <a:p>
                <a:endParaRPr lang="en-US" dirty="0"/>
              </a:p>
            </p:txBody>
          </p:sp>
        </mc:Choice>
        <mc:Fallback xmlns="">
          <p:sp>
            <p:nvSpPr>
              <p:cNvPr id="41986" name="Rectangle 3"/>
              <p:cNvSpPr>
                <a:spLocks noGrp="1" noRot="1" noChangeAspect="1" noMove="1" noResize="1" noEditPoints="1" noAdjustHandles="1" noChangeArrowheads="1" noChangeShapeType="1" noTextEdit="1"/>
              </p:cNvSpPr>
              <p:nvPr>
                <p:ph type="body" idx="4294967295"/>
              </p:nvPr>
            </p:nvSpPr>
            <p:spPr>
              <a:xfrm>
                <a:off x="457200" y="1447800"/>
                <a:ext cx="8137525" cy="4832350"/>
              </a:xfrm>
              <a:blipFill rotWithShape="1">
                <a:blip r:embed="rId2" cstate="print"/>
                <a:stretch>
                  <a:fillRect l="-375" t="-504" b="-29219"/>
                </a:stretch>
              </a:blipFill>
            </p:spPr>
            <p:txBody>
              <a:bodyPr/>
              <a:lstStyle/>
              <a:p>
                <a:r>
                  <a:rPr lang="en-US">
                    <a:noFill/>
                  </a:rPr>
                  <a:t> </a:t>
                </a:r>
              </a:p>
            </p:txBody>
          </p:sp>
        </mc:Fallback>
      </mc:AlternateContent>
    </p:spTree>
    <p:extLst>
      <p:ext uri="{BB962C8B-B14F-4D97-AF65-F5344CB8AC3E}">
        <p14:creationId xmlns:p14="http://schemas.microsoft.com/office/powerpoint/2010/main" val="294876066"/>
      </p:ext>
    </p:extLst>
  </p:cSld>
  <p:clrMapOvr>
    <a:masterClrMapping/>
  </p:clrMapOvr>
  <p:transition spd="med">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p:txBody>
          <a:bodyPr/>
          <a:lstStyle/>
          <a:p>
            <a:pPr eaLnBrk="1" hangingPunct="1"/>
            <a:r>
              <a:rPr lang="en-US" b="1" smtClean="0"/>
              <a:t>Figure 7.6</a:t>
            </a:r>
            <a:r>
              <a:rPr lang="en-US" smtClean="0"/>
              <a:t> Change in Factor Price</a:t>
            </a:r>
          </a:p>
        </p:txBody>
      </p:sp>
      <p:sp>
        <p:nvSpPr>
          <p:cNvPr id="40962" name="Line 3"/>
          <p:cNvSpPr>
            <a:spLocks noChangeAspect="1" noChangeShapeType="1"/>
          </p:cNvSpPr>
          <p:nvPr/>
        </p:nvSpPr>
        <p:spPr bwMode="auto">
          <a:xfrm>
            <a:off x="1438275" y="2413000"/>
            <a:ext cx="3741738" cy="3708400"/>
          </a:xfrm>
          <a:prstGeom prst="line">
            <a:avLst/>
          </a:prstGeom>
          <a:noFill/>
          <a:ln w="41275">
            <a:solidFill>
              <a:srgbClr val="6CCFF6"/>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124" name="Line 4"/>
          <p:cNvSpPr>
            <a:spLocks noChangeAspect="1" noChangeShapeType="1"/>
          </p:cNvSpPr>
          <p:nvPr/>
        </p:nvSpPr>
        <p:spPr bwMode="auto">
          <a:xfrm>
            <a:off x="1443038" y="4202113"/>
            <a:ext cx="5797550" cy="1912937"/>
          </a:xfrm>
          <a:prstGeom prst="line">
            <a:avLst/>
          </a:prstGeom>
          <a:noFill/>
          <a:ln w="41275">
            <a:solidFill>
              <a:srgbClr val="00AD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4" name="Freeform 5"/>
          <p:cNvSpPr>
            <a:spLocks noChangeAspect="1"/>
          </p:cNvSpPr>
          <p:nvPr/>
        </p:nvSpPr>
        <p:spPr bwMode="auto">
          <a:xfrm>
            <a:off x="2636838" y="1928813"/>
            <a:ext cx="4619625" cy="3651250"/>
          </a:xfrm>
          <a:custGeom>
            <a:avLst/>
            <a:gdLst>
              <a:gd name="T0" fmla="*/ 0 w 3064"/>
              <a:gd name="T1" fmla="*/ 0 h 2422"/>
              <a:gd name="T2" fmla="*/ 0 w 3064"/>
              <a:gd name="T3" fmla="*/ 0 h 2422"/>
              <a:gd name="T4" fmla="*/ 2147483647 w 3064"/>
              <a:gd name="T5" fmla="*/ 2147483647 h 2422"/>
              <a:gd name="T6" fmla="*/ 2147483647 w 3064"/>
              <a:gd name="T7" fmla="*/ 2147483647 h 2422"/>
              <a:gd name="T8" fmla="*/ 2147483647 w 3064"/>
              <a:gd name="T9" fmla="*/ 2147483647 h 2422"/>
              <a:gd name="T10" fmla="*/ 2147483647 w 3064"/>
              <a:gd name="T11" fmla="*/ 2147483647 h 2422"/>
              <a:gd name="T12" fmla="*/ 2147483647 w 3064"/>
              <a:gd name="T13" fmla="*/ 2147483647 h 2422"/>
              <a:gd name="T14" fmla="*/ 2147483647 w 3064"/>
              <a:gd name="T15" fmla="*/ 2147483647 h 2422"/>
              <a:gd name="T16" fmla="*/ 2147483647 w 3064"/>
              <a:gd name="T17" fmla="*/ 2147483647 h 2422"/>
              <a:gd name="T18" fmla="*/ 2147483647 w 3064"/>
              <a:gd name="T19" fmla="*/ 2147483647 h 2422"/>
              <a:gd name="T20" fmla="*/ 2147483647 w 3064"/>
              <a:gd name="T21" fmla="*/ 2147483647 h 2422"/>
              <a:gd name="T22" fmla="*/ 2147483647 w 3064"/>
              <a:gd name="T23" fmla="*/ 2147483647 h 2422"/>
              <a:gd name="T24" fmla="*/ 2147483647 w 3064"/>
              <a:gd name="T25" fmla="*/ 2147483647 h 2422"/>
              <a:gd name="T26" fmla="*/ 2147483647 w 3064"/>
              <a:gd name="T27" fmla="*/ 2147483647 h 2422"/>
              <a:gd name="T28" fmla="*/ 2147483647 w 3064"/>
              <a:gd name="T29" fmla="*/ 2147483647 h 2422"/>
              <a:gd name="T30" fmla="*/ 2147483647 w 3064"/>
              <a:gd name="T31" fmla="*/ 2147483647 h 2422"/>
              <a:gd name="T32" fmla="*/ 2147483647 w 3064"/>
              <a:gd name="T33" fmla="*/ 2147483647 h 2422"/>
              <a:gd name="T34" fmla="*/ 2147483647 w 3064"/>
              <a:gd name="T35" fmla="*/ 2147483647 h 2422"/>
              <a:gd name="T36" fmla="*/ 2147483647 w 3064"/>
              <a:gd name="T37" fmla="*/ 2147483647 h 2422"/>
              <a:gd name="T38" fmla="*/ 2147483647 w 3064"/>
              <a:gd name="T39" fmla="*/ 2147483647 h 2422"/>
              <a:gd name="T40" fmla="*/ 2147483647 w 3064"/>
              <a:gd name="T41" fmla="*/ 2147483647 h 2422"/>
              <a:gd name="T42" fmla="*/ 2147483647 w 3064"/>
              <a:gd name="T43" fmla="*/ 2147483647 h 2422"/>
              <a:gd name="T44" fmla="*/ 2147483647 w 3064"/>
              <a:gd name="T45" fmla="*/ 2147483647 h 2422"/>
              <a:gd name="T46" fmla="*/ 2147483647 w 3064"/>
              <a:gd name="T47" fmla="*/ 2147483647 h 2422"/>
              <a:gd name="T48" fmla="*/ 2147483647 w 3064"/>
              <a:gd name="T49" fmla="*/ 2147483647 h 2422"/>
              <a:gd name="T50" fmla="*/ 2147483647 w 3064"/>
              <a:gd name="T51" fmla="*/ 2147483647 h 2422"/>
              <a:gd name="T52" fmla="*/ 2147483647 w 3064"/>
              <a:gd name="T53" fmla="*/ 2147483647 h 2422"/>
              <a:gd name="T54" fmla="*/ 2147483647 w 3064"/>
              <a:gd name="T55" fmla="*/ 2147483647 h 2422"/>
              <a:gd name="T56" fmla="*/ 2147483647 w 3064"/>
              <a:gd name="T57" fmla="*/ 2147483647 h 2422"/>
              <a:gd name="T58" fmla="*/ 2147483647 w 3064"/>
              <a:gd name="T59" fmla="*/ 2147483647 h 2422"/>
              <a:gd name="T60" fmla="*/ 2147483647 w 3064"/>
              <a:gd name="T61" fmla="*/ 2147483647 h 2422"/>
              <a:gd name="T62" fmla="*/ 2147483647 w 3064"/>
              <a:gd name="T63" fmla="*/ 2147483647 h 2422"/>
              <a:gd name="T64" fmla="*/ 2147483647 w 3064"/>
              <a:gd name="T65" fmla="*/ 2147483647 h 2422"/>
              <a:gd name="T66" fmla="*/ 2147483647 w 3064"/>
              <a:gd name="T67" fmla="*/ 2147483647 h 2422"/>
              <a:gd name="T68" fmla="*/ 2147483647 w 3064"/>
              <a:gd name="T69" fmla="*/ 2147483647 h 24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064"/>
              <a:gd name="T106" fmla="*/ 0 h 2422"/>
              <a:gd name="T107" fmla="*/ 3064 w 3064"/>
              <a:gd name="T108" fmla="*/ 2422 h 24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064" h="2422">
                <a:moveTo>
                  <a:pt x="0" y="0"/>
                </a:moveTo>
                <a:lnTo>
                  <a:pt x="0" y="0"/>
                </a:lnTo>
                <a:lnTo>
                  <a:pt x="49" y="261"/>
                </a:lnTo>
                <a:lnTo>
                  <a:pt x="101" y="511"/>
                </a:lnTo>
                <a:lnTo>
                  <a:pt x="131" y="635"/>
                </a:lnTo>
                <a:lnTo>
                  <a:pt x="160" y="754"/>
                </a:lnTo>
                <a:lnTo>
                  <a:pt x="190" y="873"/>
                </a:lnTo>
                <a:lnTo>
                  <a:pt x="228" y="985"/>
                </a:lnTo>
                <a:lnTo>
                  <a:pt x="265" y="1097"/>
                </a:lnTo>
                <a:lnTo>
                  <a:pt x="310" y="1206"/>
                </a:lnTo>
                <a:lnTo>
                  <a:pt x="358" y="1310"/>
                </a:lnTo>
                <a:lnTo>
                  <a:pt x="411" y="1411"/>
                </a:lnTo>
                <a:lnTo>
                  <a:pt x="470" y="1508"/>
                </a:lnTo>
                <a:lnTo>
                  <a:pt x="537" y="1605"/>
                </a:lnTo>
                <a:lnTo>
                  <a:pt x="612" y="1695"/>
                </a:lnTo>
                <a:lnTo>
                  <a:pt x="694" y="1780"/>
                </a:lnTo>
                <a:lnTo>
                  <a:pt x="769" y="1848"/>
                </a:lnTo>
                <a:lnTo>
                  <a:pt x="851" y="1915"/>
                </a:lnTo>
                <a:lnTo>
                  <a:pt x="941" y="1978"/>
                </a:lnTo>
                <a:lnTo>
                  <a:pt x="1038" y="2038"/>
                </a:lnTo>
                <a:lnTo>
                  <a:pt x="1138" y="2098"/>
                </a:lnTo>
                <a:lnTo>
                  <a:pt x="1247" y="2150"/>
                </a:lnTo>
                <a:lnTo>
                  <a:pt x="1359" y="2195"/>
                </a:lnTo>
                <a:lnTo>
                  <a:pt x="1471" y="2239"/>
                </a:lnTo>
                <a:lnTo>
                  <a:pt x="1545" y="2262"/>
                </a:lnTo>
                <a:lnTo>
                  <a:pt x="1620" y="2281"/>
                </a:lnTo>
                <a:lnTo>
                  <a:pt x="1702" y="2299"/>
                </a:lnTo>
                <a:lnTo>
                  <a:pt x="1784" y="2314"/>
                </a:lnTo>
                <a:lnTo>
                  <a:pt x="1960" y="2344"/>
                </a:lnTo>
                <a:lnTo>
                  <a:pt x="2150" y="2363"/>
                </a:lnTo>
                <a:lnTo>
                  <a:pt x="2355" y="2381"/>
                </a:lnTo>
                <a:lnTo>
                  <a:pt x="2575" y="2392"/>
                </a:lnTo>
                <a:lnTo>
                  <a:pt x="3064" y="2422"/>
                </a:lnTo>
              </a:path>
            </a:pathLst>
          </a:custGeom>
          <a:noFill/>
          <a:ln w="17463">
            <a:solidFill>
              <a:srgbClr val="EC008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65" name="Line 6"/>
          <p:cNvSpPr>
            <a:spLocks noChangeAspect="1" noChangeShapeType="1"/>
          </p:cNvSpPr>
          <p:nvPr/>
        </p:nvSpPr>
        <p:spPr bwMode="auto">
          <a:xfrm>
            <a:off x="3671888" y="6054725"/>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6" name="Line 7"/>
          <p:cNvSpPr>
            <a:spLocks noChangeAspect="1" noChangeShapeType="1"/>
          </p:cNvSpPr>
          <p:nvPr/>
        </p:nvSpPr>
        <p:spPr bwMode="auto">
          <a:xfrm>
            <a:off x="3671888" y="5986463"/>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7" name="Line 8"/>
          <p:cNvSpPr>
            <a:spLocks noChangeAspect="1" noChangeShapeType="1"/>
          </p:cNvSpPr>
          <p:nvPr/>
        </p:nvSpPr>
        <p:spPr bwMode="auto">
          <a:xfrm>
            <a:off x="3671888" y="591820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8" name="Line 9"/>
          <p:cNvSpPr>
            <a:spLocks noChangeAspect="1" noChangeShapeType="1"/>
          </p:cNvSpPr>
          <p:nvPr/>
        </p:nvSpPr>
        <p:spPr bwMode="auto">
          <a:xfrm>
            <a:off x="3671888" y="58499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69" name="Line 10"/>
          <p:cNvSpPr>
            <a:spLocks noChangeAspect="1" noChangeShapeType="1"/>
          </p:cNvSpPr>
          <p:nvPr/>
        </p:nvSpPr>
        <p:spPr bwMode="auto">
          <a:xfrm>
            <a:off x="3671888" y="57848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0" name="Line 11"/>
          <p:cNvSpPr>
            <a:spLocks noChangeAspect="1" noChangeShapeType="1"/>
          </p:cNvSpPr>
          <p:nvPr/>
        </p:nvSpPr>
        <p:spPr bwMode="auto">
          <a:xfrm>
            <a:off x="3671888" y="571658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1" name="Line 12"/>
          <p:cNvSpPr>
            <a:spLocks noChangeAspect="1" noChangeShapeType="1"/>
          </p:cNvSpPr>
          <p:nvPr/>
        </p:nvSpPr>
        <p:spPr bwMode="auto">
          <a:xfrm>
            <a:off x="3671888" y="5648325"/>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2" name="Line 13"/>
          <p:cNvSpPr>
            <a:spLocks noChangeAspect="1" noChangeShapeType="1"/>
          </p:cNvSpPr>
          <p:nvPr/>
        </p:nvSpPr>
        <p:spPr bwMode="auto">
          <a:xfrm>
            <a:off x="3671888" y="5580063"/>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3" name="Line 14"/>
          <p:cNvSpPr>
            <a:spLocks noChangeAspect="1" noChangeShapeType="1"/>
          </p:cNvSpPr>
          <p:nvPr/>
        </p:nvSpPr>
        <p:spPr bwMode="auto">
          <a:xfrm>
            <a:off x="3671888" y="551338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4" name="Line 15"/>
          <p:cNvSpPr>
            <a:spLocks noChangeAspect="1" noChangeShapeType="1"/>
          </p:cNvSpPr>
          <p:nvPr/>
        </p:nvSpPr>
        <p:spPr bwMode="auto">
          <a:xfrm>
            <a:off x="3671888" y="5446713"/>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5" name="Line 16"/>
          <p:cNvSpPr>
            <a:spLocks noChangeAspect="1" noChangeShapeType="1"/>
          </p:cNvSpPr>
          <p:nvPr/>
        </p:nvSpPr>
        <p:spPr bwMode="auto">
          <a:xfrm>
            <a:off x="3671888" y="53784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6" name="Line 17"/>
          <p:cNvSpPr>
            <a:spLocks noChangeAspect="1" noChangeShapeType="1"/>
          </p:cNvSpPr>
          <p:nvPr/>
        </p:nvSpPr>
        <p:spPr bwMode="auto">
          <a:xfrm>
            <a:off x="3671888" y="531018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7" name="Line 18"/>
          <p:cNvSpPr>
            <a:spLocks noChangeAspect="1" noChangeShapeType="1"/>
          </p:cNvSpPr>
          <p:nvPr/>
        </p:nvSpPr>
        <p:spPr bwMode="auto">
          <a:xfrm>
            <a:off x="3671888" y="5243513"/>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8" name="Line 19"/>
          <p:cNvSpPr>
            <a:spLocks noChangeAspect="1" noChangeShapeType="1"/>
          </p:cNvSpPr>
          <p:nvPr/>
        </p:nvSpPr>
        <p:spPr bwMode="auto">
          <a:xfrm>
            <a:off x="3671888" y="51768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79" name="Line 20"/>
          <p:cNvSpPr>
            <a:spLocks noChangeAspect="1" noChangeShapeType="1"/>
          </p:cNvSpPr>
          <p:nvPr/>
        </p:nvSpPr>
        <p:spPr bwMode="auto">
          <a:xfrm>
            <a:off x="3671888" y="5108575"/>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0" name="Line 21"/>
          <p:cNvSpPr>
            <a:spLocks noChangeAspect="1" noChangeShapeType="1"/>
          </p:cNvSpPr>
          <p:nvPr/>
        </p:nvSpPr>
        <p:spPr bwMode="auto">
          <a:xfrm>
            <a:off x="3671888" y="5040313"/>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1" name="Line 22"/>
          <p:cNvSpPr>
            <a:spLocks noChangeAspect="1" noChangeShapeType="1"/>
          </p:cNvSpPr>
          <p:nvPr/>
        </p:nvSpPr>
        <p:spPr bwMode="auto">
          <a:xfrm>
            <a:off x="3671888" y="49720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2" name="Line 23"/>
          <p:cNvSpPr>
            <a:spLocks noChangeAspect="1" noChangeShapeType="1"/>
          </p:cNvSpPr>
          <p:nvPr/>
        </p:nvSpPr>
        <p:spPr bwMode="auto">
          <a:xfrm>
            <a:off x="3671888" y="4905375"/>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3" name="Line 24"/>
          <p:cNvSpPr>
            <a:spLocks noChangeAspect="1" noChangeShapeType="1"/>
          </p:cNvSpPr>
          <p:nvPr/>
        </p:nvSpPr>
        <p:spPr bwMode="auto">
          <a:xfrm flipH="1">
            <a:off x="3671888" y="4838700"/>
            <a:ext cx="4762"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4" name="Line 25"/>
          <p:cNvSpPr>
            <a:spLocks noChangeAspect="1" noChangeShapeType="1"/>
          </p:cNvSpPr>
          <p:nvPr/>
        </p:nvSpPr>
        <p:spPr bwMode="auto">
          <a:xfrm>
            <a:off x="3671888" y="47704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5" name="Line 26"/>
          <p:cNvSpPr>
            <a:spLocks noChangeAspect="1" noChangeShapeType="1"/>
          </p:cNvSpPr>
          <p:nvPr/>
        </p:nvSpPr>
        <p:spPr bwMode="auto">
          <a:xfrm>
            <a:off x="3671888" y="4702175"/>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6" name="Line 27"/>
          <p:cNvSpPr>
            <a:spLocks noChangeAspect="1" noChangeShapeType="1"/>
          </p:cNvSpPr>
          <p:nvPr/>
        </p:nvSpPr>
        <p:spPr bwMode="auto">
          <a:xfrm>
            <a:off x="3671888" y="463550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7" name="Line 28"/>
          <p:cNvSpPr>
            <a:spLocks noChangeAspect="1" noChangeShapeType="1"/>
          </p:cNvSpPr>
          <p:nvPr/>
        </p:nvSpPr>
        <p:spPr bwMode="auto">
          <a:xfrm>
            <a:off x="4843463" y="6054725"/>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8" name="Line 29"/>
          <p:cNvSpPr>
            <a:spLocks noChangeAspect="1" noChangeShapeType="1"/>
          </p:cNvSpPr>
          <p:nvPr/>
        </p:nvSpPr>
        <p:spPr bwMode="auto">
          <a:xfrm>
            <a:off x="4843463" y="5986463"/>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89" name="Line 30"/>
          <p:cNvSpPr>
            <a:spLocks noChangeAspect="1" noChangeShapeType="1"/>
          </p:cNvSpPr>
          <p:nvPr/>
        </p:nvSpPr>
        <p:spPr bwMode="auto">
          <a:xfrm>
            <a:off x="4843463" y="591820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0" name="Line 31"/>
          <p:cNvSpPr>
            <a:spLocks noChangeAspect="1" noChangeShapeType="1"/>
          </p:cNvSpPr>
          <p:nvPr/>
        </p:nvSpPr>
        <p:spPr bwMode="auto">
          <a:xfrm>
            <a:off x="4843463" y="58499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1" name="Line 32"/>
          <p:cNvSpPr>
            <a:spLocks noChangeAspect="1" noChangeShapeType="1"/>
          </p:cNvSpPr>
          <p:nvPr/>
        </p:nvSpPr>
        <p:spPr bwMode="auto">
          <a:xfrm>
            <a:off x="4843463" y="57848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2" name="Line 33"/>
          <p:cNvSpPr>
            <a:spLocks noChangeAspect="1" noChangeShapeType="1"/>
          </p:cNvSpPr>
          <p:nvPr/>
        </p:nvSpPr>
        <p:spPr bwMode="auto">
          <a:xfrm>
            <a:off x="4843463" y="571658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3" name="Line 34"/>
          <p:cNvSpPr>
            <a:spLocks noChangeAspect="1" noChangeShapeType="1"/>
          </p:cNvSpPr>
          <p:nvPr/>
        </p:nvSpPr>
        <p:spPr bwMode="auto">
          <a:xfrm>
            <a:off x="4843463" y="5648325"/>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4" name="Line 35"/>
          <p:cNvSpPr>
            <a:spLocks noChangeAspect="1" noChangeShapeType="1"/>
          </p:cNvSpPr>
          <p:nvPr/>
        </p:nvSpPr>
        <p:spPr bwMode="auto">
          <a:xfrm>
            <a:off x="4843463" y="5580063"/>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5" name="Line 36"/>
          <p:cNvSpPr>
            <a:spLocks noChangeAspect="1" noChangeShapeType="1"/>
          </p:cNvSpPr>
          <p:nvPr/>
        </p:nvSpPr>
        <p:spPr bwMode="auto">
          <a:xfrm>
            <a:off x="4843463" y="551338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6" name="Line 37"/>
          <p:cNvSpPr>
            <a:spLocks noChangeAspect="1" noChangeShapeType="1"/>
          </p:cNvSpPr>
          <p:nvPr/>
        </p:nvSpPr>
        <p:spPr bwMode="auto">
          <a:xfrm>
            <a:off x="1511300"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7" name="Line 38"/>
          <p:cNvSpPr>
            <a:spLocks noChangeAspect="1" noChangeShapeType="1"/>
          </p:cNvSpPr>
          <p:nvPr/>
        </p:nvSpPr>
        <p:spPr bwMode="auto">
          <a:xfrm>
            <a:off x="1577975"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8" name="Line 39"/>
          <p:cNvSpPr>
            <a:spLocks noChangeAspect="1" noChangeShapeType="1"/>
          </p:cNvSpPr>
          <p:nvPr/>
        </p:nvSpPr>
        <p:spPr bwMode="auto">
          <a:xfrm>
            <a:off x="1646238"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9" name="Line 40"/>
          <p:cNvSpPr>
            <a:spLocks noChangeAspect="1" noChangeShapeType="1"/>
          </p:cNvSpPr>
          <p:nvPr/>
        </p:nvSpPr>
        <p:spPr bwMode="auto">
          <a:xfrm>
            <a:off x="1714500"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0" name="Line 41"/>
          <p:cNvSpPr>
            <a:spLocks noChangeAspect="1" noChangeShapeType="1"/>
          </p:cNvSpPr>
          <p:nvPr/>
        </p:nvSpPr>
        <p:spPr bwMode="auto">
          <a:xfrm>
            <a:off x="1781175"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1" name="Line 42"/>
          <p:cNvSpPr>
            <a:spLocks noChangeAspect="1" noChangeShapeType="1"/>
          </p:cNvSpPr>
          <p:nvPr/>
        </p:nvSpPr>
        <p:spPr bwMode="auto">
          <a:xfrm>
            <a:off x="1847850"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2" name="Line 43"/>
          <p:cNvSpPr>
            <a:spLocks noChangeAspect="1" noChangeShapeType="1"/>
          </p:cNvSpPr>
          <p:nvPr/>
        </p:nvSpPr>
        <p:spPr bwMode="auto">
          <a:xfrm>
            <a:off x="1916113"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3" name="Line 44"/>
          <p:cNvSpPr>
            <a:spLocks noChangeAspect="1" noChangeShapeType="1"/>
          </p:cNvSpPr>
          <p:nvPr/>
        </p:nvSpPr>
        <p:spPr bwMode="auto">
          <a:xfrm>
            <a:off x="1984375"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4" name="Line 45"/>
          <p:cNvSpPr>
            <a:spLocks noChangeAspect="1" noChangeShapeType="1"/>
          </p:cNvSpPr>
          <p:nvPr/>
        </p:nvSpPr>
        <p:spPr bwMode="auto">
          <a:xfrm>
            <a:off x="2051050"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5" name="Line 46"/>
          <p:cNvSpPr>
            <a:spLocks noChangeAspect="1" noChangeShapeType="1"/>
          </p:cNvSpPr>
          <p:nvPr/>
        </p:nvSpPr>
        <p:spPr bwMode="auto">
          <a:xfrm>
            <a:off x="2119313"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6" name="Line 47"/>
          <p:cNvSpPr>
            <a:spLocks noChangeAspect="1" noChangeShapeType="1"/>
          </p:cNvSpPr>
          <p:nvPr/>
        </p:nvSpPr>
        <p:spPr bwMode="auto">
          <a:xfrm>
            <a:off x="2185988"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7" name="Line 48"/>
          <p:cNvSpPr>
            <a:spLocks noChangeAspect="1" noChangeShapeType="1"/>
          </p:cNvSpPr>
          <p:nvPr/>
        </p:nvSpPr>
        <p:spPr bwMode="auto">
          <a:xfrm>
            <a:off x="2254250"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8" name="Line 49"/>
          <p:cNvSpPr>
            <a:spLocks noChangeAspect="1" noChangeShapeType="1"/>
          </p:cNvSpPr>
          <p:nvPr/>
        </p:nvSpPr>
        <p:spPr bwMode="auto">
          <a:xfrm>
            <a:off x="2320925"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09" name="Line 50"/>
          <p:cNvSpPr>
            <a:spLocks noChangeAspect="1" noChangeShapeType="1"/>
          </p:cNvSpPr>
          <p:nvPr/>
        </p:nvSpPr>
        <p:spPr bwMode="auto">
          <a:xfrm>
            <a:off x="2389188"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0" name="Line 51"/>
          <p:cNvSpPr>
            <a:spLocks noChangeAspect="1" noChangeShapeType="1"/>
          </p:cNvSpPr>
          <p:nvPr/>
        </p:nvSpPr>
        <p:spPr bwMode="auto">
          <a:xfrm>
            <a:off x="2457450"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1" name="Line 52"/>
          <p:cNvSpPr>
            <a:spLocks noChangeAspect="1" noChangeShapeType="1"/>
          </p:cNvSpPr>
          <p:nvPr/>
        </p:nvSpPr>
        <p:spPr bwMode="auto">
          <a:xfrm>
            <a:off x="2524125"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2" name="Line 53"/>
          <p:cNvSpPr>
            <a:spLocks noChangeAspect="1" noChangeShapeType="1"/>
          </p:cNvSpPr>
          <p:nvPr/>
        </p:nvSpPr>
        <p:spPr bwMode="auto">
          <a:xfrm>
            <a:off x="2590800"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3" name="Line 54"/>
          <p:cNvSpPr>
            <a:spLocks noChangeAspect="1" noChangeShapeType="1"/>
          </p:cNvSpPr>
          <p:nvPr/>
        </p:nvSpPr>
        <p:spPr bwMode="auto">
          <a:xfrm>
            <a:off x="2659063"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4" name="Line 55"/>
          <p:cNvSpPr>
            <a:spLocks noChangeAspect="1" noChangeShapeType="1"/>
          </p:cNvSpPr>
          <p:nvPr/>
        </p:nvSpPr>
        <p:spPr bwMode="auto">
          <a:xfrm>
            <a:off x="2727325"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5" name="Line 56"/>
          <p:cNvSpPr>
            <a:spLocks noChangeAspect="1" noChangeShapeType="1"/>
          </p:cNvSpPr>
          <p:nvPr/>
        </p:nvSpPr>
        <p:spPr bwMode="auto">
          <a:xfrm>
            <a:off x="2795588"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6" name="Line 57"/>
          <p:cNvSpPr>
            <a:spLocks noChangeAspect="1" noChangeShapeType="1"/>
          </p:cNvSpPr>
          <p:nvPr/>
        </p:nvSpPr>
        <p:spPr bwMode="auto">
          <a:xfrm>
            <a:off x="2860675"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7" name="Line 58"/>
          <p:cNvSpPr>
            <a:spLocks noChangeAspect="1" noChangeShapeType="1"/>
          </p:cNvSpPr>
          <p:nvPr/>
        </p:nvSpPr>
        <p:spPr bwMode="auto">
          <a:xfrm>
            <a:off x="2928938"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8" name="Line 59"/>
          <p:cNvSpPr>
            <a:spLocks noChangeAspect="1" noChangeShapeType="1"/>
          </p:cNvSpPr>
          <p:nvPr/>
        </p:nvSpPr>
        <p:spPr bwMode="auto">
          <a:xfrm>
            <a:off x="2997200"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19" name="Line 60"/>
          <p:cNvSpPr>
            <a:spLocks noChangeAspect="1" noChangeShapeType="1"/>
          </p:cNvSpPr>
          <p:nvPr/>
        </p:nvSpPr>
        <p:spPr bwMode="auto">
          <a:xfrm>
            <a:off x="3065463"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0" name="Line 61"/>
          <p:cNvSpPr>
            <a:spLocks noChangeAspect="1" noChangeShapeType="1"/>
          </p:cNvSpPr>
          <p:nvPr/>
        </p:nvSpPr>
        <p:spPr bwMode="auto">
          <a:xfrm>
            <a:off x="3130550"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1" name="Line 62"/>
          <p:cNvSpPr>
            <a:spLocks noChangeAspect="1" noChangeShapeType="1"/>
          </p:cNvSpPr>
          <p:nvPr/>
        </p:nvSpPr>
        <p:spPr bwMode="auto">
          <a:xfrm>
            <a:off x="3198813"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2" name="Line 63"/>
          <p:cNvSpPr>
            <a:spLocks noChangeAspect="1" noChangeShapeType="1"/>
          </p:cNvSpPr>
          <p:nvPr/>
        </p:nvSpPr>
        <p:spPr bwMode="auto">
          <a:xfrm>
            <a:off x="3267075"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3" name="Line 64"/>
          <p:cNvSpPr>
            <a:spLocks noChangeAspect="1" noChangeShapeType="1"/>
          </p:cNvSpPr>
          <p:nvPr/>
        </p:nvSpPr>
        <p:spPr bwMode="auto">
          <a:xfrm>
            <a:off x="3335338"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4" name="Line 65"/>
          <p:cNvSpPr>
            <a:spLocks noChangeAspect="1" noChangeShapeType="1"/>
          </p:cNvSpPr>
          <p:nvPr/>
        </p:nvSpPr>
        <p:spPr bwMode="auto">
          <a:xfrm>
            <a:off x="3402013"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5" name="Line 66"/>
          <p:cNvSpPr>
            <a:spLocks noChangeAspect="1" noChangeShapeType="1"/>
          </p:cNvSpPr>
          <p:nvPr/>
        </p:nvSpPr>
        <p:spPr bwMode="auto">
          <a:xfrm>
            <a:off x="3468688"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6" name="Line 67"/>
          <p:cNvSpPr>
            <a:spLocks noChangeAspect="1" noChangeShapeType="1"/>
          </p:cNvSpPr>
          <p:nvPr/>
        </p:nvSpPr>
        <p:spPr bwMode="auto">
          <a:xfrm>
            <a:off x="3536950"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7" name="Line 68"/>
          <p:cNvSpPr>
            <a:spLocks noChangeAspect="1" noChangeShapeType="1"/>
          </p:cNvSpPr>
          <p:nvPr/>
        </p:nvSpPr>
        <p:spPr bwMode="auto">
          <a:xfrm>
            <a:off x="3605213"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8" name="Line 69"/>
          <p:cNvSpPr>
            <a:spLocks noChangeAspect="1" noChangeShapeType="1"/>
          </p:cNvSpPr>
          <p:nvPr/>
        </p:nvSpPr>
        <p:spPr bwMode="auto">
          <a:xfrm>
            <a:off x="3671888" y="4630738"/>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29" name="Line 70"/>
          <p:cNvSpPr>
            <a:spLocks noChangeAspect="1" noChangeShapeType="1"/>
          </p:cNvSpPr>
          <p:nvPr/>
        </p:nvSpPr>
        <p:spPr bwMode="auto">
          <a:xfrm>
            <a:off x="1511300"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0" name="Line 71"/>
          <p:cNvSpPr>
            <a:spLocks noChangeAspect="1" noChangeShapeType="1"/>
          </p:cNvSpPr>
          <p:nvPr/>
        </p:nvSpPr>
        <p:spPr bwMode="auto">
          <a:xfrm>
            <a:off x="1577975"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1" name="Line 72"/>
          <p:cNvSpPr>
            <a:spLocks noChangeAspect="1" noChangeShapeType="1"/>
          </p:cNvSpPr>
          <p:nvPr/>
        </p:nvSpPr>
        <p:spPr bwMode="auto">
          <a:xfrm>
            <a:off x="1646238"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2" name="Line 73"/>
          <p:cNvSpPr>
            <a:spLocks noChangeAspect="1" noChangeShapeType="1"/>
          </p:cNvSpPr>
          <p:nvPr/>
        </p:nvSpPr>
        <p:spPr bwMode="auto">
          <a:xfrm>
            <a:off x="1714500"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3" name="Line 74"/>
          <p:cNvSpPr>
            <a:spLocks noChangeAspect="1" noChangeShapeType="1"/>
          </p:cNvSpPr>
          <p:nvPr/>
        </p:nvSpPr>
        <p:spPr bwMode="auto">
          <a:xfrm>
            <a:off x="1781175"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4" name="Line 75"/>
          <p:cNvSpPr>
            <a:spLocks noChangeAspect="1" noChangeShapeType="1"/>
          </p:cNvSpPr>
          <p:nvPr/>
        </p:nvSpPr>
        <p:spPr bwMode="auto">
          <a:xfrm>
            <a:off x="1847850"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5" name="Line 76"/>
          <p:cNvSpPr>
            <a:spLocks noChangeAspect="1" noChangeShapeType="1"/>
          </p:cNvSpPr>
          <p:nvPr/>
        </p:nvSpPr>
        <p:spPr bwMode="auto">
          <a:xfrm>
            <a:off x="1916113"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6" name="Line 77"/>
          <p:cNvSpPr>
            <a:spLocks noChangeAspect="1" noChangeShapeType="1"/>
          </p:cNvSpPr>
          <p:nvPr/>
        </p:nvSpPr>
        <p:spPr bwMode="auto">
          <a:xfrm>
            <a:off x="1984375"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7" name="Line 78"/>
          <p:cNvSpPr>
            <a:spLocks noChangeAspect="1" noChangeShapeType="1"/>
          </p:cNvSpPr>
          <p:nvPr/>
        </p:nvSpPr>
        <p:spPr bwMode="auto">
          <a:xfrm>
            <a:off x="2051050"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8" name="Line 79"/>
          <p:cNvSpPr>
            <a:spLocks noChangeAspect="1" noChangeShapeType="1"/>
          </p:cNvSpPr>
          <p:nvPr/>
        </p:nvSpPr>
        <p:spPr bwMode="auto">
          <a:xfrm>
            <a:off x="2119313"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39" name="Line 80"/>
          <p:cNvSpPr>
            <a:spLocks noChangeAspect="1" noChangeShapeType="1"/>
          </p:cNvSpPr>
          <p:nvPr/>
        </p:nvSpPr>
        <p:spPr bwMode="auto">
          <a:xfrm>
            <a:off x="2185988"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0" name="Line 81"/>
          <p:cNvSpPr>
            <a:spLocks noChangeAspect="1" noChangeShapeType="1"/>
          </p:cNvSpPr>
          <p:nvPr/>
        </p:nvSpPr>
        <p:spPr bwMode="auto">
          <a:xfrm>
            <a:off x="2254250"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1" name="Line 82"/>
          <p:cNvSpPr>
            <a:spLocks noChangeAspect="1" noChangeShapeType="1"/>
          </p:cNvSpPr>
          <p:nvPr/>
        </p:nvSpPr>
        <p:spPr bwMode="auto">
          <a:xfrm>
            <a:off x="2320925"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2" name="Line 83"/>
          <p:cNvSpPr>
            <a:spLocks noChangeAspect="1" noChangeShapeType="1"/>
          </p:cNvSpPr>
          <p:nvPr/>
        </p:nvSpPr>
        <p:spPr bwMode="auto">
          <a:xfrm>
            <a:off x="2389188"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3" name="Line 84"/>
          <p:cNvSpPr>
            <a:spLocks noChangeAspect="1" noChangeShapeType="1"/>
          </p:cNvSpPr>
          <p:nvPr/>
        </p:nvSpPr>
        <p:spPr bwMode="auto">
          <a:xfrm>
            <a:off x="2457450"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4" name="Line 85"/>
          <p:cNvSpPr>
            <a:spLocks noChangeAspect="1" noChangeShapeType="1"/>
          </p:cNvSpPr>
          <p:nvPr/>
        </p:nvSpPr>
        <p:spPr bwMode="auto">
          <a:xfrm>
            <a:off x="2524125"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5" name="Line 86"/>
          <p:cNvSpPr>
            <a:spLocks noChangeAspect="1" noChangeShapeType="1"/>
          </p:cNvSpPr>
          <p:nvPr/>
        </p:nvSpPr>
        <p:spPr bwMode="auto">
          <a:xfrm>
            <a:off x="2590800"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6" name="Line 87"/>
          <p:cNvSpPr>
            <a:spLocks noChangeAspect="1" noChangeShapeType="1"/>
          </p:cNvSpPr>
          <p:nvPr/>
        </p:nvSpPr>
        <p:spPr bwMode="auto">
          <a:xfrm>
            <a:off x="2659063"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7" name="Line 88"/>
          <p:cNvSpPr>
            <a:spLocks noChangeAspect="1" noChangeShapeType="1"/>
          </p:cNvSpPr>
          <p:nvPr/>
        </p:nvSpPr>
        <p:spPr bwMode="auto">
          <a:xfrm>
            <a:off x="2727325"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8" name="Line 89"/>
          <p:cNvSpPr>
            <a:spLocks noChangeAspect="1" noChangeShapeType="1"/>
          </p:cNvSpPr>
          <p:nvPr/>
        </p:nvSpPr>
        <p:spPr bwMode="auto">
          <a:xfrm>
            <a:off x="2795588"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49" name="Line 90"/>
          <p:cNvSpPr>
            <a:spLocks noChangeAspect="1" noChangeShapeType="1"/>
          </p:cNvSpPr>
          <p:nvPr/>
        </p:nvSpPr>
        <p:spPr bwMode="auto">
          <a:xfrm>
            <a:off x="2860675"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0" name="Line 91"/>
          <p:cNvSpPr>
            <a:spLocks noChangeAspect="1" noChangeShapeType="1"/>
          </p:cNvSpPr>
          <p:nvPr/>
        </p:nvSpPr>
        <p:spPr bwMode="auto">
          <a:xfrm>
            <a:off x="2928938"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1" name="Line 92"/>
          <p:cNvSpPr>
            <a:spLocks noChangeAspect="1" noChangeShapeType="1"/>
          </p:cNvSpPr>
          <p:nvPr/>
        </p:nvSpPr>
        <p:spPr bwMode="auto">
          <a:xfrm>
            <a:off x="2997200"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2" name="Line 93"/>
          <p:cNvSpPr>
            <a:spLocks noChangeAspect="1" noChangeShapeType="1"/>
          </p:cNvSpPr>
          <p:nvPr/>
        </p:nvSpPr>
        <p:spPr bwMode="auto">
          <a:xfrm>
            <a:off x="3065463"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3" name="Line 94"/>
          <p:cNvSpPr>
            <a:spLocks noChangeAspect="1" noChangeShapeType="1"/>
          </p:cNvSpPr>
          <p:nvPr/>
        </p:nvSpPr>
        <p:spPr bwMode="auto">
          <a:xfrm>
            <a:off x="3130550"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4" name="Line 95"/>
          <p:cNvSpPr>
            <a:spLocks noChangeAspect="1" noChangeShapeType="1"/>
          </p:cNvSpPr>
          <p:nvPr/>
        </p:nvSpPr>
        <p:spPr bwMode="auto">
          <a:xfrm>
            <a:off x="3198813"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5" name="Line 96"/>
          <p:cNvSpPr>
            <a:spLocks noChangeAspect="1" noChangeShapeType="1"/>
          </p:cNvSpPr>
          <p:nvPr/>
        </p:nvSpPr>
        <p:spPr bwMode="auto">
          <a:xfrm>
            <a:off x="3267075"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6" name="Line 97"/>
          <p:cNvSpPr>
            <a:spLocks noChangeAspect="1" noChangeShapeType="1"/>
          </p:cNvSpPr>
          <p:nvPr/>
        </p:nvSpPr>
        <p:spPr bwMode="auto">
          <a:xfrm>
            <a:off x="3335338"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7" name="Line 98"/>
          <p:cNvSpPr>
            <a:spLocks noChangeAspect="1" noChangeShapeType="1"/>
          </p:cNvSpPr>
          <p:nvPr/>
        </p:nvSpPr>
        <p:spPr bwMode="auto">
          <a:xfrm>
            <a:off x="3402013"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8" name="Line 99"/>
          <p:cNvSpPr>
            <a:spLocks noChangeAspect="1" noChangeShapeType="1"/>
          </p:cNvSpPr>
          <p:nvPr/>
        </p:nvSpPr>
        <p:spPr bwMode="auto">
          <a:xfrm>
            <a:off x="3468688"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59" name="Line 100"/>
          <p:cNvSpPr>
            <a:spLocks noChangeAspect="1" noChangeShapeType="1"/>
          </p:cNvSpPr>
          <p:nvPr/>
        </p:nvSpPr>
        <p:spPr bwMode="auto">
          <a:xfrm>
            <a:off x="3536950"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0" name="Line 101"/>
          <p:cNvSpPr>
            <a:spLocks noChangeAspect="1" noChangeShapeType="1"/>
          </p:cNvSpPr>
          <p:nvPr/>
        </p:nvSpPr>
        <p:spPr bwMode="auto">
          <a:xfrm>
            <a:off x="3605213"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1" name="Line 102"/>
          <p:cNvSpPr>
            <a:spLocks noChangeAspect="1" noChangeShapeType="1"/>
          </p:cNvSpPr>
          <p:nvPr/>
        </p:nvSpPr>
        <p:spPr bwMode="auto">
          <a:xfrm>
            <a:off x="3671888"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2" name="Line 103"/>
          <p:cNvSpPr>
            <a:spLocks noChangeAspect="1" noChangeShapeType="1"/>
          </p:cNvSpPr>
          <p:nvPr/>
        </p:nvSpPr>
        <p:spPr bwMode="auto">
          <a:xfrm>
            <a:off x="3740150"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3" name="Line 104"/>
          <p:cNvSpPr>
            <a:spLocks noChangeAspect="1" noChangeShapeType="1"/>
          </p:cNvSpPr>
          <p:nvPr/>
        </p:nvSpPr>
        <p:spPr bwMode="auto">
          <a:xfrm>
            <a:off x="3806825"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4" name="Line 105"/>
          <p:cNvSpPr>
            <a:spLocks noChangeAspect="1" noChangeShapeType="1"/>
          </p:cNvSpPr>
          <p:nvPr/>
        </p:nvSpPr>
        <p:spPr bwMode="auto">
          <a:xfrm>
            <a:off x="3875088"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5" name="Line 106"/>
          <p:cNvSpPr>
            <a:spLocks noChangeAspect="1" noChangeShapeType="1"/>
          </p:cNvSpPr>
          <p:nvPr/>
        </p:nvSpPr>
        <p:spPr bwMode="auto">
          <a:xfrm>
            <a:off x="3941763"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6" name="Line 107"/>
          <p:cNvSpPr>
            <a:spLocks noChangeAspect="1" noChangeShapeType="1"/>
          </p:cNvSpPr>
          <p:nvPr/>
        </p:nvSpPr>
        <p:spPr bwMode="auto">
          <a:xfrm>
            <a:off x="4010025"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7" name="Line 108"/>
          <p:cNvSpPr>
            <a:spLocks noChangeAspect="1" noChangeShapeType="1"/>
          </p:cNvSpPr>
          <p:nvPr/>
        </p:nvSpPr>
        <p:spPr bwMode="auto">
          <a:xfrm>
            <a:off x="4078288"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8" name="Line 109"/>
          <p:cNvSpPr>
            <a:spLocks noChangeAspect="1" noChangeShapeType="1"/>
          </p:cNvSpPr>
          <p:nvPr/>
        </p:nvSpPr>
        <p:spPr bwMode="auto">
          <a:xfrm>
            <a:off x="4144963"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69" name="Line 110"/>
          <p:cNvSpPr>
            <a:spLocks noChangeAspect="1" noChangeShapeType="1"/>
          </p:cNvSpPr>
          <p:nvPr/>
        </p:nvSpPr>
        <p:spPr bwMode="auto">
          <a:xfrm>
            <a:off x="4213225"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70" name="Line 111"/>
          <p:cNvSpPr>
            <a:spLocks noChangeAspect="1" noChangeShapeType="1"/>
          </p:cNvSpPr>
          <p:nvPr/>
        </p:nvSpPr>
        <p:spPr bwMode="auto">
          <a:xfrm>
            <a:off x="4279900"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71" name="Line 112"/>
          <p:cNvSpPr>
            <a:spLocks noChangeAspect="1" noChangeShapeType="1"/>
          </p:cNvSpPr>
          <p:nvPr/>
        </p:nvSpPr>
        <p:spPr bwMode="auto">
          <a:xfrm>
            <a:off x="4348163"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72" name="Line 113"/>
          <p:cNvSpPr>
            <a:spLocks noChangeAspect="1" noChangeShapeType="1"/>
          </p:cNvSpPr>
          <p:nvPr/>
        </p:nvSpPr>
        <p:spPr bwMode="auto">
          <a:xfrm>
            <a:off x="4414838"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73" name="Line 114"/>
          <p:cNvSpPr>
            <a:spLocks noChangeAspect="1" noChangeShapeType="1"/>
          </p:cNvSpPr>
          <p:nvPr/>
        </p:nvSpPr>
        <p:spPr bwMode="auto">
          <a:xfrm>
            <a:off x="4483100"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74" name="Line 115"/>
          <p:cNvSpPr>
            <a:spLocks noChangeAspect="1" noChangeShapeType="1"/>
          </p:cNvSpPr>
          <p:nvPr/>
        </p:nvSpPr>
        <p:spPr bwMode="auto">
          <a:xfrm>
            <a:off x="4549775"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75" name="Line 116"/>
          <p:cNvSpPr>
            <a:spLocks noChangeAspect="1" noChangeShapeType="1"/>
          </p:cNvSpPr>
          <p:nvPr/>
        </p:nvSpPr>
        <p:spPr bwMode="auto">
          <a:xfrm>
            <a:off x="4618038"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76" name="Line 117"/>
          <p:cNvSpPr>
            <a:spLocks noChangeAspect="1" noChangeShapeType="1"/>
          </p:cNvSpPr>
          <p:nvPr/>
        </p:nvSpPr>
        <p:spPr bwMode="auto">
          <a:xfrm>
            <a:off x="4686300"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077" name="Freeform 118"/>
          <p:cNvSpPr>
            <a:spLocks noChangeAspect="1"/>
          </p:cNvSpPr>
          <p:nvPr/>
        </p:nvSpPr>
        <p:spPr bwMode="auto">
          <a:xfrm>
            <a:off x="3614738" y="4573588"/>
            <a:ext cx="114300" cy="112712"/>
          </a:xfrm>
          <a:custGeom>
            <a:avLst/>
            <a:gdLst>
              <a:gd name="T0" fmla="*/ 2147483647 w 75"/>
              <a:gd name="T1" fmla="*/ 2147483647 h 75"/>
              <a:gd name="T2" fmla="*/ 2147483647 w 75"/>
              <a:gd name="T3" fmla="*/ 2147483647 h 75"/>
              <a:gd name="T4" fmla="*/ 2147483647 w 75"/>
              <a:gd name="T5" fmla="*/ 2147483647 h 75"/>
              <a:gd name="T6" fmla="*/ 2147483647 w 75"/>
              <a:gd name="T7" fmla="*/ 2147483647 h 75"/>
              <a:gd name="T8" fmla="*/ 2147483647 w 75"/>
              <a:gd name="T9" fmla="*/ 2147483647 h 75"/>
              <a:gd name="T10" fmla="*/ 2147483647 w 75"/>
              <a:gd name="T11" fmla="*/ 2147483647 h 75"/>
              <a:gd name="T12" fmla="*/ 2147483647 w 75"/>
              <a:gd name="T13" fmla="*/ 2147483647 h 75"/>
              <a:gd name="T14" fmla="*/ 2147483647 w 75"/>
              <a:gd name="T15" fmla="*/ 2147483647 h 75"/>
              <a:gd name="T16" fmla="*/ 2147483647 w 75"/>
              <a:gd name="T17" fmla="*/ 2147483647 h 75"/>
              <a:gd name="T18" fmla="*/ 2147483647 w 75"/>
              <a:gd name="T19" fmla="*/ 2147483647 h 75"/>
              <a:gd name="T20" fmla="*/ 2147483647 w 75"/>
              <a:gd name="T21" fmla="*/ 0 h 75"/>
              <a:gd name="T22" fmla="*/ 2147483647 w 75"/>
              <a:gd name="T23" fmla="*/ 0 h 75"/>
              <a:gd name="T24" fmla="*/ 2147483647 w 75"/>
              <a:gd name="T25" fmla="*/ 2147483647 h 75"/>
              <a:gd name="T26" fmla="*/ 2147483647 w 75"/>
              <a:gd name="T27" fmla="*/ 2147483647 h 75"/>
              <a:gd name="T28" fmla="*/ 0 w 75"/>
              <a:gd name="T29" fmla="*/ 2147483647 h 75"/>
              <a:gd name="T30" fmla="*/ 0 w 75"/>
              <a:gd name="T31" fmla="*/ 2147483647 h 75"/>
              <a:gd name="T32" fmla="*/ 0 w 75"/>
              <a:gd name="T33" fmla="*/ 2147483647 h 75"/>
              <a:gd name="T34" fmla="*/ 0 w 75"/>
              <a:gd name="T35" fmla="*/ 2147483647 h 75"/>
              <a:gd name="T36" fmla="*/ 2147483647 w 75"/>
              <a:gd name="T37" fmla="*/ 2147483647 h 75"/>
              <a:gd name="T38" fmla="*/ 2147483647 w 75"/>
              <a:gd name="T39" fmla="*/ 2147483647 h 75"/>
              <a:gd name="T40" fmla="*/ 2147483647 w 75"/>
              <a:gd name="T41" fmla="*/ 2147483647 h 75"/>
              <a:gd name="T42" fmla="*/ 2147483647 w 75"/>
              <a:gd name="T43" fmla="*/ 2147483647 h 7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5"/>
              <a:gd name="T67" fmla="*/ 0 h 75"/>
              <a:gd name="T68" fmla="*/ 75 w 75"/>
              <a:gd name="T69" fmla="*/ 75 h 7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5" h="75">
                <a:moveTo>
                  <a:pt x="38" y="75"/>
                </a:moveTo>
                <a:lnTo>
                  <a:pt x="38" y="75"/>
                </a:lnTo>
                <a:lnTo>
                  <a:pt x="53" y="71"/>
                </a:lnTo>
                <a:lnTo>
                  <a:pt x="64" y="64"/>
                </a:lnTo>
                <a:lnTo>
                  <a:pt x="71" y="53"/>
                </a:lnTo>
                <a:lnTo>
                  <a:pt x="75" y="38"/>
                </a:lnTo>
                <a:lnTo>
                  <a:pt x="71" y="23"/>
                </a:lnTo>
                <a:lnTo>
                  <a:pt x="64" y="11"/>
                </a:lnTo>
                <a:lnTo>
                  <a:pt x="53" y="4"/>
                </a:lnTo>
                <a:lnTo>
                  <a:pt x="38" y="0"/>
                </a:lnTo>
                <a:lnTo>
                  <a:pt x="23" y="4"/>
                </a:lnTo>
                <a:lnTo>
                  <a:pt x="12" y="11"/>
                </a:lnTo>
                <a:lnTo>
                  <a:pt x="0" y="23"/>
                </a:lnTo>
                <a:lnTo>
                  <a:pt x="0" y="38"/>
                </a:lnTo>
                <a:lnTo>
                  <a:pt x="0" y="53"/>
                </a:lnTo>
                <a:lnTo>
                  <a:pt x="12" y="64"/>
                </a:lnTo>
                <a:lnTo>
                  <a:pt x="23" y="71"/>
                </a:lnTo>
                <a:lnTo>
                  <a:pt x="38"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8" name="Rectangle 119"/>
          <p:cNvSpPr>
            <a:spLocks noChangeAspect="1" noChangeArrowheads="1"/>
          </p:cNvSpPr>
          <p:nvPr/>
        </p:nvSpPr>
        <p:spPr bwMode="auto">
          <a:xfrm>
            <a:off x="1404938" y="2351088"/>
            <a:ext cx="49212" cy="117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41079" name="Rectangle 120"/>
          <p:cNvSpPr>
            <a:spLocks noChangeAspect="1" noChangeArrowheads="1"/>
          </p:cNvSpPr>
          <p:nvPr/>
        </p:nvSpPr>
        <p:spPr bwMode="auto">
          <a:xfrm>
            <a:off x="1404938" y="4140200"/>
            <a:ext cx="49212" cy="1174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41080" name="Rectangle 121"/>
          <p:cNvSpPr>
            <a:spLocks noChangeAspect="1" noChangeArrowheads="1"/>
          </p:cNvSpPr>
          <p:nvPr/>
        </p:nvSpPr>
        <p:spPr bwMode="auto">
          <a:xfrm>
            <a:off x="5113338" y="6103938"/>
            <a:ext cx="152400" cy="90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41081" name="Rectangle 122"/>
          <p:cNvSpPr>
            <a:spLocks noChangeAspect="1" noChangeArrowheads="1"/>
          </p:cNvSpPr>
          <p:nvPr/>
        </p:nvSpPr>
        <p:spPr bwMode="auto">
          <a:xfrm>
            <a:off x="7105650" y="6103938"/>
            <a:ext cx="150813" cy="90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41082" name="Freeform 123"/>
          <p:cNvSpPr>
            <a:spLocks noChangeAspect="1"/>
          </p:cNvSpPr>
          <p:nvPr/>
        </p:nvSpPr>
        <p:spPr bwMode="auto">
          <a:xfrm>
            <a:off x="1454150" y="1647825"/>
            <a:ext cx="6084888" cy="4456113"/>
          </a:xfrm>
          <a:custGeom>
            <a:avLst/>
            <a:gdLst>
              <a:gd name="T0" fmla="*/ 2147483647 w 4035"/>
              <a:gd name="T1" fmla="*/ 2147483647 h 2955"/>
              <a:gd name="T2" fmla="*/ 0 w 4035"/>
              <a:gd name="T3" fmla="*/ 2147483647 h 2955"/>
              <a:gd name="T4" fmla="*/ 0 w 4035"/>
              <a:gd name="T5" fmla="*/ 0 h 2955"/>
              <a:gd name="T6" fmla="*/ 0 60000 65536"/>
              <a:gd name="T7" fmla="*/ 0 60000 65536"/>
              <a:gd name="T8" fmla="*/ 0 60000 65536"/>
              <a:gd name="T9" fmla="*/ 0 w 4035"/>
              <a:gd name="T10" fmla="*/ 0 h 2955"/>
              <a:gd name="T11" fmla="*/ 4035 w 4035"/>
              <a:gd name="T12" fmla="*/ 2955 h 2955"/>
            </a:gdLst>
            <a:ahLst/>
            <a:cxnLst>
              <a:cxn ang="T6">
                <a:pos x="T0" y="T1"/>
              </a:cxn>
              <a:cxn ang="T7">
                <a:pos x="T2" y="T3"/>
              </a:cxn>
              <a:cxn ang="T8">
                <a:pos x="T4" y="T5"/>
              </a:cxn>
            </a:cxnLst>
            <a:rect l="T9" t="T10" r="T11" b="T12"/>
            <a:pathLst>
              <a:path w="4035" h="2955">
                <a:moveTo>
                  <a:pt x="4035" y="2955"/>
                </a:moveTo>
                <a:lnTo>
                  <a:pt x="0" y="2955"/>
                </a:lnTo>
                <a:lnTo>
                  <a:pt x="0" y="0"/>
                </a:lnTo>
              </a:path>
            </a:pathLst>
          </a:custGeom>
          <a:noFill/>
          <a:ln w="1746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1083" name="Rectangle 124"/>
          <p:cNvSpPr>
            <a:spLocks noChangeAspect="1" noChangeArrowheads="1"/>
          </p:cNvSpPr>
          <p:nvPr/>
        </p:nvSpPr>
        <p:spPr bwMode="auto">
          <a:xfrm rot="-5400000">
            <a:off x="1192213" y="3590925"/>
            <a:ext cx="127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I Helvetica Oblique" charset="0"/>
                <a:cs typeface="Times New Roman" panose="02020603050405020304" pitchFamily="18" charset="0"/>
              </a:rPr>
              <a:t>K</a:t>
            </a:r>
            <a:endParaRPr lang="en-US" b="0">
              <a:latin typeface="Times" panose="02020603050405020304" pitchFamily="18" charset="0"/>
              <a:cs typeface="Times New Roman" panose="02020603050405020304" pitchFamily="18" charset="0"/>
            </a:endParaRPr>
          </a:p>
        </p:txBody>
      </p:sp>
      <p:sp>
        <p:nvSpPr>
          <p:cNvPr id="41084" name="Rectangle 125"/>
          <p:cNvSpPr>
            <a:spLocks noChangeAspect="1" noChangeArrowheads="1"/>
          </p:cNvSpPr>
          <p:nvPr/>
        </p:nvSpPr>
        <p:spPr bwMode="auto">
          <a:xfrm rot="-5400000">
            <a:off x="198438" y="2474913"/>
            <a:ext cx="21209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Helvetica" panose="020B0604020202020204" pitchFamily="34" charset="0"/>
                <a:cs typeface="Times New Roman" panose="02020603050405020304" pitchFamily="18" charset="0"/>
              </a:rPr>
              <a:t>, Units of capital per hour</a:t>
            </a:r>
            <a:endParaRPr lang="en-US" b="0">
              <a:latin typeface="Times" panose="02020603050405020304" pitchFamily="18" charset="0"/>
              <a:cs typeface="Times New Roman" panose="02020603050405020304" pitchFamily="18" charset="0"/>
            </a:endParaRPr>
          </a:p>
        </p:txBody>
      </p:sp>
      <p:sp>
        <p:nvSpPr>
          <p:cNvPr id="41085" name="Rectangle 126"/>
          <p:cNvSpPr>
            <a:spLocks noChangeAspect="1" noChangeArrowheads="1"/>
          </p:cNvSpPr>
          <p:nvPr/>
        </p:nvSpPr>
        <p:spPr bwMode="auto">
          <a:xfrm>
            <a:off x="3751263" y="4432300"/>
            <a:ext cx="9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I Helvetica Oblique" charset="0"/>
                <a:cs typeface="Times New Roman" panose="02020603050405020304" pitchFamily="18" charset="0"/>
              </a:rPr>
              <a:t>x</a:t>
            </a:r>
            <a:endParaRPr lang="en-US" b="0">
              <a:latin typeface="Times" panose="02020603050405020304" pitchFamily="18" charset="0"/>
              <a:cs typeface="Times New Roman" panose="02020603050405020304" pitchFamily="18" charset="0"/>
            </a:endParaRPr>
          </a:p>
        </p:txBody>
      </p:sp>
      <p:sp>
        <p:nvSpPr>
          <p:cNvPr id="645247" name="Rectangle 127"/>
          <p:cNvSpPr>
            <a:spLocks noChangeAspect="1" noChangeArrowheads="1"/>
          </p:cNvSpPr>
          <p:nvPr/>
        </p:nvSpPr>
        <p:spPr bwMode="auto">
          <a:xfrm>
            <a:off x="4748213" y="6172200"/>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Helvetica" panose="020B0604020202020204" pitchFamily="34" charset="0"/>
                <a:cs typeface="Times New Roman" panose="02020603050405020304" pitchFamily="18" charset="0"/>
              </a:rPr>
              <a:t>77</a:t>
            </a:r>
            <a:endParaRPr lang="en-US" b="0">
              <a:latin typeface="Times" panose="02020603050405020304" pitchFamily="18" charset="0"/>
              <a:cs typeface="Times New Roman" panose="02020603050405020304" pitchFamily="18" charset="0"/>
            </a:endParaRPr>
          </a:p>
        </p:txBody>
      </p:sp>
      <p:sp>
        <p:nvSpPr>
          <p:cNvPr id="41087" name="Rectangle 128"/>
          <p:cNvSpPr>
            <a:spLocks noChangeAspect="1" noChangeArrowheads="1"/>
          </p:cNvSpPr>
          <p:nvPr/>
        </p:nvSpPr>
        <p:spPr bwMode="auto">
          <a:xfrm>
            <a:off x="3581400" y="6172200"/>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Helvetica" panose="020B0604020202020204" pitchFamily="34" charset="0"/>
                <a:cs typeface="Times New Roman" panose="02020603050405020304" pitchFamily="18" charset="0"/>
              </a:rPr>
              <a:t>50</a:t>
            </a:r>
            <a:endParaRPr lang="en-US" b="0">
              <a:latin typeface="Times" panose="02020603050405020304" pitchFamily="18" charset="0"/>
              <a:cs typeface="Times New Roman" panose="02020603050405020304" pitchFamily="18" charset="0"/>
            </a:endParaRPr>
          </a:p>
        </p:txBody>
      </p:sp>
      <p:sp>
        <p:nvSpPr>
          <p:cNvPr id="41088" name="Rectangle 129"/>
          <p:cNvSpPr>
            <a:spLocks noChangeAspect="1" noChangeArrowheads="1"/>
          </p:cNvSpPr>
          <p:nvPr/>
        </p:nvSpPr>
        <p:spPr bwMode="auto">
          <a:xfrm>
            <a:off x="1268413" y="6172200"/>
            <a:ext cx="1063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Helvetica" panose="020B0604020202020204" pitchFamily="34" charset="0"/>
                <a:cs typeface="Times New Roman" panose="02020603050405020304" pitchFamily="18" charset="0"/>
              </a:rPr>
              <a:t>0</a:t>
            </a:r>
            <a:endParaRPr lang="en-US" b="0">
              <a:latin typeface="Times" panose="02020603050405020304" pitchFamily="18" charset="0"/>
              <a:cs typeface="Times New Roman" panose="02020603050405020304" pitchFamily="18" charset="0"/>
            </a:endParaRPr>
          </a:p>
        </p:txBody>
      </p:sp>
      <p:sp>
        <p:nvSpPr>
          <p:cNvPr id="41089" name="Rectangle 130"/>
          <p:cNvSpPr>
            <a:spLocks noChangeAspect="1" noChangeArrowheads="1"/>
          </p:cNvSpPr>
          <p:nvPr/>
        </p:nvSpPr>
        <p:spPr bwMode="auto">
          <a:xfrm>
            <a:off x="5962650" y="617220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I Helvetica Oblique" charset="0"/>
                <a:cs typeface="Times New Roman" panose="02020603050405020304" pitchFamily="18" charset="0"/>
              </a:rPr>
              <a:t>L</a:t>
            </a:r>
            <a:endParaRPr lang="en-US" b="0">
              <a:latin typeface="Times" panose="02020603050405020304" pitchFamily="18" charset="0"/>
              <a:cs typeface="Times New Roman" panose="02020603050405020304" pitchFamily="18" charset="0"/>
            </a:endParaRPr>
          </a:p>
        </p:txBody>
      </p:sp>
      <p:sp>
        <p:nvSpPr>
          <p:cNvPr id="41090" name="Rectangle 131"/>
          <p:cNvSpPr>
            <a:spLocks noChangeAspect="1" noChangeArrowheads="1"/>
          </p:cNvSpPr>
          <p:nvPr/>
        </p:nvSpPr>
        <p:spPr bwMode="auto">
          <a:xfrm>
            <a:off x="6064250" y="6172200"/>
            <a:ext cx="523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Helvetica" panose="020B0604020202020204" pitchFamily="34" charset="0"/>
                <a:cs typeface="Times New Roman" panose="02020603050405020304" pitchFamily="18" charset="0"/>
              </a:rPr>
              <a:t>,</a:t>
            </a:r>
            <a:endParaRPr lang="en-US" b="0">
              <a:latin typeface="Times" panose="02020603050405020304" pitchFamily="18" charset="0"/>
              <a:cs typeface="Times New Roman" panose="02020603050405020304" pitchFamily="18" charset="0"/>
            </a:endParaRPr>
          </a:p>
        </p:txBody>
      </p:sp>
      <p:sp>
        <p:nvSpPr>
          <p:cNvPr id="41091" name="Rectangle 132"/>
          <p:cNvSpPr>
            <a:spLocks noChangeAspect="1" noChangeArrowheads="1"/>
          </p:cNvSpPr>
          <p:nvPr/>
        </p:nvSpPr>
        <p:spPr bwMode="auto">
          <a:xfrm>
            <a:off x="6154738" y="6172200"/>
            <a:ext cx="179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Helvetica" panose="020B0604020202020204" pitchFamily="34" charset="0"/>
                <a:cs typeface="Times New Roman" panose="02020603050405020304" pitchFamily="18" charset="0"/>
              </a:rPr>
              <a:t>W</a:t>
            </a:r>
            <a:endParaRPr lang="en-US" b="0">
              <a:latin typeface="Times" panose="02020603050405020304" pitchFamily="18" charset="0"/>
              <a:cs typeface="Times New Roman" panose="02020603050405020304" pitchFamily="18" charset="0"/>
            </a:endParaRPr>
          </a:p>
        </p:txBody>
      </p:sp>
      <p:sp>
        <p:nvSpPr>
          <p:cNvPr id="41092" name="Rectangle 133"/>
          <p:cNvSpPr>
            <a:spLocks noChangeAspect="1" noChangeArrowheads="1"/>
          </p:cNvSpPr>
          <p:nvPr/>
        </p:nvSpPr>
        <p:spPr bwMode="auto">
          <a:xfrm>
            <a:off x="6318250" y="6172200"/>
            <a:ext cx="1063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Helvetica" panose="020B0604020202020204" pitchFamily="34" charset="0"/>
                <a:cs typeface="Times New Roman" panose="02020603050405020304" pitchFamily="18" charset="0"/>
              </a:rPr>
              <a:t>o</a:t>
            </a:r>
            <a:endParaRPr lang="en-US" b="0">
              <a:latin typeface="Times" panose="02020603050405020304" pitchFamily="18" charset="0"/>
              <a:cs typeface="Times New Roman" panose="02020603050405020304" pitchFamily="18" charset="0"/>
            </a:endParaRPr>
          </a:p>
        </p:txBody>
      </p:sp>
      <p:sp>
        <p:nvSpPr>
          <p:cNvPr id="41093" name="Rectangle 134"/>
          <p:cNvSpPr>
            <a:spLocks noChangeAspect="1" noChangeArrowheads="1"/>
          </p:cNvSpPr>
          <p:nvPr/>
        </p:nvSpPr>
        <p:spPr bwMode="auto">
          <a:xfrm>
            <a:off x="6418263" y="6172200"/>
            <a:ext cx="635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Helvetica" panose="020B0604020202020204" pitchFamily="34" charset="0"/>
                <a:cs typeface="Times New Roman" panose="02020603050405020304" pitchFamily="18" charset="0"/>
              </a:rPr>
              <a:t>r</a:t>
            </a:r>
            <a:endParaRPr lang="en-US" b="0">
              <a:latin typeface="Times" panose="02020603050405020304" pitchFamily="18" charset="0"/>
              <a:cs typeface="Times New Roman" panose="02020603050405020304" pitchFamily="18" charset="0"/>
            </a:endParaRPr>
          </a:p>
        </p:txBody>
      </p:sp>
      <p:sp>
        <p:nvSpPr>
          <p:cNvPr id="41094" name="Rectangle 135"/>
          <p:cNvSpPr>
            <a:spLocks noChangeAspect="1" noChangeArrowheads="1"/>
          </p:cNvSpPr>
          <p:nvPr/>
        </p:nvSpPr>
        <p:spPr bwMode="auto">
          <a:xfrm>
            <a:off x="6480175" y="6172200"/>
            <a:ext cx="952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Helvetica" panose="020B0604020202020204" pitchFamily="34" charset="0"/>
                <a:cs typeface="Times New Roman" panose="02020603050405020304" pitchFamily="18" charset="0"/>
              </a:rPr>
              <a:t>k</a:t>
            </a:r>
            <a:endParaRPr lang="en-US" b="0">
              <a:latin typeface="Times" panose="02020603050405020304" pitchFamily="18" charset="0"/>
              <a:cs typeface="Times New Roman" panose="02020603050405020304" pitchFamily="18" charset="0"/>
            </a:endParaRPr>
          </a:p>
        </p:txBody>
      </p:sp>
      <p:sp>
        <p:nvSpPr>
          <p:cNvPr id="41095" name="Rectangle 136"/>
          <p:cNvSpPr>
            <a:spLocks noChangeAspect="1" noChangeArrowheads="1"/>
          </p:cNvSpPr>
          <p:nvPr/>
        </p:nvSpPr>
        <p:spPr bwMode="auto">
          <a:xfrm>
            <a:off x="6570663" y="6172200"/>
            <a:ext cx="102870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Helvetica" panose="020B0604020202020204" pitchFamily="34" charset="0"/>
                <a:cs typeface="Times New Roman" panose="02020603050405020304" pitchFamily="18" charset="0"/>
              </a:rPr>
              <a:t>ers per hour</a:t>
            </a:r>
            <a:endParaRPr lang="en-US" b="0">
              <a:latin typeface="Times" panose="02020603050405020304" pitchFamily="18" charset="0"/>
              <a:cs typeface="Times New Roman" panose="02020603050405020304" pitchFamily="18" charset="0"/>
            </a:endParaRPr>
          </a:p>
        </p:txBody>
      </p:sp>
      <p:sp>
        <p:nvSpPr>
          <p:cNvPr id="41096" name="Rectangle 137"/>
          <p:cNvSpPr>
            <a:spLocks noChangeAspect="1" noChangeArrowheads="1"/>
          </p:cNvSpPr>
          <p:nvPr/>
        </p:nvSpPr>
        <p:spPr bwMode="auto">
          <a:xfrm>
            <a:off x="1066800" y="4529138"/>
            <a:ext cx="319088"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Helvetica" panose="020B0604020202020204" pitchFamily="34" charset="0"/>
                <a:cs typeface="Times New Roman" panose="02020603050405020304" pitchFamily="18" charset="0"/>
              </a:rPr>
              <a:t>100</a:t>
            </a:r>
            <a:endParaRPr lang="en-US" b="0">
              <a:latin typeface="Times" panose="02020603050405020304" pitchFamily="18" charset="0"/>
              <a:cs typeface="Times New Roman" panose="02020603050405020304" pitchFamily="18" charset="0"/>
            </a:endParaRPr>
          </a:p>
        </p:txBody>
      </p:sp>
      <p:sp>
        <p:nvSpPr>
          <p:cNvPr id="645258" name="Rectangle 138"/>
          <p:cNvSpPr>
            <a:spLocks noChangeAspect="1" noChangeArrowheads="1"/>
          </p:cNvSpPr>
          <p:nvPr/>
        </p:nvSpPr>
        <p:spPr bwMode="auto">
          <a:xfrm>
            <a:off x="1168400" y="5226050"/>
            <a:ext cx="2127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Helvetica" panose="020B0604020202020204" pitchFamily="34" charset="0"/>
                <a:cs typeface="Times New Roman" panose="02020603050405020304" pitchFamily="18" charset="0"/>
              </a:rPr>
              <a:t>52</a:t>
            </a:r>
            <a:endParaRPr lang="en-US" b="0">
              <a:latin typeface="Times" panose="02020603050405020304" pitchFamily="18" charset="0"/>
              <a:cs typeface="Times New Roman" panose="02020603050405020304" pitchFamily="18" charset="0"/>
            </a:endParaRPr>
          </a:p>
        </p:txBody>
      </p:sp>
      <p:grpSp>
        <p:nvGrpSpPr>
          <p:cNvPr id="41098" name="Group 139"/>
          <p:cNvGrpSpPr>
            <a:grpSpLocks noChangeAspect="1"/>
          </p:cNvGrpSpPr>
          <p:nvPr/>
        </p:nvGrpSpPr>
        <p:grpSpPr bwMode="auto">
          <a:xfrm>
            <a:off x="2332038" y="1725613"/>
            <a:ext cx="1412875" cy="230187"/>
            <a:chOff x="1490" y="814"/>
            <a:chExt cx="937" cy="152"/>
          </a:xfrm>
        </p:grpSpPr>
        <p:sp>
          <p:nvSpPr>
            <p:cNvPr id="41133" name="Rectangle 140"/>
            <p:cNvSpPr>
              <a:spLocks noChangeAspect="1" noChangeArrowheads="1"/>
            </p:cNvSpPr>
            <p:nvPr/>
          </p:nvSpPr>
          <p:spPr bwMode="auto">
            <a:xfrm>
              <a:off x="1490" y="814"/>
              <a:ext cx="71"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I Helvetica Oblique" charset="0"/>
                  <a:cs typeface="Times New Roman" panose="02020603050405020304" pitchFamily="18" charset="0"/>
                </a:rPr>
                <a:t>q</a:t>
              </a:r>
              <a:endParaRPr lang="en-US" b="0">
                <a:latin typeface="Times" panose="02020603050405020304" pitchFamily="18" charset="0"/>
                <a:cs typeface="Times New Roman" panose="02020603050405020304" pitchFamily="18" charset="0"/>
              </a:endParaRPr>
            </a:p>
          </p:txBody>
        </p:sp>
        <p:sp>
          <p:nvSpPr>
            <p:cNvPr id="41134" name="Rectangle 141"/>
            <p:cNvSpPr>
              <a:spLocks noChangeAspect="1" noChangeArrowheads="1"/>
            </p:cNvSpPr>
            <p:nvPr/>
          </p:nvSpPr>
          <p:spPr bwMode="auto">
            <a:xfrm>
              <a:off x="1558" y="814"/>
              <a:ext cx="869"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Helvetica" panose="020B0604020202020204" pitchFamily="34" charset="0"/>
                  <a:cs typeface="Times New Roman" panose="02020603050405020304" pitchFamily="18" charset="0"/>
                </a:rPr>
                <a:t> = 100 isoquant</a:t>
              </a:r>
              <a:endParaRPr lang="en-US" b="0">
                <a:latin typeface="Times" panose="02020603050405020304" pitchFamily="18" charset="0"/>
                <a:cs typeface="Times New Roman" panose="02020603050405020304" pitchFamily="18" charset="0"/>
              </a:endParaRPr>
            </a:p>
          </p:txBody>
        </p:sp>
      </p:grpSp>
      <p:grpSp>
        <p:nvGrpSpPr>
          <p:cNvPr id="41099" name="Group 142"/>
          <p:cNvGrpSpPr>
            <a:grpSpLocks noChangeAspect="1"/>
          </p:cNvGrpSpPr>
          <p:nvPr/>
        </p:nvGrpSpPr>
        <p:grpSpPr bwMode="auto">
          <a:xfrm>
            <a:off x="1743075" y="2054225"/>
            <a:ext cx="649288" cy="660400"/>
            <a:chOff x="1099" y="1031"/>
            <a:chExt cx="431" cy="438"/>
          </a:xfrm>
        </p:grpSpPr>
        <p:sp>
          <p:nvSpPr>
            <p:cNvPr id="41128" name="Rectangle 143"/>
            <p:cNvSpPr>
              <a:spLocks noChangeAspect="1" noChangeArrowheads="1"/>
            </p:cNvSpPr>
            <p:nvPr/>
          </p:nvSpPr>
          <p:spPr bwMode="auto">
            <a:xfrm>
              <a:off x="1099" y="1031"/>
              <a:ext cx="98"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Helvetica" panose="020B0604020202020204" pitchFamily="34" charset="0"/>
                  <a:cs typeface="Times New Roman" panose="02020603050405020304" pitchFamily="18" charset="0"/>
                </a:rPr>
                <a:t>O</a:t>
              </a:r>
              <a:endParaRPr lang="en-US" b="0">
                <a:latin typeface="Times" panose="02020603050405020304" pitchFamily="18" charset="0"/>
                <a:cs typeface="Times New Roman" panose="02020603050405020304" pitchFamily="18" charset="0"/>
              </a:endParaRPr>
            </a:p>
          </p:txBody>
        </p:sp>
        <p:sp>
          <p:nvSpPr>
            <p:cNvPr id="41129" name="Rectangle 144"/>
            <p:cNvSpPr>
              <a:spLocks noChangeAspect="1" noChangeArrowheads="1"/>
            </p:cNvSpPr>
            <p:nvPr/>
          </p:nvSpPr>
          <p:spPr bwMode="auto">
            <a:xfrm>
              <a:off x="1192" y="1031"/>
              <a:ext cx="42"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Helvetica" panose="020B0604020202020204" pitchFamily="34" charset="0"/>
                  <a:cs typeface="Times New Roman" panose="02020603050405020304" pitchFamily="18" charset="0"/>
                </a:rPr>
                <a:t>r</a:t>
              </a:r>
              <a:endParaRPr lang="en-US" b="0">
                <a:latin typeface="Times" panose="02020603050405020304" pitchFamily="18" charset="0"/>
                <a:cs typeface="Times New Roman" panose="02020603050405020304" pitchFamily="18" charset="0"/>
              </a:endParaRPr>
            </a:p>
          </p:txBody>
        </p:sp>
        <p:sp>
          <p:nvSpPr>
            <p:cNvPr id="41130" name="Rectangle 145"/>
            <p:cNvSpPr>
              <a:spLocks noChangeAspect="1" noChangeArrowheads="1"/>
            </p:cNvSpPr>
            <p:nvPr/>
          </p:nvSpPr>
          <p:spPr bwMode="auto">
            <a:xfrm>
              <a:off x="1233" y="1031"/>
              <a:ext cx="297"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Helvetica" panose="020B0604020202020204" pitchFamily="34" charset="0"/>
                  <a:cs typeface="Times New Roman" panose="02020603050405020304" pitchFamily="18" charset="0"/>
                </a:rPr>
                <a:t>iginal</a:t>
              </a:r>
              <a:endParaRPr lang="en-US" b="0">
                <a:latin typeface="Times" panose="02020603050405020304" pitchFamily="18" charset="0"/>
                <a:cs typeface="Times New Roman" panose="02020603050405020304" pitchFamily="18" charset="0"/>
              </a:endParaRPr>
            </a:p>
          </p:txBody>
        </p:sp>
        <p:sp>
          <p:nvSpPr>
            <p:cNvPr id="41131" name="Rectangle 146"/>
            <p:cNvSpPr>
              <a:spLocks noChangeAspect="1" noChangeArrowheads="1"/>
            </p:cNvSpPr>
            <p:nvPr/>
          </p:nvSpPr>
          <p:spPr bwMode="auto">
            <a:xfrm>
              <a:off x="1099" y="1176"/>
              <a:ext cx="429" cy="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Helvetica" panose="020B0604020202020204" pitchFamily="34" charset="0"/>
                  <a:cs typeface="Times New Roman" panose="02020603050405020304" pitchFamily="18" charset="0"/>
                </a:rPr>
                <a:t>isocost,</a:t>
              </a:r>
              <a:endParaRPr lang="en-US" b="0">
                <a:latin typeface="Times" panose="02020603050405020304" pitchFamily="18" charset="0"/>
                <a:cs typeface="Times New Roman" panose="02020603050405020304" pitchFamily="18" charset="0"/>
              </a:endParaRPr>
            </a:p>
          </p:txBody>
        </p:sp>
        <p:sp>
          <p:nvSpPr>
            <p:cNvPr id="41132" name="Rectangle 147"/>
            <p:cNvSpPr>
              <a:spLocks noChangeAspect="1" noChangeArrowheads="1"/>
            </p:cNvSpPr>
            <p:nvPr/>
          </p:nvSpPr>
          <p:spPr bwMode="auto">
            <a:xfrm>
              <a:off x="1099" y="1318"/>
              <a:ext cx="388"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Helvetica" panose="020B0604020202020204" pitchFamily="34" charset="0"/>
                  <a:cs typeface="Times New Roman" panose="02020603050405020304" pitchFamily="18" charset="0"/>
                </a:rPr>
                <a:t>$2,000</a:t>
              </a:r>
              <a:endParaRPr lang="en-US" b="0">
                <a:latin typeface="Times" panose="02020603050405020304" pitchFamily="18" charset="0"/>
                <a:cs typeface="Times New Roman" panose="02020603050405020304" pitchFamily="18" charset="0"/>
              </a:endParaRPr>
            </a:p>
          </p:txBody>
        </p:sp>
      </p:grpSp>
      <p:grpSp>
        <p:nvGrpSpPr>
          <p:cNvPr id="4" name="Group 148"/>
          <p:cNvGrpSpPr>
            <a:grpSpLocks noChangeAspect="1"/>
          </p:cNvGrpSpPr>
          <p:nvPr/>
        </p:nvGrpSpPr>
        <p:grpSpPr bwMode="auto">
          <a:xfrm>
            <a:off x="1652588" y="3854450"/>
            <a:ext cx="1065212" cy="441325"/>
            <a:chOff x="1039" y="2225"/>
            <a:chExt cx="707" cy="293"/>
          </a:xfrm>
        </p:grpSpPr>
        <p:sp>
          <p:nvSpPr>
            <p:cNvPr id="41124" name="Rectangle 149"/>
            <p:cNvSpPr>
              <a:spLocks noChangeAspect="1" noChangeArrowheads="1"/>
            </p:cNvSpPr>
            <p:nvPr/>
          </p:nvSpPr>
          <p:spPr bwMode="auto">
            <a:xfrm>
              <a:off x="1039" y="2225"/>
              <a:ext cx="92"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Helvetica" panose="020B0604020202020204" pitchFamily="34" charset="0"/>
                  <a:cs typeface="Times New Roman" panose="02020603050405020304" pitchFamily="18" charset="0"/>
                </a:rPr>
                <a:t>N</a:t>
              </a:r>
              <a:endParaRPr lang="en-US" b="0">
                <a:latin typeface="Times" panose="02020603050405020304" pitchFamily="18" charset="0"/>
                <a:cs typeface="Times New Roman" panose="02020603050405020304" pitchFamily="18" charset="0"/>
              </a:endParaRPr>
            </a:p>
          </p:txBody>
        </p:sp>
        <p:sp>
          <p:nvSpPr>
            <p:cNvPr id="41125" name="Rectangle 150"/>
            <p:cNvSpPr>
              <a:spLocks noChangeAspect="1" noChangeArrowheads="1"/>
            </p:cNvSpPr>
            <p:nvPr/>
          </p:nvSpPr>
          <p:spPr bwMode="auto">
            <a:xfrm>
              <a:off x="1128" y="2225"/>
              <a:ext cx="70"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Helvetica" panose="020B0604020202020204" pitchFamily="34" charset="0"/>
                  <a:cs typeface="Times New Roman" panose="02020603050405020304" pitchFamily="18" charset="0"/>
                </a:rPr>
                <a:t>e</a:t>
              </a:r>
              <a:endParaRPr lang="en-US" b="0">
                <a:latin typeface="Times" panose="02020603050405020304" pitchFamily="18" charset="0"/>
                <a:cs typeface="Times New Roman" panose="02020603050405020304" pitchFamily="18" charset="0"/>
              </a:endParaRPr>
            </a:p>
          </p:txBody>
        </p:sp>
        <p:sp>
          <p:nvSpPr>
            <p:cNvPr id="41126" name="Rectangle 151"/>
            <p:cNvSpPr>
              <a:spLocks noChangeAspect="1" noChangeArrowheads="1"/>
            </p:cNvSpPr>
            <p:nvPr/>
          </p:nvSpPr>
          <p:spPr bwMode="auto">
            <a:xfrm>
              <a:off x="1192" y="2225"/>
              <a:ext cx="554"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Helvetica" panose="020B0604020202020204" pitchFamily="34" charset="0"/>
                  <a:cs typeface="Times New Roman" panose="02020603050405020304" pitchFamily="18" charset="0"/>
                </a:rPr>
                <a:t>w isocost,</a:t>
              </a:r>
              <a:endParaRPr lang="en-US" b="0">
                <a:latin typeface="Times" panose="02020603050405020304" pitchFamily="18" charset="0"/>
                <a:cs typeface="Times New Roman" panose="02020603050405020304" pitchFamily="18" charset="0"/>
              </a:endParaRPr>
            </a:p>
          </p:txBody>
        </p:sp>
        <p:sp>
          <p:nvSpPr>
            <p:cNvPr id="41127" name="Rectangle 152"/>
            <p:cNvSpPr>
              <a:spLocks noChangeAspect="1" noChangeArrowheads="1"/>
            </p:cNvSpPr>
            <p:nvPr/>
          </p:nvSpPr>
          <p:spPr bwMode="auto">
            <a:xfrm>
              <a:off x="1039" y="2367"/>
              <a:ext cx="387" cy="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Helvetica" panose="020B0604020202020204" pitchFamily="34" charset="0"/>
                  <a:cs typeface="Times New Roman" panose="02020603050405020304" pitchFamily="18" charset="0"/>
                </a:rPr>
                <a:t>$1,032</a:t>
              </a:r>
              <a:endParaRPr lang="en-US" b="0">
                <a:latin typeface="Times" panose="02020603050405020304" pitchFamily="18" charset="0"/>
                <a:cs typeface="Times New Roman" panose="02020603050405020304" pitchFamily="18" charset="0"/>
              </a:endParaRPr>
            </a:p>
          </p:txBody>
        </p:sp>
      </p:grpSp>
      <p:sp>
        <p:nvSpPr>
          <p:cNvPr id="41101" name="Line 166"/>
          <p:cNvSpPr>
            <a:spLocks noChangeAspect="1" noChangeShapeType="1"/>
          </p:cNvSpPr>
          <p:nvPr/>
        </p:nvSpPr>
        <p:spPr bwMode="auto">
          <a:xfrm>
            <a:off x="1460500" y="4624388"/>
            <a:ext cx="2243138"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1102" name="Line 167"/>
          <p:cNvSpPr>
            <a:spLocks noChangeAspect="1" noChangeShapeType="1"/>
          </p:cNvSpPr>
          <p:nvPr/>
        </p:nvSpPr>
        <p:spPr bwMode="auto">
          <a:xfrm>
            <a:off x="3676650" y="4641850"/>
            <a:ext cx="0" cy="14478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45288" name="Line 168"/>
          <p:cNvSpPr>
            <a:spLocks noChangeAspect="1" noChangeShapeType="1"/>
          </p:cNvSpPr>
          <p:nvPr/>
        </p:nvSpPr>
        <p:spPr bwMode="auto">
          <a:xfrm>
            <a:off x="1460500" y="5321300"/>
            <a:ext cx="3402013"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645289" name="Line 169"/>
          <p:cNvSpPr>
            <a:spLocks noChangeAspect="1" noChangeShapeType="1"/>
          </p:cNvSpPr>
          <p:nvPr/>
        </p:nvSpPr>
        <p:spPr bwMode="auto">
          <a:xfrm>
            <a:off x="4852988" y="5365750"/>
            <a:ext cx="0" cy="7239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1105" name="Line 170"/>
          <p:cNvSpPr>
            <a:spLocks noChangeAspect="1" noChangeShapeType="1"/>
          </p:cNvSpPr>
          <p:nvPr/>
        </p:nvSpPr>
        <p:spPr bwMode="auto">
          <a:xfrm>
            <a:off x="4843463" y="5446713"/>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06" name="Line 171"/>
          <p:cNvSpPr>
            <a:spLocks noChangeAspect="1" noChangeShapeType="1"/>
          </p:cNvSpPr>
          <p:nvPr/>
        </p:nvSpPr>
        <p:spPr bwMode="auto">
          <a:xfrm>
            <a:off x="4843463" y="53784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07" name="Line 172"/>
          <p:cNvSpPr>
            <a:spLocks noChangeAspect="1" noChangeShapeType="1"/>
          </p:cNvSpPr>
          <p:nvPr/>
        </p:nvSpPr>
        <p:spPr bwMode="auto">
          <a:xfrm>
            <a:off x="4752975"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08" name="Line 173"/>
          <p:cNvSpPr>
            <a:spLocks noChangeAspect="1" noChangeShapeType="1"/>
          </p:cNvSpPr>
          <p:nvPr/>
        </p:nvSpPr>
        <p:spPr bwMode="auto">
          <a:xfrm>
            <a:off x="4819650" y="5327650"/>
            <a:ext cx="0" cy="0"/>
          </a:xfrm>
          <a:prstGeom prst="line">
            <a:avLst/>
          </a:prstGeom>
          <a:noFill/>
          <a:ln w="23813">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94" name="Freeform 174"/>
          <p:cNvSpPr>
            <a:spLocks noChangeAspect="1"/>
          </p:cNvSpPr>
          <p:nvPr/>
        </p:nvSpPr>
        <p:spPr bwMode="auto">
          <a:xfrm>
            <a:off x="4786313" y="5272088"/>
            <a:ext cx="107950" cy="106362"/>
          </a:xfrm>
          <a:custGeom>
            <a:avLst/>
            <a:gdLst>
              <a:gd name="T0" fmla="*/ 2147483647 w 71"/>
              <a:gd name="T1" fmla="*/ 2147483647 h 71"/>
              <a:gd name="T2" fmla="*/ 2147483647 w 71"/>
              <a:gd name="T3" fmla="*/ 2147483647 h 71"/>
              <a:gd name="T4" fmla="*/ 2147483647 w 71"/>
              <a:gd name="T5" fmla="*/ 2147483647 h 71"/>
              <a:gd name="T6" fmla="*/ 2147483647 w 71"/>
              <a:gd name="T7" fmla="*/ 2147483647 h 71"/>
              <a:gd name="T8" fmla="*/ 2147483647 w 71"/>
              <a:gd name="T9" fmla="*/ 2147483647 h 71"/>
              <a:gd name="T10" fmla="*/ 2147483647 w 71"/>
              <a:gd name="T11" fmla="*/ 2147483647 h 71"/>
              <a:gd name="T12" fmla="*/ 2147483647 w 71"/>
              <a:gd name="T13" fmla="*/ 2147483647 h 71"/>
              <a:gd name="T14" fmla="*/ 2147483647 w 71"/>
              <a:gd name="T15" fmla="*/ 2147483647 h 71"/>
              <a:gd name="T16" fmla="*/ 2147483647 w 71"/>
              <a:gd name="T17" fmla="*/ 2147483647 h 71"/>
              <a:gd name="T18" fmla="*/ 2147483647 w 71"/>
              <a:gd name="T19" fmla="*/ 2147483647 h 71"/>
              <a:gd name="T20" fmla="*/ 2147483647 w 71"/>
              <a:gd name="T21" fmla="*/ 0 h 71"/>
              <a:gd name="T22" fmla="*/ 2147483647 w 71"/>
              <a:gd name="T23" fmla="*/ 0 h 71"/>
              <a:gd name="T24" fmla="*/ 2147483647 w 71"/>
              <a:gd name="T25" fmla="*/ 2147483647 h 71"/>
              <a:gd name="T26" fmla="*/ 2147483647 w 71"/>
              <a:gd name="T27" fmla="*/ 2147483647 h 71"/>
              <a:gd name="T28" fmla="*/ 2147483647 w 71"/>
              <a:gd name="T29" fmla="*/ 2147483647 h 71"/>
              <a:gd name="T30" fmla="*/ 0 w 71"/>
              <a:gd name="T31" fmla="*/ 2147483647 h 71"/>
              <a:gd name="T32" fmla="*/ 0 w 71"/>
              <a:gd name="T33" fmla="*/ 2147483647 h 71"/>
              <a:gd name="T34" fmla="*/ 2147483647 w 71"/>
              <a:gd name="T35" fmla="*/ 2147483647 h 71"/>
              <a:gd name="T36" fmla="*/ 2147483647 w 71"/>
              <a:gd name="T37" fmla="*/ 2147483647 h 71"/>
              <a:gd name="T38" fmla="*/ 2147483647 w 71"/>
              <a:gd name="T39" fmla="*/ 2147483647 h 71"/>
              <a:gd name="T40" fmla="*/ 2147483647 w 71"/>
              <a:gd name="T41" fmla="*/ 2147483647 h 71"/>
              <a:gd name="T42" fmla="*/ 2147483647 w 71"/>
              <a:gd name="T43" fmla="*/ 2147483647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71"/>
              <a:gd name="T68" fmla="*/ 71 w 71"/>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71">
                <a:moveTo>
                  <a:pt x="33" y="71"/>
                </a:moveTo>
                <a:lnTo>
                  <a:pt x="33" y="71"/>
                </a:lnTo>
                <a:lnTo>
                  <a:pt x="48" y="71"/>
                </a:lnTo>
                <a:lnTo>
                  <a:pt x="60" y="60"/>
                </a:lnTo>
                <a:lnTo>
                  <a:pt x="67" y="49"/>
                </a:lnTo>
                <a:lnTo>
                  <a:pt x="71" y="37"/>
                </a:lnTo>
                <a:lnTo>
                  <a:pt x="67" y="22"/>
                </a:lnTo>
                <a:lnTo>
                  <a:pt x="60" y="11"/>
                </a:lnTo>
                <a:lnTo>
                  <a:pt x="48" y="4"/>
                </a:lnTo>
                <a:lnTo>
                  <a:pt x="33" y="0"/>
                </a:lnTo>
                <a:lnTo>
                  <a:pt x="22" y="4"/>
                </a:lnTo>
                <a:lnTo>
                  <a:pt x="11" y="11"/>
                </a:lnTo>
                <a:lnTo>
                  <a:pt x="4" y="22"/>
                </a:lnTo>
                <a:lnTo>
                  <a:pt x="0" y="37"/>
                </a:lnTo>
                <a:lnTo>
                  <a:pt x="4" y="49"/>
                </a:lnTo>
                <a:lnTo>
                  <a:pt x="11" y="60"/>
                </a:lnTo>
                <a:lnTo>
                  <a:pt x="22" y="71"/>
                </a:lnTo>
                <a:lnTo>
                  <a:pt x="33" y="71"/>
                </a:lnTo>
                <a:close/>
              </a:path>
            </a:pathLst>
          </a:custGeom>
          <a:solidFill>
            <a:srgbClr val="A154A0"/>
          </a:solidFill>
          <a:ln w="6350">
            <a:solidFill>
              <a:srgbClr val="A154A0"/>
            </a:solidFill>
            <a:prstDash val="solid"/>
            <a:round/>
            <a:headEnd/>
            <a:tailEnd/>
          </a:ln>
        </p:spPr>
        <p:txBody>
          <a:bodyPr/>
          <a:lstStyle/>
          <a:p>
            <a:endParaRPr lang="en-US"/>
          </a:p>
        </p:txBody>
      </p:sp>
      <p:sp>
        <p:nvSpPr>
          <p:cNvPr id="645295" name="Rectangle 175"/>
          <p:cNvSpPr>
            <a:spLocks noChangeAspect="1" noChangeArrowheads="1"/>
          </p:cNvSpPr>
          <p:nvPr/>
        </p:nvSpPr>
        <p:spPr bwMode="auto">
          <a:xfrm>
            <a:off x="4894263" y="5121275"/>
            <a:ext cx="95250"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500" b="0">
                <a:solidFill>
                  <a:srgbClr val="000000"/>
                </a:solidFill>
                <a:latin typeface="I Helvetica Oblique" charset="0"/>
                <a:cs typeface="Times New Roman" panose="02020603050405020304" pitchFamily="18" charset="0"/>
              </a:rPr>
              <a:t>v</a:t>
            </a:r>
            <a:endParaRPr lang="en-US" b="0">
              <a:latin typeface="Times" panose="02020603050405020304" pitchFamily="18" charset="0"/>
              <a:cs typeface="Times New Roman" panose="02020603050405020304" pitchFamily="18" charset="0"/>
            </a:endParaRPr>
          </a:p>
        </p:txBody>
      </p:sp>
      <p:sp>
        <p:nvSpPr>
          <p:cNvPr id="41111" name="Line 153"/>
          <p:cNvSpPr>
            <a:spLocks noChangeShapeType="1"/>
          </p:cNvSpPr>
          <p:nvPr/>
        </p:nvSpPr>
        <p:spPr bwMode="auto">
          <a:xfrm>
            <a:off x="6470650" y="2349500"/>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12" name="Text Box 154"/>
          <p:cNvSpPr txBox="1">
            <a:spLocks noChangeArrowheads="1"/>
          </p:cNvSpPr>
          <p:nvPr/>
        </p:nvSpPr>
        <p:spPr bwMode="auto">
          <a:xfrm>
            <a:off x="6632575" y="2263775"/>
            <a:ext cx="387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w</a:t>
            </a:r>
            <a:endParaRPr lang="en-US" b="0" i="1" baseline="-25000">
              <a:latin typeface="Times" panose="02020603050405020304" pitchFamily="18" charset="0"/>
              <a:cs typeface="Times New Roman" panose="02020603050405020304" pitchFamily="18" charset="0"/>
            </a:endParaRPr>
          </a:p>
        </p:txBody>
      </p:sp>
      <p:sp>
        <p:nvSpPr>
          <p:cNvPr id="41113" name="Text Box 155"/>
          <p:cNvSpPr txBox="1">
            <a:spLocks noChangeArrowheads="1"/>
          </p:cNvSpPr>
          <p:nvPr/>
        </p:nvSpPr>
        <p:spPr bwMode="auto">
          <a:xfrm>
            <a:off x="7747000" y="2254250"/>
            <a:ext cx="303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r</a:t>
            </a:r>
            <a:endParaRPr lang="en-US" b="0" i="1" baseline="-25000">
              <a:latin typeface="Times" panose="02020603050405020304" pitchFamily="18" charset="0"/>
              <a:cs typeface="Times New Roman" panose="02020603050405020304" pitchFamily="18" charset="0"/>
            </a:endParaRPr>
          </a:p>
        </p:txBody>
      </p:sp>
      <p:sp>
        <p:nvSpPr>
          <p:cNvPr id="41114" name="Line 156"/>
          <p:cNvSpPr>
            <a:spLocks noChangeShapeType="1"/>
          </p:cNvSpPr>
          <p:nvPr/>
        </p:nvSpPr>
        <p:spPr bwMode="auto">
          <a:xfrm>
            <a:off x="7553325" y="2365375"/>
            <a:ext cx="68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115" name="Text Box 157"/>
          <p:cNvSpPr txBox="1">
            <a:spLocks noChangeArrowheads="1"/>
          </p:cNvSpPr>
          <p:nvPr/>
        </p:nvSpPr>
        <p:spPr bwMode="auto">
          <a:xfrm>
            <a:off x="6518275" y="1901825"/>
            <a:ext cx="73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MP</a:t>
            </a:r>
            <a:r>
              <a:rPr lang="en-US" b="0" i="1" baseline="-25000">
                <a:latin typeface="Times" panose="02020603050405020304" pitchFamily="18" charset="0"/>
                <a:cs typeface="Times New Roman" panose="02020603050405020304" pitchFamily="18" charset="0"/>
              </a:rPr>
              <a:t>L</a:t>
            </a:r>
          </a:p>
        </p:txBody>
      </p:sp>
      <p:sp>
        <p:nvSpPr>
          <p:cNvPr id="41116" name="Text Box 158"/>
          <p:cNvSpPr txBox="1">
            <a:spLocks noChangeArrowheads="1"/>
          </p:cNvSpPr>
          <p:nvPr/>
        </p:nvSpPr>
        <p:spPr bwMode="auto">
          <a:xfrm>
            <a:off x="7534275" y="1917700"/>
            <a:ext cx="758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MP</a:t>
            </a:r>
            <a:r>
              <a:rPr lang="en-US" b="0" i="1" baseline="-25000">
                <a:latin typeface="Times" panose="02020603050405020304" pitchFamily="18" charset="0"/>
                <a:cs typeface="Times New Roman" panose="02020603050405020304" pitchFamily="18" charset="0"/>
              </a:rPr>
              <a:t>K</a:t>
            </a:r>
          </a:p>
        </p:txBody>
      </p:sp>
      <p:sp>
        <p:nvSpPr>
          <p:cNvPr id="41117" name="Text Box 159"/>
          <p:cNvSpPr txBox="1">
            <a:spLocks noChangeArrowheads="1"/>
          </p:cNvSpPr>
          <p:nvPr/>
        </p:nvSpPr>
        <p:spPr bwMode="auto">
          <a:xfrm>
            <a:off x="7146925" y="2130425"/>
            <a:ext cx="466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panose="02020603050405020304" pitchFamily="18" charset="0"/>
                <a:cs typeface="Times New Roman" panose="02020603050405020304" pitchFamily="18" charset="0"/>
              </a:rPr>
              <a:t>=</a:t>
            </a:r>
            <a:r>
              <a:rPr lang="en-US" b="0">
                <a:latin typeface="Times" panose="02020603050405020304" pitchFamily="18" charset="0"/>
                <a:cs typeface="Times New Roman" panose="02020603050405020304" pitchFamily="18" charset="0"/>
              </a:rPr>
              <a:t> </a:t>
            </a:r>
          </a:p>
        </p:txBody>
      </p:sp>
      <p:sp>
        <p:nvSpPr>
          <p:cNvPr id="41118" name="Text Box 160"/>
          <p:cNvSpPr txBox="1">
            <a:spLocks noChangeArrowheads="1"/>
          </p:cNvSpPr>
          <p:nvPr/>
        </p:nvSpPr>
        <p:spPr bwMode="auto">
          <a:xfrm>
            <a:off x="6010275" y="1384300"/>
            <a:ext cx="29067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u="sng">
                <a:latin typeface="Times" panose="02020603050405020304" pitchFamily="18" charset="0"/>
                <a:cs typeface="Times New Roman" panose="02020603050405020304" pitchFamily="18" charset="0"/>
              </a:rPr>
              <a:t>Minimizing Cost Rule</a:t>
            </a:r>
          </a:p>
        </p:txBody>
      </p:sp>
      <p:sp>
        <p:nvSpPr>
          <p:cNvPr id="645281" name="Text Box 161"/>
          <p:cNvSpPr txBox="1">
            <a:spLocks noChangeArrowheads="1"/>
          </p:cNvSpPr>
          <p:nvPr/>
        </p:nvSpPr>
        <p:spPr bwMode="auto">
          <a:xfrm>
            <a:off x="3505200" y="2362200"/>
            <a:ext cx="25193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a:solidFill>
                  <a:srgbClr val="FF3300"/>
                </a:solidFill>
                <a:latin typeface="Times" panose="02020603050405020304" pitchFamily="18" charset="0"/>
                <a:cs typeface="Times New Roman" panose="02020603050405020304" pitchFamily="18" charset="0"/>
              </a:rPr>
              <a:t>A decrease in w….</a:t>
            </a:r>
          </a:p>
        </p:txBody>
      </p:sp>
      <p:sp>
        <p:nvSpPr>
          <p:cNvPr id="41120" name="Text Box 162"/>
          <p:cNvSpPr txBox="1">
            <a:spLocks noChangeArrowheads="1"/>
          </p:cNvSpPr>
          <p:nvPr/>
        </p:nvSpPr>
        <p:spPr bwMode="auto">
          <a:xfrm>
            <a:off x="6797675" y="2657475"/>
            <a:ext cx="1831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u="sng">
                <a:latin typeface="Times" panose="02020603050405020304" pitchFamily="18" charset="0"/>
                <a:cs typeface="Times New Roman" panose="02020603050405020304" pitchFamily="18" charset="0"/>
              </a:rPr>
              <a:t>Initial Values</a:t>
            </a:r>
          </a:p>
        </p:txBody>
      </p:sp>
      <p:sp>
        <p:nvSpPr>
          <p:cNvPr id="645283" name="Text Box 163"/>
          <p:cNvSpPr txBox="1">
            <a:spLocks noChangeArrowheads="1"/>
          </p:cNvSpPr>
          <p:nvPr/>
        </p:nvSpPr>
        <p:spPr bwMode="auto">
          <a:xfrm>
            <a:off x="7239000" y="3051175"/>
            <a:ext cx="16652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b="0" i="1">
                <a:latin typeface="Times New Roman" panose="02020603050405020304" pitchFamily="18" charset="0"/>
                <a:cs typeface="Times New Roman" panose="02020603050405020304" pitchFamily="18" charset="0"/>
              </a:rPr>
              <a:t>q = 100</a:t>
            </a:r>
          </a:p>
          <a:p>
            <a:r>
              <a:rPr lang="en-US" b="0" i="1">
                <a:latin typeface="Times New Roman" panose="02020603050405020304" pitchFamily="18" charset="0"/>
                <a:cs typeface="Times New Roman" panose="02020603050405020304" pitchFamily="18" charset="0"/>
              </a:rPr>
              <a:t>C</a:t>
            </a:r>
            <a:r>
              <a:rPr lang="en-US" b="0">
                <a:latin typeface="Times" panose="02020603050405020304" pitchFamily="18" charset="0"/>
                <a:cs typeface="Times New Roman" panose="02020603050405020304" pitchFamily="18" charset="0"/>
              </a:rPr>
              <a:t> = $2,000</a:t>
            </a:r>
          </a:p>
          <a:p>
            <a:r>
              <a:rPr lang="en-US" b="0" i="1">
                <a:latin typeface="Times New Roman" panose="02020603050405020304" pitchFamily="18" charset="0"/>
                <a:cs typeface="Times New Roman" panose="02020603050405020304" pitchFamily="18" charset="0"/>
              </a:rPr>
              <a:t>w</a:t>
            </a:r>
            <a:r>
              <a:rPr lang="en-US" b="0">
                <a:latin typeface="Times" panose="02020603050405020304" pitchFamily="18" charset="0"/>
                <a:cs typeface="Times New Roman" panose="02020603050405020304" pitchFamily="18" charset="0"/>
              </a:rPr>
              <a:t> = $24</a:t>
            </a:r>
          </a:p>
          <a:p>
            <a:r>
              <a:rPr lang="en-US" b="0">
                <a:latin typeface="Times" panose="02020603050405020304" pitchFamily="18" charset="0"/>
                <a:cs typeface="Times New Roman" panose="02020603050405020304" pitchFamily="18" charset="0"/>
              </a:rPr>
              <a:t> </a:t>
            </a:r>
            <a:r>
              <a:rPr lang="en-US" b="0" i="1">
                <a:latin typeface="Times New Roman" panose="02020603050405020304" pitchFamily="18" charset="0"/>
                <a:cs typeface="Times New Roman" panose="02020603050405020304" pitchFamily="18" charset="0"/>
              </a:rPr>
              <a:t>r</a:t>
            </a:r>
            <a:r>
              <a:rPr lang="en-US" b="0">
                <a:latin typeface="Times" panose="02020603050405020304" pitchFamily="18" charset="0"/>
                <a:cs typeface="Times New Roman" panose="02020603050405020304" pitchFamily="18" charset="0"/>
              </a:rPr>
              <a:t> = $8</a:t>
            </a:r>
          </a:p>
          <a:p>
            <a:r>
              <a:rPr lang="en-US" b="0">
                <a:solidFill>
                  <a:srgbClr val="FF0000"/>
                </a:solidFill>
                <a:latin typeface="Times" panose="02020603050405020304" pitchFamily="18" charset="0"/>
                <a:cs typeface="Times New Roman" panose="02020603050405020304" pitchFamily="18" charset="0"/>
              </a:rPr>
              <a:t>w</a:t>
            </a:r>
            <a:r>
              <a:rPr lang="en-US" b="0" baseline="-25000">
                <a:solidFill>
                  <a:srgbClr val="FF0000"/>
                </a:solidFill>
                <a:latin typeface="Times" panose="02020603050405020304" pitchFamily="18" charset="0"/>
                <a:cs typeface="Times New Roman" panose="02020603050405020304" pitchFamily="18" charset="0"/>
              </a:rPr>
              <a:t>2</a:t>
            </a:r>
            <a:r>
              <a:rPr lang="en-US" b="0">
                <a:solidFill>
                  <a:srgbClr val="FF0000"/>
                </a:solidFill>
                <a:latin typeface="Times" panose="02020603050405020304" pitchFamily="18" charset="0"/>
                <a:cs typeface="Times New Roman" panose="02020603050405020304" pitchFamily="18" charset="0"/>
              </a:rPr>
              <a:t> =</a:t>
            </a:r>
            <a:r>
              <a:rPr lang="en-US" b="0">
                <a:latin typeface="Times" panose="02020603050405020304" pitchFamily="18" charset="0"/>
                <a:cs typeface="Times New Roman" panose="02020603050405020304" pitchFamily="18" charset="0"/>
              </a:rPr>
              <a:t> </a:t>
            </a:r>
            <a:r>
              <a:rPr lang="en-US" b="0">
                <a:solidFill>
                  <a:srgbClr val="FF3300"/>
                </a:solidFill>
                <a:latin typeface="Times" panose="02020603050405020304" pitchFamily="18" charset="0"/>
                <a:cs typeface="Times New Roman" panose="02020603050405020304" pitchFamily="18" charset="0"/>
              </a:rPr>
              <a:t>$8</a:t>
            </a:r>
          </a:p>
          <a:p>
            <a:r>
              <a:rPr lang="en-US" b="0">
                <a:solidFill>
                  <a:srgbClr val="FF3300"/>
                </a:solidFill>
                <a:latin typeface="Times" panose="02020603050405020304" pitchFamily="18" charset="0"/>
                <a:cs typeface="Times New Roman" panose="02020603050405020304" pitchFamily="18" charset="0"/>
              </a:rPr>
              <a:t>C</a:t>
            </a:r>
            <a:r>
              <a:rPr lang="en-US" b="0" baseline="-25000">
                <a:solidFill>
                  <a:srgbClr val="FF3300"/>
                </a:solidFill>
                <a:latin typeface="Times" panose="02020603050405020304" pitchFamily="18" charset="0"/>
                <a:cs typeface="Times New Roman" panose="02020603050405020304" pitchFamily="18" charset="0"/>
              </a:rPr>
              <a:t>2</a:t>
            </a:r>
            <a:r>
              <a:rPr lang="en-US" b="0">
                <a:solidFill>
                  <a:srgbClr val="FF3300"/>
                </a:solidFill>
                <a:latin typeface="Times" panose="02020603050405020304" pitchFamily="18" charset="0"/>
                <a:cs typeface="Times New Roman" panose="02020603050405020304" pitchFamily="18" charset="0"/>
              </a:rPr>
              <a:t> = $1,032</a:t>
            </a:r>
          </a:p>
        </p:txBody>
      </p:sp>
      <p:sp>
        <p:nvSpPr>
          <p:cNvPr id="485566" name="Line 164"/>
          <p:cNvSpPr>
            <a:spLocks noChangeShapeType="1"/>
          </p:cNvSpPr>
          <p:nvPr/>
        </p:nvSpPr>
        <p:spPr bwMode="auto">
          <a:xfrm>
            <a:off x="7331075" y="3495675"/>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5285" name="Line 165"/>
          <p:cNvSpPr>
            <a:spLocks noChangeShapeType="1"/>
          </p:cNvSpPr>
          <p:nvPr/>
        </p:nvSpPr>
        <p:spPr bwMode="auto">
          <a:xfrm>
            <a:off x="7372350" y="4956175"/>
            <a:ext cx="228600" cy="0"/>
          </a:xfrm>
          <a:prstGeom prst="line">
            <a:avLst/>
          </a:prstGeom>
          <a:noFill/>
          <a:ln w="9525">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6452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28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55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2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2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28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645283">
                                            <p:txEl>
                                              <p:pRg st="4" end="4"/>
                                            </p:txEl>
                                          </p:spTgt>
                                        </p:tgtEl>
                                        <p:attrNameLst>
                                          <p:attrName>style.visibility</p:attrName>
                                        </p:attrNameLst>
                                      </p:cBhvr>
                                      <p:to>
                                        <p:strVal val="visible"/>
                                      </p:to>
                                    </p:set>
                                    <p:anim calcmode="lin" valueType="num">
                                      <p:cBhvr>
                                        <p:cTn id="23" dur="500" fill="hold"/>
                                        <p:tgtEl>
                                          <p:spTgt spid="645283">
                                            <p:txEl>
                                              <p:pRg st="4" end="4"/>
                                            </p:txEl>
                                          </p:spTgt>
                                        </p:tgtEl>
                                        <p:attrNameLst>
                                          <p:attrName>ppt_w</p:attrName>
                                        </p:attrNameLst>
                                      </p:cBhvr>
                                      <p:tavLst>
                                        <p:tav tm="0">
                                          <p:val>
                                            <p:fltVal val="0"/>
                                          </p:val>
                                        </p:tav>
                                        <p:tav tm="100000">
                                          <p:val>
                                            <p:strVal val="#ppt_w"/>
                                          </p:val>
                                        </p:tav>
                                      </p:tavLst>
                                    </p:anim>
                                    <p:anim calcmode="lin" valueType="num">
                                      <p:cBhvr>
                                        <p:cTn id="24" dur="500" fill="hold"/>
                                        <p:tgtEl>
                                          <p:spTgt spid="64528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645283">
                                            <p:txEl>
                                              <p:pRg st="5" end="5"/>
                                            </p:txEl>
                                          </p:spTgt>
                                        </p:tgtEl>
                                        <p:attrNameLst>
                                          <p:attrName>style.visibility</p:attrName>
                                        </p:attrNameLst>
                                      </p:cBhvr>
                                      <p:to>
                                        <p:strVal val="visible"/>
                                      </p:to>
                                    </p:set>
                                    <p:anim calcmode="lin" valueType="num">
                                      <p:cBhvr>
                                        <p:cTn id="29" dur="500" fill="hold"/>
                                        <p:tgtEl>
                                          <p:spTgt spid="64528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645283">
                                            <p:txEl>
                                              <p:pRg st="5" end="5"/>
                                            </p:txEl>
                                          </p:spTgt>
                                        </p:tgtEl>
                                        <p:attrNameLst>
                                          <p:attrName>ppt_h</p:attrName>
                                        </p:attrNameLst>
                                      </p:cBhvr>
                                      <p:tavLst>
                                        <p:tav tm="0">
                                          <p:val>
                                            <p:fltVal val="0"/>
                                          </p:val>
                                        </p:tav>
                                        <p:tav tm="100000">
                                          <p:val>
                                            <p:strVal val="#ppt_h"/>
                                          </p:val>
                                        </p:tav>
                                      </p:tavLst>
                                    </p:anim>
                                  </p:childTnLst>
                                </p:cTn>
                              </p:par>
                            </p:childTnLst>
                          </p:cTn>
                        </p:par>
                        <p:par>
                          <p:cTn id="31" fill="hold" nodeType="afterGroup">
                            <p:stCondLst>
                              <p:cond delay="500"/>
                            </p:stCondLst>
                            <p:childTnLst>
                              <p:par>
                                <p:cTn id="32" presetID="18" presetClass="entr" presetSubtype="12" fill="hold" grpId="0" nodeType="afterEffect">
                                  <p:stCondLst>
                                    <p:cond delay="0"/>
                                  </p:stCondLst>
                                  <p:childTnLst>
                                    <p:set>
                                      <p:cBhvr>
                                        <p:cTn id="33" dur="1" fill="hold">
                                          <p:stCondLst>
                                            <p:cond delay="0"/>
                                          </p:stCondLst>
                                        </p:cTn>
                                        <p:tgtEl>
                                          <p:spTgt spid="645285"/>
                                        </p:tgtEl>
                                        <p:attrNameLst>
                                          <p:attrName>style.visibility</p:attrName>
                                        </p:attrNameLst>
                                      </p:cBhvr>
                                      <p:to>
                                        <p:strVal val="visible"/>
                                      </p:to>
                                    </p:set>
                                    <p:animEffect transition="in" filter="strips(downLeft)">
                                      <p:cBhvr>
                                        <p:cTn id="34" dur="500"/>
                                        <p:tgtEl>
                                          <p:spTgt spid="64528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45124"/>
                                        </p:tgtEl>
                                        <p:attrNameLst>
                                          <p:attrName>style.visibility</p:attrName>
                                        </p:attrNameLst>
                                      </p:cBhvr>
                                      <p:to>
                                        <p:strVal val="visible"/>
                                      </p:to>
                                    </p:set>
                                    <p:anim calcmode="lin" valueType="num">
                                      <p:cBhvr additive="base">
                                        <p:cTn id="43" dur="500" fill="hold"/>
                                        <p:tgtEl>
                                          <p:spTgt spid="645124"/>
                                        </p:tgtEl>
                                        <p:attrNameLst>
                                          <p:attrName>ppt_x</p:attrName>
                                        </p:attrNameLst>
                                      </p:cBhvr>
                                      <p:tavLst>
                                        <p:tav tm="0">
                                          <p:val>
                                            <p:strVal val="#ppt_x"/>
                                          </p:val>
                                        </p:tav>
                                        <p:tav tm="100000">
                                          <p:val>
                                            <p:strVal val="#ppt_x"/>
                                          </p:val>
                                        </p:tav>
                                      </p:tavLst>
                                    </p:anim>
                                    <p:anim calcmode="lin" valueType="num">
                                      <p:cBhvr additive="base">
                                        <p:cTn id="44" dur="500" fill="hold"/>
                                        <p:tgtEl>
                                          <p:spTgt spid="645124"/>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45295"/>
                                        </p:tgtEl>
                                        <p:attrNameLst>
                                          <p:attrName>style.visibility</p:attrName>
                                        </p:attrNameLst>
                                      </p:cBhvr>
                                      <p:to>
                                        <p:strVal val="visible"/>
                                      </p:to>
                                    </p:set>
                                    <p:anim calcmode="lin" valueType="num">
                                      <p:cBhvr additive="base">
                                        <p:cTn id="49" dur="500" fill="hold"/>
                                        <p:tgtEl>
                                          <p:spTgt spid="645295"/>
                                        </p:tgtEl>
                                        <p:attrNameLst>
                                          <p:attrName>ppt_x</p:attrName>
                                        </p:attrNameLst>
                                      </p:cBhvr>
                                      <p:tavLst>
                                        <p:tav tm="0">
                                          <p:val>
                                            <p:strVal val="#ppt_x"/>
                                          </p:val>
                                        </p:tav>
                                        <p:tav tm="100000">
                                          <p:val>
                                            <p:strVal val="#ppt_x"/>
                                          </p:val>
                                        </p:tav>
                                      </p:tavLst>
                                    </p:anim>
                                    <p:anim calcmode="lin" valueType="num">
                                      <p:cBhvr additive="base">
                                        <p:cTn id="50" dur="500" fill="hold"/>
                                        <p:tgtEl>
                                          <p:spTgt spid="645295"/>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645294"/>
                                        </p:tgtEl>
                                        <p:attrNameLst>
                                          <p:attrName>style.visibility</p:attrName>
                                        </p:attrNameLst>
                                      </p:cBhvr>
                                      <p:to>
                                        <p:strVal val="visible"/>
                                      </p:to>
                                    </p:set>
                                    <p:anim calcmode="lin" valueType="num">
                                      <p:cBhvr additive="base">
                                        <p:cTn id="53" dur="500" fill="hold"/>
                                        <p:tgtEl>
                                          <p:spTgt spid="645294"/>
                                        </p:tgtEl>
                                        <p:attrNameLst>
                                          <p:attrName>ppt_x</p:attrName>
                                        </p:attrNameLst>
                                      </p:cBhvr>
                                      <p:tavLst>
                                        <p:tav tm="0">
                                          <p:val>
                                            <p:strVal val="#ppt_x"/>
                                          </p:val>
                                        </p:tav>
                                        <p:tav tm="100000">
                                          <p:val>
                                            <p:strVal val="#ppt_x"/>
                                          </p:val>
                                        </p:tav>
                                      </p:tavLst>
                                    </p:anim>
                                    <p:anim calcmode="lin" valueType="num">
                                      <p:cBhvr additive="base">
                                        <p:cTn id="54" dur="500" fill="hold"/>
                                        <p:tgtEl>
                                          <p:spTgt spid="645294"/>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645289"/>
                                        </p:tgtEl>
                                        <p:attrNameLst>
                                          <p:attrName>style.visibility</p:attrName>
                                        </p:attrNameLst>
                                      </p:cBhvr>
                                      <p:to>
                                        <p:strVal val="visible"/>
                                      </p:to>
                                    </p:set>
                                    <p:anim calcmode="lin" valueType="num">
                                      <p:cBhvr additive="base">
                                        <p:cTn id="57" dur="500" fill="hold"/>
                                        <p:tgtEl>
                                          <p:spTgt spid="645289"/>
                                        </p:tgtEl>
                                        <p:attrNameLst>
                                          <p:attrName>ppt_x</p:attrName>
                                        </p:attrNameLst>
                                      </p:cBhvr>
                                      <p:tavLst>
                                        <p:tav tm="0">
                                          <p:val>
                                            <p:strVal val="#ppt_x"/>
                                          </p:val>
                                        </p:tav>
                                        <p:tav tm="100000">
                                          <p:val>
                                            <p:strVal val="#ppt_x"/>
                                          </p:val>
                                        </p:tav>
                                      </p:tavLst>
                                    </p:anim>
                                    <p:anim calcmode="lin" valueType="num">
                                      <p:cBhvr additive="base">
                                        <p:cTn id="58" dur="500" fill="hold"/>
                                        <p:tgtEl>
                                          <p:spTgt spid="645289"/>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645288"/>
                                        </p:tgtEl>
                                        <p:attrNameLst>
                                          <p:attrName>style.visibility</p:attrName>
                                        </p:attrNameLst>
                                      </p:cBhvr>
                                      <p:to>
                                        <p:strVal val="visible"/>
                                      </p:to>
                                    </p:set>
                                    <p:anim calcmode="lin" valueType="num">
                                      <p:cBhvr additive="base">
                                        <p:cTn id="61" dur="500" fill="hold"/>
                                        <p:tgtEl>
                                          <p:spTgt spid="645288"/>
                                        </p:tgtEl>
                                        <p:attrNameLst>
                                          <p:attrName>ppt_x</p:attrName>
                                        </p:attrNameLst>
                                      </p:cBhvr>
                                      <p:tavLst>
                                        <p:tav tm="0">
                                          <p:val>
                                            <p:strVal val="#ppt_x"/>
                                          </p:val>
                                        </p:tav>
                                        <p:tav tm="100000">
                                          <p:val>
                                            <p:strVal val="#ppt_x"/>
                                          </p:val>
                                        </p:tav>
                                      </p:tavLst>
                                    </p:anim>
                                    <p:anim calcmode="lin" valueType="num">
                                      <p:cBhvr additive="base">
                                        <p:cTn id="62" dur="500" fill="hold"/>
                                        <p:tgtEl>
                                          <p:spTgt spid="645288"/>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645258"/>
                                        </p:tgtEl>
                                        <p:attrNameLst>
                                          <p:attrName>style.visibility</p:attrName>
                                        </p:attrNameLst>
                                      </p:cBhvr>
                                      <p:to>
                                        <p:strVal val="visible"/>
                                      </p:to>
                                    </p:set>
                                    <p:anim calcmode="lin" valueType="num">
                                      <p:cBhvr additive="base">
                                        <p:cTn id="65" dur="500" fill="hold"/>
                                        <p:tgtEl>
                                          <p:spTgt spid="645258"/>
                                        </p:tgtEl>
                                        <p:attrNameLst>
                                          <p:attrName>ppt_x</p:attrName>
                                        </p:attrNameLst>
                                      </p:cBhvr>
                                      <p:tavLst>
                                        <p:tav tm="0">
                                          <p:val>
                                            <p:strVal val="#ppt_x"/>
                                          </p:val>
                                        </p:tav>
                                        <p:tav tm="100000">
                                          <p:val>
                                            <p:strVal val="#ppt_x"/>
                                          </p:val>
                                        </p:tav>
                                      </p:tavLst>
                                    </p:anim>
                                    <p:anim calcmode="lin" valueType="num">
                                      <p:cBhvr additive="base">
                                        <p:cTn id="66" dur="500" fill="hold"/>
                                        <p:tgtEl>
                                          <p:spTgt spid="645258"/>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45247"/>
                                        </p:tgtEl>
                                        <p:attrNameLst>
                                          <p:attrName>style.visibility</p:attrName>
                                        </p:attrNameLst>
                                      </p:cBhvr>
                                      <p:to>
                                        <p:strVal val="visible"/>
                                      </p:to>
                                    </p:set>
                                    <p:anim calcmode="lin" valueType="num">
                                      <p:cBhvr additive="base">
                                        <p:cTn id="69" dur="500" fill="hold"/>
                                        <p:tgtEl>
                                          <p:spTgt spid="645247"/>
                                        </p:tgtEl>
                                        <p:attrNameLst>
                                          <p:attrName>ppt_x</p:attrName>
                                        </p:attrNameLst>
                                      </p:cBhvr>
                                      <p:tavLst>
                                        <p:tav tm="0">
                                          <p:val>
                                            <p:strVal val="#ppt_x"/>
                                          </p:val>
                                        </p:tav>
                                        <p:tav tm="100000">
                                          <p:val>
                                            <p:strVal val="#ppt_x"/>
                                          </p:val>
                                        </p:tav>
                                      </p:tavLst>
                                    </p:anim>
                                    <p:anim calcmode="lin" valueType="num">
                                      <p:cBhvr additive="base">
                                        <p:cTn id="70" dur="500" fill="hold"/>
                                        <p:tgtEl>
                                          <p:spTgt spid="6452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24" grpId="0" animBg="1"/>
      <p:bldP spid="645247" grpId="0"/>
      <p:bldP spid="645258" grpId="0"/>
      <p:bldP spid="645288" grpId="0" animBg="1"/>
      <p:bldP spid="645289" grpId="0" animBg="1"/>
      <p:bldP spid="645294" grpId="0" animBg="1"/>
      <p:bldP spid="645295" grpId="0"/>
      <p:bldP spid="645281" grpId="0" autoUpdateAnimBg="0"/>
      <p:bldP spid="645283" grpId="0" build="p" autoUpdateAnimBg="0"/>
      <p:bldP spid="485566" grpId="0" animBg="1"/>
      <p:bldP spid="645285"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5" name="Rectangle 2"/>
          <p:cNvSpPr>
            <a:spLocks noGrp="1" noChangeArrowheads="1"/>
          </p:cNvSpPr>
          <p:nvPr>
            <p:ph type="title" idx="4294967295"/>
          </p:nvPr>
        </p:nvSpPr>
        <p:spPr/>
        <p:txBody>
          <a:bodyPr/>
          <a:lstStyle/>
          <a:p>
            <a:pPr eaLnBrk="1" hangingPunct="1"/>
            <a:r>
              <a:rPr lang="en-US" dirty="0" smtClean="0"/>
              <a:t>Solved Problem 7.4</a:t>
            </a:r>
          </a:p>
        </p:txBody>
      </p:sp>
      <p:sp>
        <p:nvSpPr>
          <p:cNvPr id="41986" name="Rectangle 3"/>
          <p:cNvSpPr>
            <a:spLocks noGrp="1" noChangeArrowheads="1"/>
          </p:cNvSpPr>
          <p:nvPr>
            <p:ph type="body" idx="4294967295"/>
          </p:nvPr>
        </p:nvSpPr>
        <p:spPr>
          <a:xfrm>
            <a:off x="457200" y="1447800"/>
            <a:ext cx="8137525" cy="4832350"/>
          </a:xfrm>
        </p:spPr>
        <p:txBody>
          <a:bodyPr/>
          <a:lstStyle/>
          <a:p>
            <a:pPr eaLnBrk="1" hangingPunct="1"/>
            <a:r>
              <a:rPr lang="en-US" dirty="0" smtClean="0"/>
              <a:t>If a firm manufactures at home, it faces input prices for labor and capital of </a:t>
            </a:r>
            <a:r>
              <a:rPr lang="en-US" i="1" dirty="0" smtClean="0"/>
              <a:t>w</a:t>
            </a:r>
            <a:r>
              <a:rPr lang="en-US" dirty="0" smtClean="0"/>
              <a:t>ˆ and </a:t>
            </a:r>
            <a:r>
              <a:rPr lang="en-US" i="1" dirty="0" smtClean="0"/>
              <a:t>r</a:t>
            </a:r>
            <a:r>
              <a:rPr lang="en-US" dirty="0" smtClean="0"/>
              <a:t>ˆ and produces </a:t>
            </a:r>
            <a:r>
              <a:rPr lang="en-US" i="1" dirty="0" smtClean="0"/>
              <a:t>q</a:t>
            </a:r>
            <a:r>
              <a:rPr lang="en-US" dirty="0" smtClean="0"/>
              <a:t>ˆ units of output using </a:t>
            </a:r>
            <a:r>
              <a:rPr lang="en-US" i="1" dirty="0" smtClean="0"/>
              <a:t>L</a:t>
            </a:r>
            <a:r>
              <a:rPr lang="en-US" dirty="0" smtClean="0"/>
              <a:t>ˆ units of labor and </a:t>
            </a:r>
            <a:r>
              <a:rPr lang="en-US" i="1" dirty="0" smtClean="0"/>
              <a:t>K</a:t>
            </a:r>
            <a:r>
              <a:rPr lang="en-US" dirty="0" smtClean="0"/>
              <a:t>ˆ units of capital. Abroad, the wage and cost of capital are half as much as at home. If the firm manufactures abroad, will it change the amount of labor and capital it uses to produce </a:t>
            </a:r>
            <a:r>
              <a:rPr lang="en-US" i="1" dirty="0" smtClean="0"/>
              <a:t>q</a:t>
            </a:r>
            <a:r>
              <a:rPr lang="en-US" dirty="0" smtClean="0"/>
              <a:t>ˆ? What happens to its cost of producing </a:t>
            </a:r>
            <a:r>
              <a:rPr lang="en-US" i="1" dirty="0" smtClean="0"/>
              <a:t>q</a:t>
            </a:r>
            <a:r>
              <a:rPr lang="en-US" dirty="0" smtClean="0"/>
              <a:t>ˆ?</a:t>
            </a:r>
          </a:p>
        </p:txBody>
      </p:sp>
    </p:spTree>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3" name="Rectangle 2"/>
          <p:cNvSpPr>
            <a:spLocks noGrp="1" noChangeArrowheads="1"/>
          </p:cNvSpPr>
          <p:nvPr>
            <p:ph type="title" idx="4294967295"/>
          </p:nvPr>
        </p:nvSpPr>
        <p:spPr/>
        <p:txBody>
          <a:bodyPr/>
          <a:lstStyle/>
          <a:p>
            <a:pPr eaLnBrk="1" hangingPunct="1"/>
            <a:r>
              <a:rPr lang="en-US" smtClean="0"/>
              <a:t>Opportunity Costs</a:t>
            </a:r>
          </a:p>
        </p:txBody>
      </p:sp>
      <p:sp>
        <p:nvSpPr>
          <p:cNvPr id="615427" name="Rectangle 3"/>
          <p:cNvSpPr>
            <a:spLocks noGrp="1" noChangeArrowheads="1"/>
          </p:cNvSpPr>
          <p:nvPr>
            <p:ph type="body" idx="4294967295"/>
          </p:nvPr>
        </p:nvSpPr>
        <p:spPr/>
        <p:txBody>
          <a:bodyPr/>
          <a:lstStyle/>
          <a:p>
            <a:pPr eaLnBrk="1" hangingPunct="1">
              <a:lnSpc>
                <a:spcPct val="90000"/>
              </a:lnSpc>
            </a:pPr>
            <a:r>
              <a:rPr lang="en-US" b="1" smtClean="0"/>
              <a:t>Economic cost or opportunity cost -  </a:t>
            </a:r>
            <a:r>
              <a:rPr lang="en-US" smtClean="0"/>
              <a:t>the value of the best alternative use of a resource.</a:t>
            </a:r>
          </a:p>
          <a:p>
            <a:pPr eaLnBrk="1" hangingPunct="1">
              <a:lnSpc>
                <a:spcPct val="90000"/>
              </a:lnSpc>
            </a:pPr>
            <a:endParaRPr lang="en-US" smtClean="0"/>
          </a:p>
          <a:p>
            <a:pPr eaLnBrk="1" hangingPunct="1">
              <a:lnSpc>
                <a:spcPct val="90000"/>
              </a:lnSpc>
            </a:pPr>
            <a:r>
              <a:rPr lang="en-US" smtClean="0"/>
              <a:t>The economic or opportunity cost includes both explicit and implicit costs.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615427">
                                            <p:txEl>
                                              <p:pRg st="0" end="0"/>
                                            </p:txEl>
                                          </p:spTgt>
                                        </p:tgtEl>
                                        <p:attrNameLst>
                                          <p:attrName>style.visibility</p:attrName>
                                        </p:attrNameLst>
                                      </p:cBhvr>
                                      <p:to>
                                        <p:strVal val="visible"/>
                                      </p:to>
                                    </p:set>
                                    <p:animEffect transition="in" filter="strips(downLeft)">
                                      <p:cBhvr>
                                        <p:cTn id="7" dur="500"/>
                                        <p:tgtEl>
                                          <p:spTgt spid="615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15427">
                                            <p:txEl>
                                              <p:pRg st="2" end="2"/>
                                            </p:txEl>
                                          </p:spTgt>
                                        </p:tgtEl>
                                        <p:attrNameLst>
                                          <p:attrName>style.visibility</p:attrName>
                                        </p:attrNameLst>
                                      </p:cBhvr>
                                      <p:to>
                                        <p:strVal val="visible"/>
                                      </p:to>
                                    </p:set>
                                    <p:animEffect transition="in" filter="strips(downLeft)">
                                      <p:cBhvr>
                                        <p:cTn id="12" dur="500"/>
                                        <p:tgtEl>
                                          <p:spTgt spid="6154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27"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p:txBody>
          <a:bodyPr/>
          <a:lstStyle/>
          <a:p>
            <a:pPr eaLnBrk="1" hangingPunct="1"/>
            <a:r>
              <a:rPr lang="en-US" dirty="0" smtClean="0"/>
              <a:t>Solved Problem 7.4: Answer</a:t>
            </a:r>
          </a:p>
        </p:txBody>
      </p:sp>
      <p:sp>
        <p:nvSpPr>
          <p:cNvPr id="43010" name="Rectangle 3"/>
          <p:cNvSpPr>
            <a:spLocks noGrp="1" noChangeArrowheads="1"/>
          </p:cNvSpPr>
          <p:nvPr>
            <p:ph type="body" idx="4294967295"/>
          </p:nvPr>
        </p:nvSpPr>
        <p:spPr/>
        <p:txBody>
          <a:bodyPr/>
          <a:lstStyle/>
          <a:p>
            <a:pPr eaLnBrk="1" hangingPunct="1"/>
            <a:r>
              <a:rPr lang="en-US" dirty="0" smtClean="0"/>
              <a:t>Determine whether the change in factor prices affects the slopes of the isoquant or the </a:t>
            </a:r>
            <a:r>
              <a:rPr lang="en-US" dirty="0" err="1" smtClean="0"/>
              <a:t>isocost</a:t>
            </a:r>
            <a:r>
              <a:rPr lang="en-US" dirty="0" smtClean="0"/>
              <a:t> lines.</a:t>
            </a:r>
          </a:p>
          <a:p>
            <a:pPr eaLnBrk="1" hangingPunct="1"/>
            <a:r>
              <a:rPr lang="en-US" dirty="0" smtClean="0"/>
              <a:t>Using a rule for cost minimization, determine whether the firm changes its input mix.</a:t>
            </a:r>
          </a:p>
          <a:p>
            <a:pPr eaLnBrk="1" hangingPunct="1"/>
            <a:r>
              <a:rPr lang="en-US" dirty="0" smtClean="0"/>
              <a:t>Calculate the original cost and the new cost and compare them.</a:t>
            </a:r>
          </a:p>
        </p:txBody>
      </p:sp>
    </p:spTree>
  </p:cSld>
  <p:clrMapOvr>
    <a:masterClrMapping/>
  </p:clrMapOvr>
  <p:transition spd="med">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idx="4294967295"/>
          </p:nvPr>
        </p:nvSpPr>
        <p:spPr/>
        <p:txBody>
          <a:bodyPr/>
          <a:lstStyle/>
          <a:p>
            <a:pPr eaLnBrk="1" hangingPunct="1"/>
            <a:r>
              <a:rPr lang="en-US" sz="3200" smtClean="0"/>
              <a:t>The Long-Run Expansion Path and the Long-Run Cost Function</a:t>
            </a:r>
          </a:p>
        </p:txBody>
      </p:sp>
      <p:sp>
        <p:nvSpPr>
          <p:cNvPr id="44034" name="Rectangle 3"/>
          <p:cNvSpPr>
            <a:spLocks noGrp="1" noChangeArrowheads="1"/>
          </p:cNvSpPr>
          <p:nvPr>
            <p:ph type="body" idx="4294967295"/>
          </p:nvPr>
        </p:nvSpPr>
        <p:spPr>
          <a:xfrm>
            <a:off x="304800" y="1524000"/>
            <a:ext cx="8137525" cy="1600200"/>
          </a:xfrm>
        </p:spPr>
        <p:txBody>
          <a:bodyPr/>
          <a:lstStyle/>
          <a:p>
            <a:pPr eaLnBrk="1" hangingPunct="1"/>
            <a:r>
              <a:rPr lang="en-US" b="1" dirty="0" smtClean="0"/>
              <a:t>Expansion path - </a:t>
            </a:r>
            <a:r>
              <a:rPr lang="en-US" dirty="0" smtClean="0"/>
              <a:t>the cost-minimizing combination of labor and capital for each output level.</a:t>
            </a:r>
          </a:p>
        </p:txBody>
      </p:sp>
    </p:spTree>
  </p:cSld>
  <p:clrMapOvr>
    <a:masterClrMapping/>
  </p:clrMapOvr>
  <p:transition>
    <p:checke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a:xfrm>
            <a:off x="1433513" y="76200"/>
            <a:ext cx="7481887" cy="1143000"/>
          </a:xfrm>
        </p:spPr>
        <p:txBody>
          <a:bodyPr/>
          <a:lstStyle/>
          <a:p>
            <a:pPr eaLnBrk="1" hangingPunct="1"/>
            <a:r>
              <a:rPr lang="en-US" b="1" dirty="0" smtClean="0"/>
              <a:t>Figure 7.7(a) </a:t>
            </a:r>
            <a:r>
              <a:rPr lang="en-US" dirty="0" smtClean="0"/>
              <a:t>Expansion Path and Long-Run Cost Curve</a:t>
            </a:r>
          </a:p>
        </p:txBody>
      </p:sp>
      <p:sp>
        <p:nvSpPr>
          <p:cNvPr id="45058" name="Line 3"/>
          <p:cNvSpPr>
            <a:spLocks noChangeAspect="1" noChangeShapeType="1"/>
          </p:cNvSpPr>
          <p:nvPr/>
        </p:nvSpPr>
        <p:spPr bwMode="auto">
          <a:xfrm>
            <a:off x="2628900" y="3986213"/>
            <a:ext cx="1452563" cy="2152650"/>
          </a:xfrm>
          <a:prstGeom prst="line">
            <a:avLst/>
          </a:prstGeom>
          <a:noFill/>
          <a:ln w="33338">
            <a:solidFill>
              <a:srgbClr val="00AD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59" name="Line 4"/>
          <p:cNvSpPr>
            <a:spLocks noChangeAspect="1" noChangeShapeType="1"/>
          </p:cNvSpPr>
          <p:nvPr/>
        </p:nvSpPr>
        <p:spPr bwMode="auto">
          <a:xfrm>
            <a:off x="2620963" y="2895600"/>
            <a:ext cx="2190750" cy="3251200"/>
          </a:xfrm>
          <a:prstGeom prst="line">
            <a:avLst/>
          </a:prstGeom>
          <a:noFill/>
          <a:ln w="33338">
            <a:solidFill>
              <a:srgbClr val="00AD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0" name="Line 5"/>
          <p:cNvSpPr>
            <a:spLocks noChangeAspect="1" noChangeShapeType="1"/>
          </p:cNvSpPr>
          <p:nvPr/>
        </p:nvSpPr>
        <p:spPr bwMode="auto">
          <a:xfrm>
            <a:off x="2620963" y="1830388"/>
            <a:ext cx="2911475" cy="4321175"/>
          </a:xfrm>
          <a:prstGeom prst="line">
            <a:avLst/>
          </a:prstGeom>
          <a:noFill/>
          <a:ln w="33338">
            <a:solidFill>
              <a:srgbClr val="00ADE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1" name="Freeform 6"/>
          <p:cNvSpPr>
            <a:spLocks noChangeAspect="1"/>
          </p:cNvSpPr>
          <p:nvPr/>
        </p:nvSpPr>
        <p:spPr bwMode="auto">
          <a:xfrm>
            <a:off x="3754438" y="2633663"/>
            <a:ext cx="1887537" cy="2760662"/>
          </a:xfrm>
          <a:custGeom>
            <a:avLst/>
            <a:gdLst>
              <a:gd name="T0" fmla="*/ 0 w 1348"/>
              <a:gd name="T1" fmla="*/ 0 h 1971"/>
              <a:gd name="T2" fmla="*/ 0 w 1348"/>
              <a:gd name="T3" fmla="*/ 0 h 1971"/>
              <a:gd name="T4" fmla="*/ 2147483647 w 1348"/>
              <a:gd name="T5" fmla="*/ 2147483647 h 1971"/>
              <a:gd name="T6" fmla="*/ 2147483647 w 1348"/>
              <a:gd name="T7" fmla="*/ 2147483647 h 1971"/>
              <a:gd name="T8" fmla="*/ 2147483647 w 1348"/>
              <a:gd name="T9" fmla="*/ 2147483647 h 1971"/>
              <a:gd name="T10" fmla="*/ 2147483647 w 1348"/>
              <a:gd name="T11" fmla="*/ 2147483647 h 1971"/>
              <a:gd name="T12" fmla="*/ 2147483647 w 1348"/>
              <a:gd name="T13" fmla="*/ 2147483647 h 1971"/>
              <a:gd name="T14" fmla="*/ 2147483647 w 1348"/>
              <a:gd name="T15" fmla="*/ 2147483647 h 1971"/>
              <a:gd name="T16" fmla="*/ 2147483647 w 1348"/>
              <a:gd name="T17" fmla="*/ 2147483647 h 1971"/>
              <a:gd name="T18" fmla="*/ 2147483647 w 1348"/>
              <a:gd name="T19" fmla="*/ 2147483647 h 1971"/>
              <a:gd name="T20" fmla="*/ 2147483647 w 1348"/>
              <a:gd name="T21" fmla="*/ 2147483647 h 1971"/>
              <a:gd name="T22" fmla="*/ 2147483647 w 1348"/>
              <a:gd name="T23" fmla="*/ 2147483647 h 1971"/>
              <a:gd name="T24" fmla="*/ 2147483647 w 1348"/>
              <a:gd name="T25" fmla="*/ 2147483647 h 1971"/>
              <a:gd name="T26" fmla="*/ 2147483647 w 1348"/>
              <a:gd name="T27" fmla="*/ 2147483647 h 1971"/>
              <a:gd name="T28" fmla="*/ 2147483647 w 1348"/>
              <a:gd name="T29" fmla="*/ 2147483647 h 1971"/>
              <a:gd name="T30" fmla="*/ 2147483647 w 1348"/>
              <a:gd name="T31" fmla="*/ 2147483647 h 1971"/>
              <a:gd name="T32" fmla="*/ 2147483647 w 1348"/>
              <a:gd name="T33" fmla="*/ 2147483647 h 1971"/>
              <a:gd name="T34" fmla="*/ 2147483647 w 1348"/>
              <a:gd name="T35" fmla="*/ 2147483647 h 1971"/>
              <a:gd name="T36" fmla="*/ 2147483647 w 1348"/>
              <a:gd name="T37" fmla="*/ 2147483647 h 1971"/>
              <a:gd name="T38" fmla="*/ 2147483647 w 1348"/>
              <a:gd name="T39" fmla="*/ 2147483647 h 1971"/>
              <a:gd name="T40" fmla="*/ 2147483647 w 1348"/>
              <a:gd name="T41" fmla="*/ 2147483647 h 1971"/>
              <a:gd name="T42" fmla="*/ 2147483647 w 1348"/>
              <a:gd name="T43" fmla="*/ 2147483647 h 1971"/>
              <a:gd name="T44" fmla="*/ 2147483647 w 1348"/>
              <a:gd name="T45" fmla="*/ 2147483647 h 1971"/>
              <a:gd name="T46" fmla="*/ 2147483647 w 1348"/>
              <a:gd name="T47" fmla="*/ 2147483647 h 1971"/>
              <a:gd name="T48" fmla="*/ 2147483647 w 1348"/>
              <a:gd name="T49" fmla="*/ 2147483647 h 1971"/>
              <a:gd name="T50" fmla="*/ 2147483647 w 1348"/>
              <a:gd name="T51" fmla="*/ 2147483647 h 1971"/>
              <a:gd name="T52" fmla="*/ 2147483647 w 1348"/>
              <a:gd name="T53" fmla="*/ 2147483647 h 1971"/>
              <a:gd name="T54" fmla="*/ 2147483647 w 1348"/>
              <a:gd name="T55" fmla="*/ 2147483647 h 1971"/>
              <a:gd name="T56" fmla="*/ 2147483647 w 1348"/>
              <a:gd name="T57" fmla="*/ 2147483647 h 1971"/>
              <a:gd name="T58" fmla="*/ 2147483647 w 1348"/>
              <a:gd name="T59" fmla="*/ 2147483647 h 1971"/>
              <a:gd name="T60" fmla="*/ 2147483647 w 1348"/>
              <a:gd name="T61" fmla="*/ 2147483647 h 1971"/>
              <a:gd name="T62" fmla="*/ 2147483647 w 1348"/>
              <a:gd name="T63" fmla="*/ 2147483647 h 19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8"/>
              <a:gd name="T97" fmla="*/ 0 h 1971"/>
              <a:gd name="T98" fmla="*/ 1348 w 1348"/>
              <a:gd name="T99" fmla="*/ 1971 h 197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8" h="1971">
                <a:moveTo>
                  <a:pt x="0" y="0"/>
                </a:moveTo>
                <a:lnTo>
                  <a:pt x="0" y="0"/>
                </a:lnTo>
                <a:lnTo>
                  <a:pt x="26" y="153"/>
                </a:lnTo>
                <a:lnTo>
                  <a:pt x="61" y="308"/>
                </a:lnTo>
                <a:lnTo>
                  <a:pt x="100" y="470"/>
                </a:lnTo>
                <a:lnTo>
                  <a:pt x="123" y="549"/>
                </a:lnTo>
                <a:lnTo>
                  <a:pt x="149" y="631"/>
                </a:lnTo>
                <a:lnTo>
                  <a:pt x="176" y="714"/>
                </a:lnTo>
                <a:lnTo>
                  <a:pt x="205" y="793"/>
                </a:lnTo>
                <a:lnTo>
                  <a:pt x="238" y="875"/>
                </a:lnTo>
                <a:lnTo>
                  <a:pt x="273" y="954"/>
                </a:lnTo>
                <a:lnTo>
                  <a:pt x="311" y="1034"/>
                </a:lnTo>
                <a:lnTo>
                  <a:pt x="355" y="1113"/>
                </a:lnTo>
                <a:lnTo>
                  <a:pt x="399" y="1189"/>
                </a:lnTo>
                <a:lnTo>
                  <a:pt x="446" y="1266"/>
                </a:lnTo>
                <a:lnTo>
                  <a:pt x="484" y="1319"/>
                </a:lnTo>
                <a:lnTo>
                  <a:pt x="525" y="1374"/>
                </a:lnTo>
                <a:lnTo>
                  <a:pt x="569" y="1427"/>
                </a:lnTo>
                <a:lnTo>
                  <a:pt x="614" y="1477"/>
                </a:lnTo>
                <a:lnTo>
                  <a:pt x="663" y="1527"/>
                </a:lnTo>
                <a:lnTo>
                  <a:pt x="713" y="1574"/>
                </a:lnTo>
                <a:lnTo>
                  <a:pt x="763" y="1621"/>
                </a:lnTo>
                <a:lnTo>
                  <a:pt x="819" y="1668"/>
                </a:lnTo>
                <a:lnTo>
                  <a:pt x="875" y="1709"/>
                </a:lnTo>
                <a:lnTo>
                  <a:pt x="937" y="1753"/>
                </a:lnTo>
                <a:lnTo>
                  <a:pt x="998" y="1792"/>
                </a:lnTo>
                <a:lnTo>
                  <a:pt x="1063" y="1833"/>
                </a:lnTo>
                <a:lnTo>
                  <a:pt x="1130" y="1868"/>
                </a:lnTo>
                <a:lnTo>
                  <a:pt x="1201" y="1903"/>
                </a:lnTo>
                <a:lnTo>
                  <a:pt x="1274" y="1938"/>
                </a:lnTo>
                <a:lnTo>
                  <a:pt x="1348" y="1971"/>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2" name="Freeform 7"/>
          <p:cNvSpPr>
            <a:spLocks noChangeAspect="1"/>
          </p:cNvSpPr>
          <p:nvPr/>
        </p:nvSpPr>
        <p:spPr bwMode="auto">
          <a:xfrm>
            <a:off x="3754438" y="2638425"/>
            <a:ext cx="1887537" cy="2755900"/>
          </a:xfrm>
          <a:custGeom>
            <a:avLst/>
            <a:gdLst>
              <a:gd name="T0" fmla="*/ 0 w 1348"/>
              <a:gd name="T1" fmla="*/ 0 h 1968"/>
              <a:gd name="T2" fmla="*/ 0 w 1348"/>
              <a:gd name="T3" fmla="*/ 0 h 1968"/>
              <a:gd name="T4" fmla="*/ 2147483647 w 1348"/>
              <a:gd name="T5" fmla="*/ 2147483647 h 1968"/>
              <a:gd name="T6" fmla="*/ 2147483647 w 1348"/>
              <a:gd name="T7" fmla="*/ 2147483647 h 1968"/>
              <a:gd name="T8" fmla="*/ 2147483647 w 1348"/>
              <a:gd name="T9" fmla="*/ 2147483647 h 1968"/>
              <a:gd name="T10" fmla="*/ 2147483647 w 1348"/>
              <a:gd name="T11" fmla="*/ 2147483647 h 1968"/>
              <a:gd name="T12" fmla="*/ 2147483647 w 1348"/>
              <a:gd name="T13" fmla="*/ 2147483647 h 1968"/>
              <a:gd name="T14" fmla="*/ 2147483647 w 1348"/>
              <a:gd name="T15" fmla="*/ 2147483647 h 1968"/>
              <a:gd name="T16" fmla="*/ 2147483647 w 1348"/>
              <a:gd name="T17" fmla="*/ 2147483647 h 1968"/>
              <a:gd name="T18" fmla="*/ 2147483647 w 1348"/>
              <a:gd name="T19" fmla="*/ 2147483647 h 1968"/>
              <a:gd name="T20" fmla="*/ 2147483647 w 1348"/>
              <a:gd name="T21" fmla="*/ 2147483647 h 1968"/>
              <a:gd name="T22" fmla="*/ 2147483647 w 1348"/>
              <a:gd name="T23" fmla="*/ 2147483647 h 1968"/>
              <a:gd name="T24" fmla="*/ 2147483647 w 1348"/>
              <a:gd name="T25" fmla="*/ 2147483647 h 1968"/>
              <a:gd name="T26" fmla="*/ 2147483647 w 1348"/>
              <a:gd name="T27" fmla="*/ 2147483647 h 1968"/>
              <a:gd name="T28" fmla="*/ 2147483647 w 1348"/>
              <a:gd name="T29" fmla="*/ 2147483647 h 1968"/>
              <a:gd name="T30" fmla="*/ 2147483647 w 1348"/>
              <a:gd name="T31" fmla="*/ 2147483647 h 1968"/>
              <a:gd name="T32" fmla="*/ 2147483647 w 1348"/>
              <a:gd name="T33" fmla="*/ 2147483647 h 1968"/>
              <a:gd name="T34" fmla="*/ 2147483647 w 1348"/>
              <a:gd name="T35" fmla="*/ 2147483647 h 1968"/>
              <a:gd name="T36" fmla="*/ 2147483647 w 1348"/>
              <a:gd name="T37" fmla="*/ 2147483647 h 1968"/>
              <a:gd name="T38" fmla="*/ 2147483647 w 1348"/>
              <a:gd name="T39" fmla="*/ 2147483647 h 1968"/>
              <a:gd name="T40" fmla="*/ 2147483647 w 1348"/>
              <a:gd name="T41" fmla="*/ 2147483647 h 1968"/>
              <a:gd name="T42" fmla="*/ 2147483647 w 1348"/>
              <a:gd name="T43" fmla="*/ 2147483647 h 1968"/>
              <a:gd name="T44" fmla="*/ 2147483647 w 1348"/>
              <a:gd name="T45" fmla="*/ 2147483647 h 1968"/>
              <a:gd name="T46" fmla="*/ 2147483647 w 1348"/>
              <a:gd name="T47" fmla="*/ 2147483647 h 1968"/>
              <a:gd name="T48" fmla="*/ 2147483647 w 1348"/>
              <a:gd name="T49" fmla="*/ 2147483647 h 1968"/>
              <a:gd name="T50" fmla="*/ 2147483647 w 1348"/>
              <a:gd name="T51" fmla="*/ 2147483647 h 1968"/>
              <a:gd name="T52" fmla="*/ 2147483647 w 1348"/>
              <a:gd name="T53" fmla="*/ 2147483647 h 1968"/>
              <a:gd name="T54" fmla="*/ 2147483647 w 1348"/>
              <a:gd name="T55" fmla="*/ 2147483647 h 1968"/>
              <a:gd name="T56" fmla="*/ 2147483647 w 1348"/>
              <a:gd name="T57" fmla="*/ 2147483647 h 1968"/>
              <a:gd name="T58" fmla="*/ 2147483647 w 1348"/>
              <a:gd name="T59" fmla="*/ 2147483647 h 1968"/>
              <a:gd name="T60" fmla="*/ 2147483647 w 1348"/>
              <a:gd name="T61" fmla="*/ 2147483647 h 1968"/>
              <a:gd name="T62" fmla="*/ 2147483647 w 1348"/>
              <a:gd name="T63" fmla="*/ 2147483647 h 196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8"/>
              <a:gd name="T97" fmla="*/ 0 h 1968"/>
              <a:gd name="T98" fmla="*/ 1348 w 1348"/>
              <a:gd name="T99" fmla="*/ 1968 h 196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8" h="1968">
                <a:moveTo>
                  <a:pt x="0" y="0"/>
                </a:moveTo>
                <a:lnTo>
                  <a:pt x="0" y="0"/>
                </a:lnTo>
                <a:lnTo>
                  <a:pt x="29" y="152"/>
                </a:lnTo>
                <a:lnTo>
                  <a:pt x="61" y="308"/>
                </a:lnTo>
                <a:lnTo>
                  <a:pt x="100" y="467"/>
                </a:lnTo>
                <a:lnTo>
                  <a:pt x="123" y="549"/>
                </a:lnTo>
                <a:lnTo>
                  <a:pt x="149" y="631"/>
                </a:lnTo>
                <a:lnTo>
                  <a:pt x="176" y="711"/>
                </a:lnTo>
                <a:lnTo>
                  <a:pt x="205" y="793"/>
                </a:lnTo>
                <a:lnTo>
                  <a:pt x="238" y="872"/>
                </a:lnTo>
                <a:lnTo>
                  <a:pt x="273" y="951"/>
                </a:lnTo>
                <a:lnTo>
                  <a:pt x="314" y="1031"/>
                </a:lnTo>
                <a:lnTo>
                  <a:pt x="355" y="1110"/>
                </a:lnTo>
                <a:lnTo>
                  <a:pt x="399" y="1186"/>
                </a:lnTo>
                <a:lnTo>
                  <a:pt x="446" y="1263"/>
                </a:lnTo>
                <a:lnTo>
                  <a:pt x="484" y="1316"/>
                </a:lnTo>
                <a:lnTo>
                  <a:pt x="525" y="1371"/>
                </a:lnTo>
                <a:lnTo>
                  <a:pt x="569" y="1424"/>
                </a:lnTo>
                <a:lnTo>
                  <a:pt x="614" y="1474"/>
                </a:lnTo>
                <a:lnTo>
                  <a:pt x="663" y="1524"/>
                </a:lnTo>
                <a:lnTo>
                  <a:pt x="713" y="1571"/>
                </a:lnTo>
                <a:lnTo>
                  <a:pt x="763" y="1618"/>
                </a:lnTo>
                <a:lnTo>
                  <a:pt x="819" y="1665"/>
                </a:lnTo>
                <a:lnTo>
                  <a:pt x="875" y="1706"/>
                </a:lnTo>
                <a:lnTo>
                  <a:pt x="937" y="1750"/>
                </a:lnTo>
                <a:lnTo>
                  <a:pt x="998" y="1789"/>
                </a:lnTo>
                <a:lnTo>
                  <a:pt x="1063" y="1830"/>
                </a:lnTo>
                <a:lnTo>
                  <a:pt x="1130" y="1865"/>
                </a:lnTo>
                <a:lnTo>
                  <a:pt x="1201" y="1900"/>
                </a:lnTo>
                <a:lnTo>
                  <a:pt x="1274" y="1935"/>
                </a:lnTo>
                <a:lnTo>
                  <a:pt x="1348" y="1968"/>
                </a:lnTo>
              </a:path>
            </a:pathLst>
          </a:custGeom>
          <a:noFill/>
          <a:ln w="14288">
            <a:solidFill>
              <a:srgbClr val="EC008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3" name="Freeform 8"/>
          <p:cNvSpPr>
            <a:spLocks noChangeAspect="1"/>
          </p:cNvSpPr>
          <p:nvPr/>
        </p:nvSpPr>
        <p:spPr bwMode="auto">
          <a:xfrm>
            <a:off x="3136900" y="3038475"/>
            <a:ext cx="2482850" cy="3030538"/>
          </a:xfrm>
          <a:custGeom>
            <a:avLst/>
            <a:gdLst>
              <a:gd name="T0" fmla="*/ 0 w 1774"/>
              <a:gd name="T1" fmla="*/ 0 h 2164"/>
              <a:gd name="T2" fmla="*/ 0 w 1774"/>
              <a:gd name="T3" fmla="*/ 0 h 2164"/>
              <a:gd name="T4" fmla="*/ 2147483647 w 1774"/>
              <a:gd name="T5" fmla="*/ 2147483647 h 2164"/>
              <a:gd name="T6" fmla="*/ 2147483647 w 1774"/>
              <a:gd name="T7" fmla="*/ 2147483647 h 2164"/>
              <a:gd name="T8" fmla="*/ 2147483647 w 1774"/>
              <a:gd name="T9" fmla="*/ 2147483647 h 2164"/>
              <a:gd name="T10" fmla="*/ 2147483647 w 1774"/>
              <a:gd name="T11" fmla="*/ 2147483647 h 2164"/>
              <a:gd name="T12" fmla="*/ 2147483647 w 1774"/>
              <a:gd name="T13" fmla="*/ 2147483647 h 2164"/>
              <a:gd name="T14" fmla="*/ 2147483647 w 1774"/>
              <a:gd name="T15" fmla="*/ 2147483647 h 2164"/>
              <a:gd name="T16" fmla="*/ 2147483647 w 1774"/>
              <a:gd name="T17" fmla="*/ 2147483647 h 2164"/>
              <a:gd name="T18" fmla="*/ 2147483647 w 1774"/>
              <a:gd name="T19" fmla="*/ 2147483647 h 2164"/>
              <a:gd name="T20" fmla="*/ 2147483647 w 1774"/>
              <a:gd name="T21" fmla="*/ 2147483647 h 2164"/>
              <a:gd name="T22" fmla="*/ 2147483647 w 1774"/>
              <a:gd name="T23" fmla="*/ 2147483647 h 2164"/>
              <a:gd name="T24" fmla="*/ 2147483647 w 1774"/>
              <a:gd name="T25" fmla="*/ 2147483647 h 2164"/>
              <a:gd name="T26" fmla="*/ 2147483647 w 1774"/>
              <a:gd name="T27" fmla="*/ 2147483647 h 2164"/>
              <a:gd name="T28" fmla="*/ 2147483647 w 1774"/>
              <a:gd name="T29" fmla="*/ 2147483647 h 2164"/>
              <a:gd name="T30" fmla="*/ 2147483647 w 1774"/>
              <a:gd name="T31" fmla="*/ 2147483647 h 2164"/>
              <a:gd name="T32" fmla="*/ 2147483647 w 1774"/>
              <a:gd name="T33" fmla="*/ 2147483647 h 2164"/>
              <a:gd name="T34" fmla="*/ 2147483647 w 1774"/>
              <a:gd name="T35" fmla="*/ 2147483647 h 2164"/>
              <a:gd name="T36" fmla="*/ 2147483647 w 1774"/>
              <a:gd name="T37" fmla="*/ 2147483647 h 2164"/>
              <a:gd name="T38" fmla="*/ 2147483647 w 1774"/>
              <a:gd name="T39" fmla="*/ 2147483647 h 2164"/>
              <a:gd name="T40" fmla="*/ 2147483647 w 1774"/>
              <a:gd name="T41" fmla="*/ 2147483647 h 2164"/>
              <a:gd name="T42" fmla="*/ 2147483647 w 1774"/>
              <a:gd name="T43" fmla="*/ 2147483647 h 2164"/>
              <a:gd name="T44" fmla="*/ 2147483647 w 1774"/>
              <a:gd name="T45" fmla="*/ 2147483647 h 2164"/>
              <a:gd name="T46" fmla="*/ 2147483647 w 1774"/>
              <a:gd name="T47" fmla="*/ 2147483647 h 2164"/>
              <a:gd name="T48" fmla="*/ 2147483647 w 1774"/>
              <a:gd name="T49" fmla="*/ 2147483647 h 2164"/>
              <a:gd name="T50" fmla="*/ 2147483647 w 1774"/>
              <a:gd name="T51" fmla="*/ 2147483647 h 2164"/>
              <a:gd name="T52" fmla="*/ 2147483647 w 1774"/>
              <a:gd name="T53" fmla="*/ 2147483647 h 2164"/>
              <a:gd name="T54" fmla="*/ 2147483647 w 1774"/>
              <a:gd name="T55" fmla="*/ 2147483647 h 2164"/>
              <a:gd name="T56" fmla="*/ 2147483647 w 1774"/>
              <a:gd name="T57" fmla="*/ 2147483647 h 2164"/>
              <a:gd name="T58" fmla="*/ 2147483647 w 1774"/>
              <a:gd name="T59" fmla="*/ 2147483647 h 2164"/>
              <a:gd name="T60" fmla="*/ 2147483647 w 1774"/>
              <a:gd name="T61" fmla="*/ 2147483647 h 2164"/>
              <a:gd name="T62" fmla="*/ 2147483647 w 1774"/>
              <a:gd name="T63" fmla="*/ 2147483647 h 2164"/>
              <a:gd name="T64" fmla="*/ 2147483647 w 1774"/>
              <a:gd name="T65" fmla="*/ 2147483647 h 2164"/>
              <a:gd name="T66" fmla="*/ 2147483647 w 1774"/>
              <a:gd name="T67" fmla="*/ 2147483647 h 216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4"/>
              <a:gd name="T103" fmla="*/ 0 h 2164"/>
              <a:gd name="T104" fmla="*/ 1774 w 1774"/>
              <a:gd name="T105" fmla="*/ 2164 h 216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4" h="2164">
                <a:moveTo>
                  <a:pt x="0" y="0"/>
                </a:moveTo>
                <a:lnTo>
                  <a:pt x="0" y="0"/>
                </a:lnTo>
                <a:lnTo>
                  <a:pt x="3" y="164"/>
                </a:lnTo>
                <a:lnTo>
                  <a:pt x="9" y="340"/>
                </a:lnTo>
                <a:lnTo>
                  <a:pt x="15" y="619"/>
                </a:lnTo>
                <a:lnTo>
                  <a:pt x="24" y="772"/>
                </a:lnTo>
                <a:lnTo>
                  <a:pt x="29" y="854"/>
                </a:lnTo>
                <a:lnTo>
                  <a:pt x="38" y="937"/>
                </a:lnTo>
                <a:lnTo>
                  <a:pt x="53" y="1019"/>
                </a:lnTo>
                <a:lnTo>
                  <a:pt x="68" y="1101"/>
                </a:lnTo>
                <a:lnTo>
                  <a:pt x="88" y="1183"/>
                </a:lnTo>
                <a:lnTo>
                  <a:pt x="112" y="1266"/>
                </a:lnTo>
                <a:lnTo>
                  <a:pt x="144" y="1348"/>
                </a:lnTo>
                <a:lnTo>
                  <a:pt x="179" y="1430"/>
                </a:lnTo>
                <a:lnTo>
                  <a:pt x="220" y="1509"/>
                </a:lnTo>
                <a:lnTo>
                  <a:pt x="267" y="1589"/>
                </a:lnTo>
                <a:lnTo>
                  <a:pt x="314" y="1647"/>
                </a:lnTo>
                <a:lnTo>
                  <a:pt x="364" y="1703"/>
                </a:lnTo>
                <a:lnTo>
                  <a:pt x="423" y="1759"/>
                </a:lnTo>
                <a:lnTo>
                  <a:pt x="485" y="1809"/>
                </a:lnTo>
                <a:lnTo>
                  <a:pt x="555" y="1856"/>
                </a:lnTo>
                <a:lnTo>
                  <a:pt x="632" y="1897"/>
                </a:lnTo>
                <a:lnTo>
                  <a:pt x="714" y="1938"/>
                </a:lnTo>
                <a:lnTo>
                  <a:pt x="805" y="1976"/>
                </a:lnTo>
                <a:lnTo>
                  <a:pt x="902" y="2009"/>
                </a:lnTo>
                <a:lnTo>
                  <a:pt x="1005" y="2041"/>
                </a:lnTo>
                <a:lnTo>
                  <a:pt x="1113" y="2067"/>
                </a:lnTo>
                <a:lnTo>
                  <a:pt x="1231" y="2094"/>
                </a:lnTo>
                <a:lnTo>
                  <a:pt x="1357" y="2114"/>
                </a:lnTo>
                <a:lnTo>
                  <a:pt x="1489" y="2135"/>
                </a:lnTo>
                <a:lnTo>
                  <a:pt x="1627" y="2153"/>
                </a:lnTo>
                <a:lnTo>
                  <a:pt x="1774" y="2164"/>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4" name="Freeform 9"/>
          <p:cNvSpPr>
            <a:spLocks noChangeAspect="1"/>
          </p:cNvSpPr>
          <p:nvPr/>
        </p:nvSpPr>
        <p:spPr bwMode="auto">
          <a:xfrm>
            <a:off x="3411538" y="2830513"/>
            <a:ext cx="2203450" cy="3003550"/>
          </a:xfrm>
          <a:custGeom>
            <a:avLst/>
            <a:gdLst>
              <a:gd name="T0" fmla="*/ 0 w 1574"/>
              <a:gd name="T1" fmla="*/ 0 h 2144"/>
              <a:gd name="T2" fmla="*/ 0 w 1574"/>
              <a:gd name="T3" fmla="*/ 0 h 2144"/>
              <a:gd name="T4" fmla="*/ 2147483647 w 1574"/>
              <a:gd name="T5" fmla="*/ 2147483647 h 2144"/>
              <a:gd name="T6" fmla="*/ 2147483647 w 1574"/>
              <a:gd name="T7" fmla="*/ 2147483647 h 2144"/>
              <a:gd name="T8" fmla="*/ 2147483647 w 1574"/>
              <a:gd name="T9" fmla="*/ 2147483647 h 2144"/>
              <a:gd name="T10" fmla="*/ 2147483647 w 1574"/>
              <a:gd name="T11" fmla="*/ 2147483647 h 2144"/>
              <a:gd name="T12" fmla="*/ 2147483647 w 1574"/>
              <a:gd name="T13" fmla="*/ 2147483647 h 2144"/>
              <a:gd name="T14" fmla="*/ 2147483647 w 1574"/>
              <a:gd name="T15" fmla="*/ 2147483647 h 2144"/>
              <a:gd name="T16" fmla="*/ 2147483647 w 1574"/>
              <a:gd name="T17" fmla="*/ 2147483647 h 2144"/>
              <a:gd name="T18" fmla="*/ 2147483647 w 1574"/>
              <a:gd name="T19" fmla="*/ 2147483647 h 2144"/>
              <a:gd name="T20" fmla="*/ 2147483647 w 1574"/>
              <a:gd name="T21" fmla="*/ 2147483647 h 2144"/>
              <a:gd name="T22" fmla="*/ 2147483647 w 1574"/>
              <a:gd name="T23" fmla="*/ 2147483647 h 2144"/>
              <a:gd name="T24" fmla="*/ 2147483647 w 1574"/>
              <a:gd name="T25" fmla="*/ 2147483647 h 2144"/>
              <a:gd name="T26" fmla="*/ 2147483647 w 1574"/>
              <a:gd name="T27" fmla="*/ 2147483647 h 2144"/>
              <a:gd name="T28" fmla="*/ 2147483647 w 1574"/>
              <a:gd name="T29" fmla="*/ 2147483647 h 2144"/>
              <a:gd name="T30" fmla="*/ 2147483647 w 1574"/>
              <a:gd name="T31" fmla="*/ 2147483647 h 2144"/>
              <a:gd name="T32" fmla="*/ 2147483647 w 1574"/>
              <a:gd name="T33" fmla="*/ 2147483647 h 2144"/>
              <a:gd name="T34" fmla="*/ 2147483647 w 1574"/>
              <a:gd name="T35" fmla="*/ 2147483647 h 2144"/>
              <a:gd name="T36" fmla="*/ 2147483647 w 1574"/>
              <a:gd name="T37" fmla="*/ 2147483647 h 2144"/>
              <a:gd name="T38" fmla="*/ 2147483647 w 1574"/>
              <a:gd name="T39" fmla="*/ 2147483647 h 2144"/>
              <a:gd name="T40" fmla="*/ 2147483647 w 1574"/>
              <a:gd name="T41" fmla="*/ 2147483647 h 2144"/>
              <a:gd name="T42" fmla="*/ 2147483647 w 1574"/>
              <a:gd name="T43" fmla="*/ 2147483647 h 2144"/>
              <a:gd name="T44" fmla="*/ 2147483647 w 1574"/>
              <a:gd name="T45" fmla="*/ 2147483647 h 2144"/>
              <a:gd name="T46" fmla="*/ 2147483647 w 1574"/>
              <a:gd name="T47" fmla="*/ 2147483647 h 2144"/>
              <a:gd name="T48" fmla="*/ 2147483647 w 1574"/>
              <a:gd name="T49" fmla="*/ 2147483647 h 2144"/>
              <a:gd name="T50" fmla="*/ 2147483647 w 1574"/>
              <a:gd name="T51" fmla="*/ 2147483647 h 2144"/>
              <a:gd name="T52" fmla="*/ 2147483647 w 1574"/>
              <a:gd name="T53" fmla="*/ 2147483647 h 2144"/>
              <a:gd name="T54" fmla="*/ 2147483647 w 1574"/>
              <a:gd name="T55" fmla="*/ 2147483647 h 2144"/>
              <a:gd name="T56" fmla="*/ 2147483647 w 1574"/>
              <a:gd name="T57" fmla="*/ 2147483647 h 2144"/>
              <a:gd name="T58" fmla="*/ 2147483647 w 1574"/>
              <a:gd name="T59" fmla="*/ 2147483647 h 2144"/>
              <a:gd name="T60" fmla="*/ 2147483647 w 1574"/>
              <a:gd name="T61" fmla="*/ 2147483647 h 2144"/>
              <a:gd name="T62" fmla="*/ 2147483647 w 1574"/>
              <a:gd name="T63" fmla="*/ 2147483647 h 2144"/>
              <a:gd name="T64" fmla="*/ 2147483647 w 1574"/>
              <a:gd name="T65" fmla="*/ 2147483647 h 2144"/>
              <a:gd name="T66" fmla="*/ 2147483647 w 1574"/>
              <a:gd name="T67" fmla="*/ 2147483647 h 2144"/>
              <a:gd name="T68" fmla="*/ 2147483647 w 1574"/>
              <a:gd name="T69" fmla="*/ 2147483647 h 2144"/>
              <a:gd name="T70" fmla="*/ 2147483647 w 1574"/>
              <a:gd name="T71" fmla="*/ 2147483647 h 21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74"/>
              <a:gd name="T109" fmla="*/ 0 h 2144"/>
              <a:gd name="T110" fmla="*/ 1574 w 1574"/>
              <a:gd name="T111" fmla="*/ 2144 h 21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74" h="2144">
                <a:moveTo>
                  <a:pt x="0" y="0"/>
                </a:moveTo>
                <a:lnTo>
                  <a:pt x="0" y="0"/>
                </a:lnTo>
                <a:lnTo>
                  <a:pt x="12" y="108"/>
                </a:lnTo>
                <a:lnTo>
                  <a:pt x="23" y="223"/>
                </a:lnTo>
                <a:lnTo>
                  <a:pt x="38" y="346"/>
                </a:lnTo>
                <a:lnTo>
                  <a:pt x="56" y="473"/>
                </a:lnTo>
                <a:lnTo>
                  <a:pt x="76" y="605"/>
                </a:lnTo>
                <a:lnTo>
                  <a:pt x="103" y="740"/>
                </a:lnTo>
                <a:lnTo>
                  <a:pt x="138" y="869"/>
                </a:lnTo>
                <a:lnTo>
                  <a:pt x="156" y="937"/>
                </a:lnTo>
                <a:lnTo>
                  <a:pt x="176" y="1001"/>
                </a:lnTo>
                <a:lnTo>
                  <a:pt x="200" y="1063"/>
                </a:lnTo>
                <a:lnTo>
                  <a:pt x="223" y="1128"/>
                </a:lnTo>
                <a:lnTo>
                  <a:pt x="250" y="1189"/>
                </a:lnTo>
                <a:lnTo>
                  <a:pt x="279" y="1251"/>
                </a:lnTo>
                <a:lnTo>
                  <a:pt x="311" y="1313"/>
                </a:lnTo>
                <a:lnTo>
                  <a:pt x="346" y="1371"/>
                </a:lnTo>
                <a:lnTo>
                  <a:pt x="385" y="1430"/>
                </a:lnTo>
                <a:lnTo>
                  <a:pt x="426" y="1486"/>
                </a:lnTo>
                <a:lnTo>
                  <a:pt x="467" y="1542"/>
                </a:lnTo>
                <a:lnTo>
                  <a:pt x="514" y="1595"/>
                </a:lnTo>
                <a:lnTo>
                  <a:pt x="564" y="1648"/>
                </a:lnTo>
                <a:lnTo>
                  <a:pt x="617" y="1698"/>
                </a:lnTo>
                <a:lnTo>
                  <a:pt x="675" y="1747"/>
                </a:lnTo>
                <a:lnTo>
                  <a:pt x="734" y="1794"/>
                </a:lnTo>
                <a:lnTo>
                  <a:pt x="799" y="1841"/>
                </a:lnTo>
                <a:lnTo>
                  <a:pt x="869" y="1883"/>
                </a:lnTo>
                <a:lnTo>
                  <a:pt x="940" y="1924"/>
                </a:lnTo>
                <a:lnTo>
                  <a:pt x="1016" y="1962"/>
                </a:lnTo>
                <a:lnTo>
                  <a:pt x="1098" y="2000"/>
                </a:lnTo>
                <a:lnTo>
                  <a:pt x="1184" y="2032"/>
                </a:lnTo>
                <a:lnTo>
                  <a:pt x="1275" y="2065"/>
                </a:lnTo>
                <a:lnTo>
                  <a:pt x="1372" y="2094"/>
                </a:lnTo>
                <a:lnTo>
                  <a:pt x="1471" y="2120"/>
                </a:lnTo>
                <a:lnTo>
                  <a:pt x="1574" y="2144"/>
                </a:lnTo>
              </a:path>
            </a:pathLst>
          </a:custGeom>
          <a:noFill/>
          <a:ln w="4763">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5" name="Freeform 10"/>
          <p:cNvSpPr>
            <a:spLocks noChangeAspect="1"/>
          </p:cNvSpPr>
          <p:nvPr/>
        </p:nvSpPr>
        <p:spPr bwMode="auto">
          <a:xfrm>
            <a:off x="3136900" y="3033713"/>
            <a:ext cx="2482850" cy="3035300"/>
          </a:xfrm>
          <a:custGeom>
            <a:avLst/>
            <a:gdLst>
              <a:gd name="T0" fmla="*/ 0 w 1774"/>
              <a:gd name="T1" fmla="*/ 0 h 2167"/>
              <a:gd name="T2" fmla="*/ 0 w 1774"/>
              <a:gd name="T3" fmla="*/ 0 h 2167"/>
              <a:gd name="T4" fmla="*/ 2147483647 w 1774"/>
              <a:gd name="T5" fmla="*/ 2147483647 h 2167"/>
              <a:gd name="T6" fmla="*/ 2147483647 w 1774"/>
              <a:gd name="T7" fmla="*/ 2147483647 h 2167"/>
              <a:gd name="T8" fmla="*/ 2147483647 w 1774"/>
              <a:gd name="T9" fmla="*/ 2147483647 h 2167"/>
              <a:gd name="T10" fmla="*/ 2147483647 w 1774"/>
              <a:gd name="T11" fmla="*/ 2147483647 h 2167"/>
              <a:gd name="T12" fmla="*/ 2147483647 w 1774"/>
              <a:gd name="T13" fmla="*/ 2147483647 h 2167"/>
              <a:gd name="T14" fmla="*/ 2147483647 w 1774"/>
              <a:gd name="T15" fmla="*/ 2147483647 h 2167"/>
              <a:gd name="T16" fmla="*/ 2147483647 w 1774"/>
              <a:gd name="T17" fmla="*/ 2147483647 h 2167"/>
              <a:gd name="T18" fmla="*/ 2147483647 w 1774"/>
              <a:gd name="T19" fmla="*/ 2147483647 h 2167"/>
              <a:gd name="T20" fmla="*/ 2147483647 w 1774"/>
              <a:gd name="T21" fmla="*/ 2147483647 h 2167"/>
              <a:gd name="T22" fmla="*/ 2147483647 w 1774"/>
              <a:gd name="T23" fmla="*/ 2147483647 h 2167"/>
              <a:gd name="T24" fmla="*/ 2147483647 w 1774"/>
              <a:gd name="T25" fmla="*/ 2147483647 h 2167"/>
              <a:gd name="T26" fmla="*/ 2147483647 w 1774"/>
              <a:gd name="T27" fmla="*/ 2147483647 h 2167"/>
              <a:gd name="T28" fmla="*/ 2147483647 w 1774"/>
              <a:gd name="T29" fmla="*/ 2147483647 h 2167"/>
              <a:gd name="T30" fmla="*/ 2147483647 w 1774"/>
              <a:gd name="T31" fmla="*/ 2147483647 h 2167"/>
              <a:gd name="T32" fmla="*/ 2147483647 w 1774"/>
              <a:gd name="T33" fmla="*/ 2147483647 h 2167"/>
              <a:gd name="T34" fmla="*/ 2147483647 w 1774"/>
              <a:gd name="T35" fmla="*/ 2147483647 h 2167"/>
              <a:gd name="T36" fmla="*/ 2147483647 w 1774"/>
              <a:gd name="T37" fmla="*/ 2147483647 h 2167"/>
              <a:gd name="T38" fmla="*/ 2147483647 w 1774"/>
              <a:gd name="T39" fmla="*/ 2147483647 h 2167"/>
              <a:gd name="T40" fmla="*/ 2147483647 w 1774"/>
              <a:gd name="T41" fmla="*/ 2147483647 h 2167"/>
              <a:gd name="T42" fmla="*/ 2147483647 w 1774"/>
              <a:gd name="T43" fmla="*/ 2147483647 h 2167"/>
              <a:gd name="T44" fmla="*/ 2147483647 w 1774"/>
              <a:gd name="T45" fmla="*/ 2147483647 h 2167"/>
              <a:gd name="T46" fmla="*/ 2147483647 w 1774"/>
              <a:gd name="T47" fmla="*/ 2147483647 h 2167"/>
              <a:gd name="T48" fmla="*/ 2147483647 w 1774"/>
              <a:gd name="T49" fmla="*/ 2147483647 h 2167"/>
              <a:gd name="T50" fmla="*/ 2147483647 w 1774"/>
              <a:gd name="T51" fmla="*/ 2147483647 h 2167"/>
              <a:gd name="T52" fmla="*/ 2147483647 w 1774"/>
              <a:gd name="T53" fmla="*/ 2147483647 h 2167"/>
              <a:gd name="T54" fmla="*/ 2147483647 w 1774"/>
              <a:gd name="T55" fmla="*/ 2147483647 h 2167"/>
              <a:gd name="T56" fmla="*/ 2147483647 w 1774"/>
              <a:gd name="T57" fmla="*/ 2147483647 h 2167"/>
              <a:gd name="T58" fmla="*/ 2147483647 w 1774"/>
              <a:gd name="T59" fmla="*/ 2147483647 h 2167"/>
              <a:gd name="T60" fmla="*/ 2147483647 w 1774"/>
              <a:gd name="T61" fmla="*/ 2147483647 h 2167"/>
              <a:gd name="T62" fmla="*/ 2147483647 w 1774"/>
              <a:gd name="T63" fmla="*/ 2147483647 h 2167"/>
              <a:gd name="T64" fmla="*/ 2147483647 w 1774"/>
              <a:gd name="T65" fmla="*/ 2147483647 h 2167"/>
              <a:gd name="T66" fmla="*/ 2147483647 w 1774"/>
              <a:gd name="T67" fmla="*/ 2147483647 h 216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74"/>
              <a:gd name="T103" fmla="*/ 0 h 2167"/>
              <a:gd name="T104" fmla="*/ 1774 w 1774"/>
              <a:gd name="T105" fmla="*/ 2167 h 216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74" h="2167">
                <a:moveTo>
                  <a:pt x="0" y="0"/>
                </a:moveTo>
                <a:lnTo>
                  <a:pt x="0" y="0"/>
                </a:lnTo>
                <a:lnTo>
                  <a:pt x="3" y="164"/>
                </a:lnTo>
                <a:lnTo>
                  <a:pt x="9" y="343"/>
                </a:lnTo>
                <a:lnTo>
                  <a:pt x="15" y="622"/>
                </a:lnTo>
                <a:lnTo>
                  <a:pt x="24" y="775"/>
                </a:lnTo>
                <a:lnTo>
                  <a:pt x="29" y="857"/>
                </a:lnTo>
                <a:lnTo>
                  <a:pt x="38" y="940"/>
                </a:lnTo>
                <a:lnTo>
                  <a:pt x="53" y="1022"/>
                </a:lnTo>
                <a:lnTo>
                  <a:pt x="68" y="1104"/>
                </a:lnTo>
                <a:lnTo>
                  <a:pt x="88" y="1186"/>
                </a:lnTo>
                <a:lnTo>
                  <a:pt x="112" y="1269"/>
                </a:lnTo>
                <a:lnTo>
                  <a:pt x="144" y="1351"/>
                </a:lnTo>
                <a:lnTo>
                  <a:pt x="179" y="1433"/>
                </a:lnTo>
                <a:lnTo>
                  <a:pt x="220" y="1512"/>
                </a:lnTo>
                <a:lnTo>
                  <a:pt x="267" y="1592"/>
                </a:lnTo>
                <a:lnTo>
                  <a:pt x="314" y="1650"/>
                </a:lnTo>
                <a:lnTo>
                  <a:pt x="364" y="1706"/>
                </a:lnTo>
                <a:lnTo>
                  <a:pt x="423" y="1762"/>
                </a:lnTo>
                <a:lnTo>
                  <a:pt x="485" y="1812"/>
                </a:lnTo>
                <a:lnTo>
                  <a:pt x="555" y="1859"/>
                </a:lnTo>
                <a:lnTo>
                  <a:pt x="632" y="1900"/>
                </a:lnTo>
                <a:lnTo>
                  <a:pt x="714" y="1941"/>
                </a:lnTo>
                <a:lnTo>
                  <a:pt x="805" y="1979"/>
                </a:lnTo>
                <a:lnTo>
                  <a:pt x="902" y="2012"/>
                </a:lnTo>
                <a:lnTo>
                  <a:pt x="1005" y="2044"/>
                </a:lnTo>
                <a:lnTo>
                  <a:pt x="1113" y="2070"/>
                </a:lnTo>
                <a:lnTo>
                  <a:pt x="1231" y="2097"/>
                </a:lnTo>
                <a:lnTo>
                  <a:pt x="1357" y="2117"/>
                </a:lnTo>
                <a:lnTo>
                  <a:pt x="1489" y="2138"/>
                </a:lnTo>
                <a:lnTo>
                  <a:pt x="1627" y="2156"/>
                </a:lnTo>
                <a:lnTo>
                  <a:pt x="1774" y="2167"/>
                </a:lnTo>
              </a:path>
            </a:pathLst>
          </a:custGeom>
          <a:noFill/>
          <a:ln w="14288">
            <a:solidFill>
              <a:srgbClr val="EC008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6" name="Freeform 11"/>
          <p:cNvSpPr>
            <a:spLocks noChangeAspect="1"/>
          </p:cNvSpPr>
          <p:nvPr/>
        </p:nvSpPr>
        <p:spPr bwMode="auto">
          <a:xfrm>
            <a:off x="3416300" y="2840038"/>
            <a:ext cx="2198688" cy="2994025"/>
          </a:xfrm>
          <a:custGeom>
            <a:avLst/>
            <a:gdLst>
              <a:gd name="T0" fmla="*/ 0 w 1571"/>
              <a:gd name="T1" fmla="*/ 0 h 2138"/>
              <a:gd name="T2" fmla="*/ 0 w 1571"/>
              <a:gd name="T3" fmla="*/ 0 h 2138"/>
              <a:gd name="T4" fmla="*/ 2147483647 w 1571"/>
              <a:gd name="T5" fmla="*/ 2147483647 h 2138"/>
              <a:gd name="T6" fmla="*/ 2147483647 w 1571"/>
              <a:gd name="T7" fmla="*/ 2147483647 h 2138"/>
              <a:gd name="T8" fmla="*/ 2147483647 w 1571"/>
              <a:gd name="T9" fmla="*/ 2147483647 h 2138"/>
              <a:gd name="T10" fmla="*/ 2147483647 w 1571"/>
              <a:gd name="T11" fmla="*/ 2147483647 h 2138"/>
              <a:gd name="T12" fmla="*/ 2147483647 w 1571"/>
              <a:gd name="T13" fmla="*/ 2147483647 h 2138"/>
              <a:gd name="T14" fmla="*/ 2147483647 w 1571"/>
              <a:gd name="T15" fmla="*/ 2147483647 h 2138"/>
              <a:gd name="T16" fmla="*/ 2147483647 w 1571"/>
              <a:gd name="T17" fmla="*/ 2147483647 h 2138"/>
              <a:gd name="T18" fmla="*/ 2147483647 w 1571"/>
              <a:gd name="T19" fmla="*/ 2147483647 h 2138"/>
              <a:gd name="T20" fmla="*/ 2147483647 w 1571"/>
              <a:gd name="T21" fmla="*/ 2147483647 h 2138"/>
              <a:gd name="T22" fmla="*/ 2147483647 w 1571"/>
              <a:gd name="T23" fmla="*/ 2147483647 h 2138"/>
              <a:gd name="T24" fmla="*/ 2147483647 w 1571"/>
              <a:gd name="T25" fmla="*/ 2147483647 h 2138"/>
              <a:gd name="T26" fmla="*/ 2147483647 w 1571"/>
              <a:gd name="T27" fmla="*/ 2147483647 h 2138"/>
              <a:gd name="T28" fmla="*/ 2147483647 w 1571"/>
              <a:gd name="T29" fmla="*/ 2147483647 h 2138"/>
              <a:gd name="T30" fmla="*/ 2147483647 w 1571"/>
              <a:gd name="T31" fmla="*/ 2147483647 h 2138"/>
              <a:gd name="T32" fmla="*/ 2147483647 w 1571"/>
              <a:gd name="T33" fmla="*/ 2147483647 h 2138"/>
              <a:gd name="T34" fmla="*/ 2147483647 w 1571"/>
              <a:gd name="T35" fmla="*/ 2147483647 h 2138"/>
              <a:gd name="T36" fmla="*/ 2147483647 w 1571"/>
              <a:gd name="T37" fmla="*/ 2147483647 h 2138"/>
              <a:gd name="T38" fmla="*/ 2147483647 w 1571"/>
              <a:gd name="T39" fmla="*/ 2147483647 h 2138"/>
              <a:gd name="T40" fmla="*/ 2147483647 w 1571"/>
              <a:gd name="T41" fmla="*/ 2147483647 h 2138"/>
              <a:gd name="T42" fmla="*/ 2147483647 w 1571"/>
              <a:gd name="T43" fmla="*/ 2147483647 h 2138"/>
              <a:gd name="T44" fmla="*/ 2147483647 w 1571"/>
              <a:gd name="T45" fmla="*/ 2147483647 h 2138"/>
              <a:gd name="T46" fmla="*/ 2147483647 w 1571"/>
              <a:gd name="T47" fmla="*/ 2147483647 h 2138"/>
              <a:gd name="T48" fmla="*/ 2147483647 w 1571"/>
              <a:gd name="T49" fmla="*/ 2147483647 h 2138"/>
              <a:gd name="T50" fmla="*/ 2147483647 w 1571"/>
              <a:gd name="T51" fmla="*/ 2147483647 h 2138"/>
              <a:gd name="T52" fmla="*/ 2147483647 w 1571"/>
              <a:gd name="T53" fmla="*/ 2147483647 h 2138"/>
              <a:gd name="T54" fmla="*/ 2147483647 w 1571"/>
              <a:gd name="T55" fmla="*/ 2147483647 h 2138"/>
              <a:gd name="T56" fmla="*/ 2147483647 w 1571"/>
              <a:gd name="T57" fmla="*/ 2147483647 h 2138"/>
              <a:gd name="T58" fmla="*/ 2147483647 w 1571"/>
              <a:gd name="T59" fmla="*/ 2147483647 h 2138"/>
              <a:gd name="T60" fmla="*/ 2147483647 w 1571"/>
              <a:gd name="T61" fmla="*/ 2147483647 h 2138"/>
              <a:gd name="T62" fmla="*/ 2147483647 w 1571"/>
              <a:gd name="T63" fmla="*/ 2147483647 h 2138"/>
              <a:gd name="T64" fmla="*/ 2147483647 w 1571"/>
              <a:gd name="T65" fmla="*/ 2147483647 h 2138"/>
              <a:gd name="T66" fmla="*/ 2147483647 w 1571"/>
              <a:gd name="T67" fmla="*/ 2147483647 h 2138"/>
              <a:gd name="T68" fmla="*/ 2147483647 w 1571"/>
              <a:gd name="T69" fmla="*/ 2147483647 h 2138"/>
              <a:gd name="T70" fmla="*/ 2147483647 w 1571"/>
              <a:gd name="T71" fmla="*/ 2147483647 h 21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571"/>
              <a:gd name="T109" fmla="*/ 0 h 2138"/>
              <a:gd name="T110" fmla="*/ 1571 w 1571"/>
              <a:gd name="T111" fmla="*/ 2138 h 21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571" h="2138">
                <a:moveTo>
                  <a:pt x="0" y="0"/>
                </a:moveTo>
                <a:lnTo>
                  <a:pt x="0" y="0"/>
                </a:lnTo>
                <a:lnTo>
                  <a:pt x="9" y="108"/>
                </a:lnTo>
                <a:lnTo>
                  <a:pt x="20" y="223"/>
                </a:lnTo>
                <a:lnTo>
                  <a:pt x="35" y="340"/>
                </a:lnTo>
                <a:lnTo>
                  <a:pt x="53" y="467"/>
                </a:lnTo>
                <a:lnTo>
                  <a:pt x="73" y="599"/>
                </a:lnTo>
                <a:lnTo>
                  <a:pt x="100" y="734"/>
                </a:lnTo>
                <a:lnTo>
                  <a:pt x="135" y="863"/>
                </a:lnTo>
                <a:lnTo>
                  <a:pt x="153" y="931"/>
                </a:lnTo>
                <a:lnTo>
                  <a:pt x="173" y="995"/>
                </a:lnTo>
                <a:lnTo>
                  <a:pt x="197" y="1057"/>
                </a:lnTo>
                <a:lnTo>
                  <a:pt x="220" y="1122"/>
                </a:lnTo>
                <a:lnTo>
                  <a:pt x="247" y="1183"/>
                </a:lnTo>
                <a:lnTo>
                  <a:pt x="276" y="1245"/>
                </a:lnTo>
                <a:lnTo>
                  <a:pt x="308" y="1307"/>
                </a:lnTo>
                <a:lnTo>
                  <a:pt x="343" y="1365"/>
                </a:lnTo>
                <a:lnTo>
                  <a:pt x="382" y="1424"/>
                </a:lnTo>
                <a:lnTo>
                  <a:pt x="423" y="1480"/>
                </a:lnTo>
                <a:lnTo>
                  <a:pt x="464" y="1536"/>
                </a:lnTo>
                <a:lnTo>
                  <a:pt x="511" y="1589"/>
                </a:lnTo>
                <a:lnTo>
                  <a:pt x="561" y="1642"/>
                </a:lnTo>
                <a:lnTo>
                  <a:pt x="614" y="1692"/>
                </a:lnTo>
                <a:lnTo>
                  <a:pt x="672" y="1741"/>
                </a:lnTo>
                <a:lnTo>
                  <a:pt x="731" y="1788"/>
                </a:lnTo>
                <a:lnTo>
                  <a:pt x="796" y="1835"/>
                </a:lnTo>
                <a:lnTo>
                  <a:pt x="866" y="1877"/>
                </a:lnTo>
                <a:lnTo>
                  <a:pt x="937" y="1918"/>
                </a:lnTo>
                <a:lnTo>
                  <a:pt x="1013" y="1956"/>
                </a:lnTo>
                <a:lnTo>
                  <a:pt x="1095" y="1994"/>
                </a:lnTo>
                <a:lnTo>
                  <a:pt x="1181" y="2026"/>
                </a:lnTo>
                <a:lnTo>
                  <a:pt x="1272" y="2059"/>
                </a:lnTo>
                <a:lnTo>
                  <a:pt x="1369" y="2088"/>
                </a:lnTo>
                <a:lnTo>
                  <a:pt x="1468" y="2114"/>
                </a:lnTo>
                <a:lnTo>
                  <a:pt x="1571" y="2138"/>
                </a:lnTo>
              </a:path>
            </a:pathLst>
          </a:custGeom>
          <a:noFill/>
          <a:ln w="14288">
            <a:solidFill>
              <a:srgbClr val="EC008C"/>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69" name="Rectangle 91"/>
          <p:cNvSpPr>
            <a:spLocks noChangeAspect="1" noChangeArrowheads="1"/>
          </p:cNvSpPr>
          <p:nvPr/>
        </p:nvSpPr>
        <p:spPr bwMode="auto">
          <a:xfrm>
            <a:off x="2601913" y="5078413"/>
            <a:ext cx="41275" cy="904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45070" name="Rectangle 92"/>
          <p:cNvSpPr>
            <a:spLocks noChangeAspect="1" noChangeArrowheads="1"/>
          </p:cNvSpPr>
          <p:nvPr/>
        </p:nvSpPr>
        <p:spPr bwMode="auto">
          <a:xfrm>
            <a:off x="2592388" y="1782763"/>
            <a:ext cx="50800" cy="130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45071" name="Rectangle 93"/>
          <p:cNvSpPr>
            <a:spLocks noChangeAspect="1" noChangeArrowheads="1"/>
          </p:cNvSpPr>
          <p:nvPr/>
        </p:nvSpPr>
        <p:spPr bwMode="auto">
          <a:xfrm>
            <a:off x="2592388" y="3929063"/>
            <a:ext cx="50800" cy="127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45072" name="Rectangle 94"/>
          <p:cNvSpPr>
            <a:spLocks noChangeAspect="1" noChangeArrowheads="1"/>
          </p:cNvSpPr>
          <p:nvPr/>
        </p:nvSpPr>
        <p:spPr bwMode="auto">
          <a:xfrm>
            <a:off x="4745038" y="6129338"/>
            <a:ext cx="119062"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45073" name="Rectangle 95"/>
          <p:cNvSpPr>
            <a:spLocks noChangeAspect="1" noChangeArrowheads="1"/>
          </p:cNvSpPr>
          <p:nvPr/>
        </p:nvSpPr>
        <p:spPr bwMode="auto">
          <a:xfrm>
            <a:off x="4027488" y="6129338"/>
            <a:ext cx="120650"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45074" name="Rectangle 96"/>
          <p:cNvSpPr>
            <a:spLocks noChangeAspect="1" noChangeArrowheads="1"/>
          </p:cNvSpPr>
          <p:nvPr/>
        </p:nvSpPr>
        <p:spPr bwMode="auto">
          <a:xfrm>
            <a:off x="5472113" y="6129338"/>
            <a:ext cx="120650" cy="698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45075" name="Freeform 97"/>
          <p:cNvSpPr>
            <a:spLocks noChangeAspect="1"/>
          </p:cNvSpPr>
          <p:nvPr/>
        </p:nvSpPr>
        <p:spPr bwMode="auto">
          <a:xfrm>
            <a:off x="2643188" y="1703388"/>
            <a:ext cx="3529012" cy="4425950"/>
          </a:xfrm>
          <a:custGeom>
            <a:avLst/>
            <a:gdLst>
              <a:gd name="T0" fmla="*/ 2147483647 w 2520"/>
              <a:gd name="T1" fmla="*/ 2147483647 h 3160"/>
              <a:gd name="T2" fmla="*/ 0 w 2520"/>
              <a:gd name="T3" fmla="*/ 2147483647 h 3160"/>
              <a:gd name="T4" fmla="*/ 0 w 2520"/>
              <a:gd name="T5" fmla="*/ 0 h 3160"/>
              <a:gd name="T6" fmla="*/ 0 60000 65536"/>
              <a:gd name="T7" fmla="*/ 0 60000 65536"/>
              <a:gd name="T8" fmla="*/ 0 60000 65536"/>
              <a:gd name="T9" fmla="*/ 0 w 2520"/>
              <a:gd name="T10" fmla="*/ 0 h 3160"/>
              <a:gd name="T11" fmla="*/ 2520 w 2520"/>
              <a:gd name="T12" fmla="*/ 3160 h 3160"/>
            </a:gdLst>
            <a:ahLst/>
            <a:cxnLst>
              <a:cxn ang="T6">
                <a:pos x="T0" y="T1"/>
              </a:cxn>
              <a:cxn ang="T7">
                <a:pos x="T2" y="T3"/>
              </a:cxn>
              <a:cxn ang="T8">
                <a:pos x="T4" y="T5"/>
              </a:cxn>
            </a:cxnLst>
            <a:rect l="T9" t="T10" r="T11" b="T12"/>
            <a:pathLst>
              <a:path w="2520" h="3160">
                <a:moveTo>
                  <a:pt x="2520" y="3160"/>
                </a:moveTo>
                <a:lnTo>
                  <a:pt x="0" y="3160"/>
                </a:lnTo>
                <a:lnTo>
                  <a:pt x="0" y="0"/>
                </a:lnTo>
              </a:path>
            </a:pathLst>
          </a:custGeom>
          <a:noFill/>
          <a:ln w="142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5077" name="Line 99"/>
          <p:cNvSpPr>
            <a:spLocks noChangeAspect="1" noChangeShapeType="1"/>
          </p:cNvSpPr>
          <p:nvPr/>
        </p:nvSpPr>
        <p:spPr bwMode="auto">
          <a:xfrm flipV="1">
            <a:off x="2643188" y="3578225"/>
            <a:ext cx="2554287" cy="2551113"/>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78" name="Rectangle 162"/>
          <p:cNvSpPr>
            <a:spLocks noChangeAspect="1" noChangeArrowheads="1"/>
          </p:cNvSpPr>
          <p:nvPr/>
        </p:nvSpPr>
        <p:spPr bwMode="auto">
          <a:xfrm rot="-5400000">
            <a:off x="2455069" y="3107532"/>
            <a:ext cx="101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a:solidFill>
                  <a:srgbClr val="000000"/>
                </a:solidFill>
                <a:latin typeface="I Helvetica Oblique" charset="0"/>
                <a:cs typeface="Times New Roman" panose="02020603050405020304" pitchFamily="18" charset="0"/>
              </a:rPr>
              <a:t>K</a:t>
            </a:r>
            <a:endParaRPr lang="en-US" b="0">
              <a:latin typeface="Times" panose="02020603050405020304" pitchFamily="18" charset="0"/>
              <a:cs typeface="Times New Roman" panose="02020603050405020304" pitchFamily="18" charset="0"/>
            </a:endParaRPr>
          </a:p>
        </p:txBody>
      </p:sp>
      <p:sp>
        <p:nvSpPr>
          <p:cNvPr id="45079" name="Rectangle 163"/>
          <p:cNvSpPr>
            <a:spLocks noChangeAspect="1" noChangeArrowheads="1"/>
          </p:cNvSpPr>
          <p:nvPr/>
        </p:nvSpPr>
        <p:spPr bwMode="auto">
          <a:xfrm rot="-5400000">
            <a:off x="1660525" y="2227263"/>
            <a:ext cx="169068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dirty="0">
                <a:solidFill>
                  <a:srgbClr val="000000"/>
                </a:solidFill>
                <a:latin typeface="Helvetica" panose="020B0604020202020204" pitchFamily="34" charset="0"/>
                <a:cs typeface="Times New Roman" panose="02020603050405020304" pitchFamily="18" charset="0"/>
              </a:rPr>
              <a:t>, Units of capital per hour</a:t>
            </a:r>
            <a:endParaRPr lang="en-US" b="0" dirty="0">
              <a:latin typeface="Times" panose="02020603050405020304" pitchFamily="18" charset="0"/>
              <a:cs typeface="Times New Roman" panose="02020603050405020304" pitchFamily="18" charset="0"/>
            </a:endParaRPr>
          </a:p>
        </p:txBody>
      </p:sp>
      <p:grpSp>
        <p:nvGrpSpPr>
          <p:cNvPr id="2" name="Group 1"/>
          <p:cNvGrpSpPr/>
          <p:nvPr/>
        </p:nvGrpSpPr>
        <p:grpSpPr>
          <a:xfrm>
            <a:off x="3460750" y="5026025"/>
            <a:ext cx="104775" cy="285750"/>
            <a:chOff x="3460750" y="5026025"/>
            <a:chExt cx="104775" cy="285750"/>
          </a:xfrm>
        </p:grpSpPr>
        <p:sp>
          <p:nvSpPr>
            <p:cNvPr id="45076" name="Freeform 98"/>
            <p:cNvSpPr>
              <a:spLocks noChangeAspect="1"/>
            </p:cNvSpPr>
            <p:nvPr/>
          </p:nvSpPr>
          <p:spPr bwMode="auto">
            <a:xfrm>
              <a:off x="3460750" y="5229225"/>
              <a:ext cx="82550" cy="82550"/>
            </a:xfrm>
            <a:custGeom>
              <a:avLst/>
              <a:gdLst>
                <a:gd name="T0" fmla="*/ 2147483647 w 59"/>
                <a:gd name="T1" fmla="*/ 2147483647 h 59"/>
                <a:gd name="T2" fmla="*/ 2147483647 w 59"/>
                <a:gd name="T3" fmla="*/ 2147483647 h 59"/>
                <a:gd name="T4" fmla="*/ 2147483647 w 59"/>
                <a:gd name="T5" fmla="*/ 2147483647 h 59"/>
                <a:gd name="T6" fmla="*/ 2147483647 w 59"/>
                <a:gd name="T7" fmla="*/ 2147483647 h 59"/>
                <a:gd name="T8" fmla="*/ 2147483647 w 59"/>
                <a:gd name="T9" fmla="*/ 2147483647 h 59"/>
                <a:gd name="T10" fmla="*/ 2147483647 w 59"/>
                <a:gd name="T11" fmla="*/ 2147483647 h 59"/>
                <a:gd name="T12" fmla="*/ 2147483647 w 59"/>
                <a:gd name="T13" fmla="*/ 2147483647 h 59"/>
                <a:gd name="T14" fmla="*/ 2147483647 w 59"/>
                <a:gd name="T15" fmla="*/ 2147483647 h 59"/>
                <a:gd name="T16" fmla="*/ 2147483647 w 59"/>
                <a:gd name="T17" fmla="*/ 2147483647 h 59"/>
                <a:gd name="T18" fmla="*/ 2147483647 w 59"/>
                <a:gd name="T19" fmla="*/ 2147483647 h 59"/>
                <a:gd name="T20" fmla="*/ 2147483647 w 59"/>
                <a:gd name="T21" fmla="*/ 0 h 59"/>
                <a:gd name="T22" fmla="*/ 2147483647 w 59"/>
                <a:gd name="T23" fmla="*/ 0 h 59"/>
                <a:gd name="T24" fmla="*/ 2147483647 w 59"/>
                <a:gd name="T25" fmla="*/ 2147483647 h 59"/>
                <a:gd name="T26" fmla="*/ 2147483647 w 59"/>
                <a:gd name="T27" fmla="*/ 2147483647 h 59"/>
                <a:gd name="T28" fmla="*/ 2147483647 w 59"/>
                <a:gd name="T29" fmla="*/ 2147483647 h 59"/>
                <a:gd name="T30" fmla="*/ 0 w 59"/>
                <a:gd name="T31" fmla="*/ 2147483647 h 59"/>
                <a:gd name="T32" fmla="*/ 0 w 59"/>
                <a:gd name="T33" fmla="*/ 2147483647 h 59"/>
                <a:gd name="T34" fmla="*/ 2147483647 w 59"/>
                <a:gd name="T35" fmla="*/ 2147483647 h 59"/>
                <a:gd name="T36" fmla="*/ 2147483647 w 59"/>
                <a:gd name="T37" fmla="*/ 2147483647 h 59"/>
                <a:gd name="T38" fmla="*/ 2147483647 w 59"/>
                <a:gd name="T39" fmla="*/ 2147483647 h 59"/>
                <a:gd name="T40" fmla="*/ 2147483647 w 59"/>
                <a:gd name="T41" fmla="*/ 2147483647 h 59"/>
                <a:gd name="T42" fmla="*/ 2147483647 w 59"/>
                <a:gd name="T43" fmla="*/ 2147483647 h 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9"/>
                <a:gd name="T67" fmla="*/ 0 h 59"/>
                <a:gd name="T68" fmla="*/ 59 w 59"/>
                <a:gd name="T69" fmla="*/ 59 h 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9" h="59">
                  <a:moveTo>
                    <a:pt x="29" y="59"/>
                  </a:moveTo>
                  <a:lnTo>
                    <a:pt x="29" y="59"/>
                  </a:lnTo>
                  <a:lnTo>
                    <a:pt x="41" y="56"/>
                  </a:lnTo>
                  <a:lnTo>
                    <a:pt x="50" y="50"/>
                  </a:lnTo>
                  <a:lnTo>
                    <a:pt x="56" y="41"/>
                  </a:lnTo>
                  <a:lnTo>
                    <a:pt x="59" y="30"/>
                  </a:lnTo>
                  <a:lnTo>
                    <a:pt x="56" y="18"/>
                  </a:lnTo>
                  <a:lnTo>
                    <a:pt x="50" y="9"/>
                  </a:lnTo>
                  <a:lnTo>
                    <a:pt x="41" y="3"/>
                  </a:lnTo>
                  <a:lnTo>
                    <a:pt x="29" y="0"/>
                  </a:lnTo>
                  <a:lnTo>
                    <a:pt x="18" y="3"/>
                  </a:lnTo>
                  <a:lnTo>
                    <a:pt x="9" y="9"/>
                  </a:lnTo>
                  <a:lnTo>
                    <a:pt x="3" y="18"/>
                  </a:lnTo>
                  <a:lnTo>
                    <a:pt x="0" y="30"/>
                  </a:lnTo>
                  <a:lnTo>
                    <a:pt x="3" y="41"/>
                  </a:lnTo>
                  <a:lnTo>
                    <a:pt x="9" y="50"/>
                  </a:lnTo>
                  <a:lnTo>
                    <a:pt x="18" y="56"/>
                  </a:lnTo>
                  <a:lnTo>
                    <a:pt x="29" y="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80" name="Rectangle 164"/>
            <p:cNvSpPr>
              <a:spLocks noChangeAspect="1" noChangeArrowheads="1"/>
            </p:cNvSpPr>
            <p:nvPr/>
          </p:nvSpPr>
          <p:spPr bwMode="auto">
            <a:xfrm>
              <a:off x="3489325" y="5026025"/>
              <a:ext cx="76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dirty="0">
                  <a:solidFill>
                    <a:srgbClr val="000000"/>
                  </a:solidFill>
                  <a:latin typeface="I Helvetica Oblique" charset="0"/>
                  <a:cs typeface="Times New Roman" panose="02020603050405020304" pitchFamily="18" charset="0"/>
                </a:rPr>
                <a:t>x</a:t>
              </a:r>
              <a:endParaRPr lang="en-US" b="0" dirty="0">
                <a:latin typeface="Times" panose="02020603050405020304" pitchFamily="18" charset="0"/>
                <a:cs typeface="Times New Roman" panose="02020603050405020304" pitchFamily="18" charset="0"/>
              </a:endParaRPr>
            </a:p>
          </p:txBody>
        </p:sp>
      </p:grpSp>
      <p:sp>
        <p:nvSpPr>
          <p:cNvPr id="45083" name="Rectangle 167"/>
          <p:cNvSpPr>
            <a:spLocks noChangeAspect="1" noChangeArrowheads="1"/>
          </p:cNvSpPr>
          <p:nvPr/>
        </p:nvSpPr>
        <p:spPr bwMode="auto">
          <a:xfrm>
            <a:off x="4249738" y="6180138"/>
            <a:ext cx="2524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a:solidFill>
                  <a:srgbClr val="000000"/>
                </a:solidFill>
                <a:latin typeface="Helvetica" panose="020B0604020202020204" pitchFamily="34" charset="0"/>
                <a:cs typeface="Times New Roman" panose="02020603050405020304" pitchFamily="18" charset="0"/>
              </a:rPr>
              <a:t>100</a:t>
            </a:r>
            <a:endParaRPr lang="en-US" b="0">
              <a:latin typeface="Times" panose="02020603050405020304" pitchFamily="18" charset="0"/>
              <a:cs typeface="Times New Roman" panose="02020603050405020304" pitchFamily="18" charset="0"/>
            </a:endParaRPr>
          </a:p>
        </p:txBody>
      </p:sp>
      <p:sp>
        <p:nvSpPr>
          <p:cNvPr id="45084" name="Rectangle 168"/>
          <p:cNvSpPr>
            <a:spLocks noChangeAspect="1" noChangeArrowheads="1"/>
          </p:cNvSpPr>
          <p:nvPr/>
        </p:nvSpPr>
        <p:spPr bwMode="auto">
          <a:xfrm>
            <a:off x="3851275" y="6180138"/>
            <a:ext cx="168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a:solidFill>
                  <a:srgbClr val="000000"/>
                </a:solidFill>
                <a:latin typeface="Helvetica" panose="020B0604020202020204" pitchFamily="34" charset="0"/>
                <a:cs typeface="Times New Roman" panose="02020603050405020304" pitchFamily="18" charset="0"/>
              </a:rPr>
              <a:t>75</a:t>
            </a:r>
            <a:endParaRPr lang="en-US" b="0">
              <a:latin typeface="Times" panose="02020603050405020304" pitchFamily="18" charset="0"/>
              <a:cs typeface="Times New Roman" panose="02020603050405020304" pitchFamily="18" charset="0"/>
            </a:endParaRPr>
          </a:p>
        </p:txBody>
      </p:sp>
      <p:sp>
        <p:nvSpPr>
          <p:cNvPr id="45085" name="Rectangle 169"/>
          <p:cNvSpPr>
            <a:spLocks noChangeAspect="1" noChangeArrowheads="1"/>
          </p:cNvSpPr>
          <p:nvPr/>
        </p:nvSpPr>
        <p:spPr bwMode="auto">
          <a:xfrm>
            <a:off x="3432175" y="6180138"/>
            <a:ext cx="168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a:solidFill>
                  <a:srgbClr val="000000"/>
                </a:solidFill>
                <a:latin typeface="Helvetica" panose="020B0604020202020204" pitchFamily="34" charset="0"/>
                <a:cs typeface="Times New Roman" panose="02020603050405020304" pitchFamily="18" charset="0"/>
              </a:rPr>
              <a:t>50</a:t>
            </a:r>
            <a:endParaRPr lang="en-US" b="0">
              <a:latin typeface="Times" panose="02020603050405020304" pitchFamily="18" charset="0"/>
              <a:cs typeface="Times New Roman" panose="02020603050405020304" pitchFamily="18" charset="0"/>
            </a:endParaRPr>
          </a:p>
        </p:txBody>
      </p:sp>
      <p:sp>
        <p:nvSpPr>
          <p:cNvPr id="45086" name="Rectangle 170"/>
          <p:cNvSpPr>
            <a:spLocks noChangeAspect="1" noChangeArrowheads="1"/>
          </p:cNvSpPr>
          <p:nvPr/>
        </p:nvSpPr>
        <p:spPr bwMode="auto">
          <a:xfrm>
            <a:off x="2501900" y="6180138"/>
            <a:ext cx="841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a:solidFill>
                  <a:srgbClr val="000000"/>
                </a:solidFill>
                <a:latin typeface="Helvetica" panose="020B0604020202020204" pitchFamily="34" charset="0"/>
                <a:cs typeface="Times New Roman" panose="02020603050405020304" pitchFamily="18" charset="0"/>
              </a:rPr>
              <a:t>0</a:t>
            </a:r>
            <a:endParaRPr lang="en-US" b="0">
              <a:latin typeface="Times" panose="02020603050405020304" pitchFamily="18" charset="0"/>
              <a:cs typeface="Times New Roman" panose="02020603050405020304" pitchFamily="18" charset="0"/>
            </a:endParaRPr>
          </a:p>
        </p:txBody>
      </p:sp>
      <p:sp>
        <p:nvSpPr>
          <p:cNvPr id="45087" name="Rectangle 171"/>
          <p:cNvSpPr>
            <a:spLocks noChangeAspect="1" noChangeArrowheads="1"/>
          </p:cNvSpPr>
          <p:nvPr/>
        </p:nvSpPr>
        <p:spPr bwMode="auto">
          <a:xfrm>
            <a:off x="5014913" y="6180138"/>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a:solidFill>
                  <a:srgbClr val="000000"/>
                </a:solidFill>
                <a:latin typeface="I Helvetica Oblique" charset="0"/>
                <a:cs typeface="Times New Roman" panose="02020603050405020304" pitchFamily="18" charset="0"/>
              </a:rPr>
              <a:t>L</a:t>
            </a:r>
            <a:endParaRPr lang="en-US" b="0">
              <a:latin typeface="Times" panose="02020603050405020304" pitchFamily="18" charset="0"/>
              <a:cs typeface="Times New Roman" panose="02020603050405020304" pitchFamily="18" charset="0"/>
            </a:endParaRPr>
          </a:p>
        </p:txBody>
      </p:sp>
      <p:sp>
        <p:nvSpPr>
          <p:cNvPr id="45088" name="Rectangle 172"/>
          <p:cNvSpPr>
            <a:spLocks noChangeAspect="1" noChangeArrowheads="1"/>
          </p:cNvSpPr>
          <p:nvPr/>
        </p:nvSpPr>
        <p:spPr bwMode="auto">
          <a:xfrm>
            <a:off x="5089525" y="6180138"/>
            <a:ext cx="428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a:solidFill>
                  <a:srgbClr val="000000"/>
                </a:solidFill>
                <a:latin typeface="Helvetica" panose="020B0604020202020204" pitchFamily="34" charset="0"/>
                <a:cs typeface="Times New Roman" panose="02020603050405020304" pitchFamily="18" charset="0"/>
              </a:rPr>
              <a:t>,</a:t>
            </a:r>
            <a:endParaRPr lang="en-US" b="0">
              <a:latin typeface="Times" panose="02020603050405020304" pitchFamily="18" charset="0"/>
              <a:cs typeface="Times New Roman" panose="02020603050405020304" pitchFamily="18" charset="0"/>
            </a:endParaRPr>
          </a:p>
        </p:txBody>
      </p:sp>
      <p:sp>
        <p:nvSpPr>
          <p:cNvPr id="45089" name="Rectangle 173"/>
          <p:cNvSpPr>
            <a:spLocks noChangeAspect="1" noChangeArrowheads="1"/>
          </p:cNvSpPr>
          <p:nvPr/>
        </p:nvSpPr>
        <p:spPr bwMode="auto">
          <a:xfrm>
            <a:off x="5154613" y="6180138"/>
            <a:ext cx="1444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a:solidFill>
                  <a:srgbClr val="000000"/>
                </a:solidFill>
                <a:latin typeface="Helvetica" panose="020B0604020202020204" pitchFamily="34" charset="0"/>
                <a:cs typeface="Times New Roman" panose="02020603050405020304" pitchFamily="18" charset="0"/>
              </a:rPr>
              <a:t>W</a:t>
            </a:r>
            <a:endParaRPr lang="en-US" b="0">
              <a:latin typeface="Times" panose="02020603050405020304" pitchFamily="18" charset="0"/>
              <a:cs typeface="Times New Roman" panose="02020603050405020304" pitchFamily="18" charset="0"/>
            </a:endParaRPr>
          </a:p>
        </p:txBody>
      </p:sp>
      <p:sp>
        <p:nvSpPr>
          <p:cNvPr id="45090" name="Rectangle 174"/>
          <p:cNvSpPr>
            <a:spLocks noChangeAspect="1" noChangeArrowheads="1"/>
          </p:cNvSpPr>
          <p:nvPr/>
        </p:nvSpPr>
        <p:spPr bwMode="auto">
          <a:xfrm>
            <a:off x="5275263" y="6180138"/>
            <a:ext cx="841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a:solidFill>
                  <a:srgbClr val="000000"/>
                </a:solidFill>
                <a:latin typeface="Helvetica" panose="020B0604020202020204" pitchFamily="34" charset="0"/>
                <a:cs typeface="Times New Roman" panose="02020603050405020304" pitchFamily="18" charset="0"/>
              </a:rPr>
              <a:t>o</a:t>
            </a:r>
            <a:endParaRPr lang="en-US" b="0">
              <a:latin typeface="Times" panose="02020603050405020304" pitchFamily="18" charset="0"/>
              <a:cs typeface="Times New Roman" panose="02020603050405020304" pitchFamily="18" charset="0"/>
            </a:endParaRPr>
          </a:p>
        </p:txBody>
      </p:sp>
      <p:sp>
        <p:nvSpPr>
          <p:cNvPr id="45091" name="Rectangle 175"/>
          <p:cNvSpPr>
            <a:spLocks noChangeAspect="1" noChangeArrowheads="1"/>
          </p:cNvSpPr>
          <p:nvPr/>
        </p:nvSpPr>
        <p:spPr bwMode="auto">
          <a:xfrm>
            <a:off x="5348288" y="6180138"/>
            <a:ext cx="50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a:solidFill>
                  <a:srgbClr val="000000"/>
                </a:solidFill>
                <a:latin typeface="Helvetica" panose="020B0604020202020204" pitchFamily="34" charset="0"/>
                <a:cs typeface="Times New Roman" panose="02020603050405020304" pitchFamily="18" charset="0"/>
              </a:rPr>
              <a:t>r</a:t>
            </a:r>
            <a:endParaRPr lang="en-US" b="0">
              <a:latin typeface="Times" panose="02020603050405020304" pitchFamily="18" charset="0"/>
              <a:cs typeface="Times New Roman" panose="02020603050405020304" pitchFamily="18" charset="0"/>
            </a:endParaRPr>
          </a:p>
        </p:txBody>
      </p:sp>
      <p:sp>
        <p:nvSpPr>
          <p:cNvPr id="45092" name="Rectangle 176"/>
          <p:cNvSpPr>
            <a:spLocks noChangeAspect="1" noChangeArrowheads="1"/>
          </p:cNvSpPr>
          <p:nvPr/>
        </p:nvSpPr>
        <p:spPr bwMode="auto">
          <a:xfrm>
            <a:off x="5394325" y="6180138"/>
            <a:ext cx="76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a:solidFill>
                  <a:srgbClr val="000000"/>
                </a:solidFill>
                <a:latin typeface="Helvetica" panose="020B0604020202020204" pitchFamily="34" charset="0"/>
                <a:cs typeface="Times New Roman" panose="02020603050405020304" pitchFamily="18" charset="0"/>
              </a:rPr>
              <a:t>k</a:t>
            </a:r>
            <a:endParaRPr lang="en-US" b="0">
              <a:latin typeface="Times" panose="02020603050405020304" pitchFamily="18" charset="0"/>
              <a:cs typeface="Times New Roman" panose="02020603050405020304" pitchFamily="18" charset="0"/>
            </a:endParaRPr>
          </a:p>
        </p:txBody>
      </p:sp>
      <p:sp>
        <p:nvSpPr>
          <p:cNvPr id="45093" name="Rectangle 177"/>
          <p:cNvSpPr>
            <a:spLocks noChangeAspect="1" noChangeArrowheads="1"/>
          </p:cNvSpPr>
          <p:nvPr/>
        </p:nvSpPr>
        <p:spPr bwMode="auto">
          <a:xfrm>
            <a:off x="5461000" y="6180138"/>
            <a:ext cx="8191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a:solidFill>
                  <a:srgbClr val="000000"/>
                </a:solidFill>
                <a:latin typeface="Helvetica" panose="020B0604020202020204" pitchFamily="34" charset="0"/>
                <a:cs typeface="Times New Roman" panose="02020603050405020304" pitchFamily="18" charset="0"/>
              </a:rPr>
              <a:t>ers per hour</a:t>
            </a:r>
            <a:endParaRPr lang="en-US" b="0">
              <a:latin typeface="Times" panose="02020603050405020304" pitchFamily="18" charset="0"/>
              <a:cs typeface="Times New Roman" panose="02020603050405020304" pitchFamily="18" charset="0"/>
            </a:endParaRPr>
          </a:p>
        </p:txBody>
      </p:sp>
      <p:sp>
        <p:nvSpPr>
          <p:cNvPr id="45094" name="Rectangle 178"/>
          <p:cNvSpPr>
            <a:spLocks noChangeAspect="1" noChangeArrowheads="1"/>
          </p:cNvSpPr>
          <p:nvPr/>
        </p:nvSpPr>
        <p:spPr bwMode="auto">
          <a:xfrm>
            <a:off x="2354263" y="4773613"/>
            <a:ext cx="252412"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a:solidFill>
                  <a:srgbClr val="000000"/>
                </a:solidFill>
                <a:latin typeface="Helvetica" panose="020B0604020202020204" pitchFamily="34" charset="0"/>
                <a:cs typeface="Times New Roman" panose="02020603050405020304" pitchFamily="18" charset="0"/>
              </a:rPr>
              <a:t>150</a:t>
            </a:r>
            <a:endParaRPr lang="en-US" b="0">
              <a:latin typeface="Times" panose="02020603050405020304" pitchFamily="18" charset="0"/>
              <a:cs typeface="Times New Roman" panose="02020603050405020304" pitchFamily="18" charset="0"/>
            </a:endParaRPr>
          </a:p>
        </p:txBody>
      </p:sp>
      <p:sp>
        <p:nvSpPr>
          <p:cNvPr id="45095" name="Rectangle 179"/>
          <p:cNvSpPr>
            <a:spLocks noChangeAspect="1" noChangeArrowheads="1"/>
          </p:cNvSpPr>
          <p:nvPr/>
        </p:nvSpPr>
        <p:spPr bwMode="auto">
          <a:xfrm>
            <a:off x="2354263" y="4340225"/>
            <a:ext cx="2524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a:solidFill>
                  <a:srgbClr val="000000"/>
                </a:solidFill>
                <a:latin typeface="Helvetica" panose="020B0604020202020204" pitchFamily="34" charset="0"/>
                <a:cs typeface="Times New Roman" panose="02020603050405020304" pitchFamily="18" charset="0"/>
              </a:rPr>
              <a:t>200</a:t>
            </a:r>
            <a:endParaRPr lang="en-US" b="0">
              <a:latin typeface="Times" panose="02020603050405020304" pitchFamily="18" charset="0"/>
              <a:cs typeface="Times New Roman" panose="02020603050405020304" pitchFamily="18" charset="0"/>
            </a:endParaRPr>
          </a:p>
        </p:txBody>
      </p:sp>
      <p:sp>
        <p:nvSpPr>
          <p:cNvPr id="45096" name="Rectangle 180"/>
          <p:cNvSpPr>
            <a:spLocks noChangeAspect="1" noChangeArrowheads="1"/>
          </p:cNvSpPr>
          <p:nvPr/>
        </p:nvSpPr>
        <p:spPr bwMode="auto">
          <a:xfrm>
            <a:off x="2354263" y="5200650"/>
            <a:ext cx="2524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a:solidFill>
                  <a:srgbClr val="000000"/>
                </a:solidFill>
                <a:latin typeface="Helvetica" panose="020B0604020202020204" pitchFamily="34" charset="0"/>
                <a:cs typeface="Times New Roman" panose="02020603050405020304" pitchFamily="18" charset="0"/>
              </a:rPr>
              <a:t>100</a:t>
            </a:r>
            <a:endParaRPr lang="en-US" b="0">
              <a:latin typeface="Times" panose="02020603050405020304" pitchFamily="18" charset="0"/>
              <a:cs typeface="Times New Roman" panose="02020603050405020304" pitchFamily="18" charset="0"/>
            </a:endParaRPr>
          </a:p>
        </p:txBody>
      </p:sp>
      <p:sp>
        <p:nvSpPr>
          <p:cNvPr id="45097" name="Rectangle 181"/>
          <p:cNvSpPr>
            <a:spLocks noChangeAspect="1" noChangeArrowheads="1"/>
          </p:cNvSpPr>
          <p:nvPr/>
        </p:nvSpPr>
        <p:spPr bwMode="auto">
          <a:xfrm>
            <a:off x="4768850" y="3386138"/>
            <a:ext cx="10461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a:solidFill>
                  <a:srgbClr val="000000"/>
                </a:solidFill>
                <a:latin typeface="Helvetica" panose="020B0604020202020204" pitchFamily="34" charset="0"/>
                <a:cs typeface="Times New Roman" panose="02020603050405020304" pitchFamily="18" charset="0"/>
              </a:rPr>
              <a:t>Expansion path</a:t>
            </a:r>
            <a:endParaRPr lang="en-US" b="0">
              <a:latin typeface="Times" panose="02020603050405020304" pitchFamily="18" charset="0"/>
              <a:cs typeface="Times New Roman" panose="02020603050405020304" pitchFamily="18" charset="0"/>
            </a:endParaRPr>
          </a:p>
        </p:txBody>
      </p:sp>
      <p:grpSp>
        <p:nvGrpSpPr>
          <p:cNvPr id="45098" name="Group 182"/>
          <p:cNvGrpSpPr>
            <a:grpSpLocks noChangeAspect="1"/>
          </p:cNvGrpSpPr>
          <p:nvPr/>
        </p:nvGrpSpPr>
        <p:grpSpPr bwMode="auto">
          <a:xfrm>
            <a:off x="2592388" y="2682875"/>
            <a:ext cx="571500" cy="331788"/>
            <a:chOff x="1121" y="1485"/>
            <a:chExt cx="409" cy="236"/>
          </a:xfrm>
        </p:grpSpPr>
        <p:sp>
          <p:nvSpPr>
            <p:cNvPr id="45120" name="Rectangle 183"/>
            <p:cNvSpPr>
              <a:spLocks noChangeAspect="1" noChangeArrowheads="1"/>
            </p:cNvSpPr>
            <p:nvPr/>
          </p:nvSpPr>
          <p:spPr bwMode="auto">
            <a:xfrm>
              <a:off x="1121" y="1603"/>
              <a:ext cx="36" cy="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45121" name="Rectangle 184"/>
            <p:cNvSpPr>
              <a:spLocks noChangeAspect="1" noChangeArrowheads="1"/>
            </p:cNvSpPr>
            <p:nvPr/>
          </p:nvSpPr>
          <p:spPr bwMode="auto">
            <a:xfrm>
              <a:off x="1191" y="1485"/>
              <a:ext cx="33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a:solidFill>
                    <a:srgbClr val="000000"/>
                  </a:solidFill>
                  <a:latin typeface="Helvetica" panose="020B0604020202020204" pitchFamily="34" charset="0"/>
                  <a:cs typeface="Times New Roman" panose="02020603050405020304" pitchFamily="18" charset="0"/>
                </a:rPr>
                <a:t>$3,000</a:t>
              </a:r>
              <a:endParaRPr lang="en-US" b="0">
                <a:latin typeface="Times" panose="02020603050405020304" pitchFamily="18" charset="0"/>
                <a:cs typeface="Times New Roman" panose="02020603050405020304" pitchFamily="18" charset="0"/>
              </a:endParaRPr>
            </a:p>
          </p:txBody>
        </p:sp>
        <p:sp>
          <p:nvSpPr>
            <p:cNvPr id="45122" name="Rectangle 185"/>
            <p:cNvSpPr>
              <a:spLocks noChangeAspect="1" noChangeArrowheads="1"/>
            </p:cNvSpPr>
            <p:nvPr/>
          </p:nvSpPr>
          <p:spPr bwMode="auto">
            <a:xfrm>
              <a:off x="1192" y="1591"/>
              <a:ext cx="338"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a:solidFill>
                    <a:srgbClr val="000000"/>
                  </a:solidFill>
                  <a:latin typeface="Helvetica" panose="020B0604020202020204" pitchFamily="34" charset="0"/>
                  <a:cs typeface="Times New Roman" panose="02020603050405020304" pitchFamily="18" charset="0"/>
                </a:rPr>
                <a:t>isocost</a:t>
              </a:r>
              <a:endParaRPr lang="en-US" b="0">
                <a:latin typeface="Times" panose="02020603050405020304" pitchFamily="18" charset="0"/>
                <a:cs typeface="Times New Roman" panose="02020603050405020304" pitchFamily="18" charset="0"/>
              </a:endParaRPr>
            </a:p>
          </p:txBody>
        </p:sp>
      </p:grpSp>
      <p:grpSp>
        <p:nvGrpSpPr>
          <p:cNvPr id="45099" name="Group 186"/>
          <p:cNvGrpSpPr>
            <a:grpSpLocks noChangeAspect="1"/>
          </p:cNvGrpSpPr>
          <p:nvPr/>
        </p:nvGrpSpPr>
        <p:grpSpPr bwMode="auto">
          <a:xfrm>
            <a:off x="2568575" y="3695700"/>
            <a:ext cx="573088" cy="331788"/>
            <a:chOff x="1121" y="1485"/>
            <a:chExt cx="409" cy="236"/>
          </a:xfrm>
        </p:grpSpPr>
        <p:sp>
          <p:nvSpPr>
            <p:cNvPr id="45117" name="Rectangle 187"/>
            <p:cNvSpPr>
              <a:spLocks noChangeAspect="1" noChangeArrowheads="1"/>
            </p:cNvSpPr>
            <p:nvPr/>
          </p:nvSpPr>
          <p:spPr bwMode="auto">
            <a:xfrm>
              <a:off x="1121" y="1603"/>
              <a:ext cx="36" cy="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45118" name="Rectangle 188"/>
            <p:cNvSpPr>
              <a:spLocks noChangeAspect="1" noChangeArrowheads="1"/>
            </p:cNvSpPr>
            <p:nvPr/>
          </p:nvSpPr>
          <p:spPr bwMode="auto">
            <a:xfrm>
              <a:off x="1192" y="1485"/>
              <a:ext cx="33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a:solidFill>
                    <a:srgbClr val="000000"/>
                  </a:solidFill>
                  <a:latin typeface="Helvetica" panose="020B0604020202020204" pitchFamily="34" charset="0"/>
                  <a:cs typeface="Times New Roman" panose="02020603050405020304" pitchFamily="18" charset="0"/>
                </a:rPr>
                <a:t>$2,000</a:t>
              </a:r>
              <a:endParaRPr lang="en-US" b="0">
                <a:latin typeface="Times" panose="02020603050405020304" pitchFamily="18" charset="0"/>
                <a:cs typeface="Times New Roman" panose="02020603050405020304" pitchFamily="18" charset="0"/>
              </a:endParaRPr>
            </a:p>
          </p:txBody>
        </p:sp>
        <p:sp>
          <p:nvSpPr>
            <p:cNvPr id="45119" name="Rectangle 189"/>
            <p:cNvSpPr>
              <a:spLocks noChangeAspect="1" noChangeArrowheads="1"/>
            </p:cNvSpPr>
            <p:nvPr/>
          </p:nvSpPr>
          <p:spPr bwMode="auto">
            <a:xfrm>
              <a:off x="1192" y="1591"/>
              <a:ext cx="338"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a:solidFill>
                    <a:srgbClr val="000000"/>
                  </a:solidFill>
                  <a:latin typeface="Helvetica" panose="020B0604020202020204" pitchFamily="34" charset="0"/>
                  <a:cs typeface="Times New Roman" panose="02020603050405020304" pitchFamily="18" charset="0"/>
                </a:rPr>
                <a:t>isocost</a:t>
              </a:r>
              <a:endParaRPr lang="en-US" b="0">
                <a:latin typeface="Times" panose="02020603050405020304" pitchFamily="18" charset="0"/>
                <a:cs typeface="Times New Roman" panose="02020603050405020304" pitchFamily="18" charset="0"/>
              </a:endParaRPr>
            </a:p>
          </p:txBody>
        </p:sp>
      </p:grpSp>
      <p:grpSp>
        <p:nvGrpSpPr>
          <p:cNvPr id="45100" name="Group 190"/>
          <p:cNvGrpSpPr>
            <a:grpSpLocks noChangeAspect="1"/>
          </p:cNvGrpSpPr>
          <p:nvPr/>
        </p:nvGrpSpPr>
        <p:grpSpPr bwMode="auto">
          <a:xfrm>
            <a:off x="2770188" y="1744663"/>
            <a:ext cx="573087" cy="331787"/>
            <a:chOff x="1121" y="1485"/>
            <a:chExt cx="409" cy="236"/>
          </a:xfrm>
        </p:grpSpPr>
        <p:sp>
          <p:nvSpPr>
            <p:cNvPr id="45114" name="Rectangle 191"/>
            <p:cNvSpPr>
              <a:spLocks noChangeAspect="1" noChangeArrowheads="1"/>
            </p:cNvSpPr>
            <p:nvPr/>
          </p:nvSpPr>
          <p:spPr bwMode="auto">
            <a:xfrm>
              <a:off x="1121" y="1603"/>
              <a:ext cx="36" cy="9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endParaRPr lang="en-US" b="0">
                <a:latin typeface="Times" panose="02020603050405020304" pitchFamily="18" charset="0"/>
                <a:cs typeface="Times New Roman" panose="02020603050405020304" pitchFamily="18" charset="0"/>
              </a:endParaRPr>
            </a:p>
          </p:txBody>
        </p:sp>
        <p:sp>
          <p:nvSpPr>
            <p:cNvPr id="45115" name="Rectangle 192"/>
            <p:cNvSpPr>
              <a:spLocks noChangeAspect="1" noChangeArrowheads="1"/>
            </p:cNvSpPr>
            <p:nvPr/>
          </p:nvSpPr>
          <p:spPr bwMode="auto">
            <a:xfrm>
              <a:off x="1192" y="1485"/>
              <a:ext cx="331"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a:solidFill>
                    <a:srgbClr val="000000"/>
                  </a:solidFill>
                  <a:latin typeface="Helvetica" panose="020B0604020202020204" pitchFamily="34" charset="0"/>
                  <a:cs typeface="Times New Roman" panose="02020603050405020304" pitchFamily="18" charset="0"/>
                </a:rPr>
                <a:t>$4,000</a:t>
              </a:r>
              <a:endParaRPr lang="en-US" b="0">
                <a:latin typeface="Times" panose="02020603050405020304" pitchFamily="18" charset="0"/>
                <a:cs typeface="Times New Roman" panose="02020603050405020304" pitchFamily="18" charset="0"/>
              </a:endParaRPr>
            </a:p>
          </p:txBody>
        </p:sp>
        <p:sp>
          <p:nvSpPr>
            <p:cNvPr id="45116" name="Rectangle 193"/>
            <p:cNvSpPr>
              <a:spLocks noChangeAspect="1" noChangeArrowheads="1"/>
            </p:cNvSpPr>
            <p:nvPr/>
          </p:nvSpPr>
          <p:spPr bwMode="auto">
            <a:xfrm>
              <a:off x="1192" y="1591"/>
              <a:ext cx="338"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a:solidFill>
                    <a:srgbClr val="000000"/>
                  </a:solidFill>
                  <a:latin typeface="Helvetica" panose="020B0604020202020204" pitchFamily="34" charset="0"/>
                  <a:cs typeface="Times New Roman" panose="02020603050405020304" pitchFamily="18" charset="0"/>
                </a:rPr>
                <a:t>isocost</a:t>
              </a:r>
              <a:endParaRPr lang="en-US" b="0">
                <a:latin typeface="Times" panose="02020603050405020304" pitchFamily="18" charset="0"/>
                <a:cs typeface="Times New Roman" panose="02020603050405020304" pitchFamily="18" charset="0"/>
              </a:endParaRPr>
            </a:p>
          </p:txBody>
        </p:sp>
      </p:grpSp>
      <p:sp>
        <p:nvSpPr>
          <p:cNvPr id="45101" name="Line 194"/>
          <p:cNvSpPr>
            <a:spLocks noChangeAspect="1" noChangeShapeType="1"/>
          </p:cNvSpPr>
          <p:nvPr/>
        </p:nvSpPr>
        <p:spPr bwMode="auto">
          <a:xfrm>
            <a:off x="2635250" y="5303838"/>
            <a:ext cx="874713" cy="1587"/>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5102" name="Line 195"/>
          <p:cNvSpPr>
            <a:spLocks noChangeAspect="1" noChangeShapeType="1"/>
          </p:cNvSpPr>
          <p:nvPr/>
        </p:nvSpPr>
        <p:spPr bwMode="auto">
          <a:xfrm>
            <a:off x="3500438" y="5241925"/>
            <a:ext cx="1587" cy="873125"/>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5103" name="Line 196"/>
          <p:cNvSpPr>
            <a:spLocks noChangeAspect="1" noChangeShapeType="1"/>
          </p:cNvSpPr>
          <p:nvPr/>
        </p:nvSpPr>
        <p:spPr bwMode="auto">
          <a:xfrm>
            <a:off x="2635250" y="4833938"/>
            <a:ext cx="1277938" cy="1587"/>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5104" name="Line 197"/>
          <p:cNvSpPr>
            <a:spLocks noChangeAspect="1" noChangeShapeType="1"/>
          </p:cNvSpPr>
          <p:nvPr/>
        </p:nvSpPr>
        <p:spPr bwMode="auto">
          <a:xfrm>
            <a:off x="3937000" y="4838700"/>
            <a:ext cx="1588" cy="127635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5105" name="Line 198"/>
          <p:cNvSpPr>
            <a:spLocks noChangeAspect="1" noChangeShapeType="1"/>
          </p:cNvSpPr>
          <p:nvPr/>
        </p:nvSpPr>
        <p:spPr bwMode="auto">
          <a:xfrm>
            <a:off x="2635250" y="4430713"/>
            <a:ext cx="1747838" cy="1587"/>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45106" name="Line 199"/>
          <p:cNvSpPr>
            <a:spLocks noChangeAspect="1" noChangeShapeType="1"/>
          </p:cNvSpPr>
          <p:nvPr/>
        </p:nvSpPr>
        <p:spPr bwMode="auto">
          <a:xfrm>
            <a:off x="4362450" y="4433888"/>
            <a:ext cx="0" cy="1681162"/>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 name="Group 3"/>
          <p:cNvGrpSpPr/>
          <p:nvPr/>
        </p:nvGrpSpPr>
        <p:grpSpPr>
          <a:xfrm>
            <a:off x="4329113" y="4167188"/>
            <a:ext cx="96837" cy="284162"/>
            <a:chOff x="4329113" y="4167188"/>
            <a:chExt cx="96837" cy="284162"/>
          </a:xfrm>
        </p:grpSpPr>
        <p:sp>
          <p:nvSpPr>
            <p:cNvPr id="45082" name="Rectangle 166"/>
            <p:cNvSpPr>
              <a:spLocks noChangeAspect="1" noChangeArrowheads="1"/>
            </p:cNvSpPr>
            <p:nvPr/>
          </p:nvSpPr>
          <p:spPr bwMode="auto">
            <a:xfrm>
              <a:off x="4349750" y="4167188"/>
              <a:ext cx="7620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a:solidFill>
                    <a:srgbClr val="000000"/>
                  </a:solidFill>
                  <a:latin typeface="I Helvetica Oblique" charset="0"/>
                  <a:cs typeface="Times New Roman" panose="02020603050405020304" pitchFamily="18" charset="0"/>
                </a:rPr>
                <a:t>z</a:t>
              </a:r>
              <a:endParaRPr lang="en-US" b="0">
                <a:latin typeface="Times" panose="02020603050405020304" pitchFamily="18" charset="0"/>
                <a:cs typeface="Times New Roman" panose="02020603050405020304" pitchFamily="18" charset="0"/>
              </a:endParaRPr>
            </a:p>
          </p:txBody>
        </p:sp>
        <p:sp>
          <p:nvSpPr>
            <p:cNvPr id="45107" name="Freeform 206"/>
            <p:cNvSpPr>
              <a:spLocks noChangeAspect="1"/>
            </p:cNvSpPr>
            <p:nvPr/>
          </p:nvSpPr>
          <p:spPr bwMode="auto">
            <a:xfrm>
              <a:off x="4329113" y="4373563"/>
              <a:ext cx="77787" cy="77787"/>
            </a:xfrm>
            <a:custGeom>
              <a:avLst/>
              <a:gdLst>
                <a:gd name="T0" fmla="*/ 2147483647 w 56"/>
                <a:gd name="T1" fmla="*/ 2147483647 h 56"/>
                <a:gd name="T2" fmla="*/ 2147483647 w 56"/>
                <a:gd name="T3" fmla="*/ 2147483647 h 56"/>
                <a:gd name="T4" fmla="*/ 2147483647 w 56"/>
                <a:gd name="T5" fmla="*/ 2147483647 h 56"/>
                <a:gd name="T6" fmla="*/ 2147483647 w 56"/>
                <a:gd name="T7" fmla="*/ 2147483647 h 56"/>
                <a:gd name="T8" fmla="*/ 2147483647 w 56"/>
                <a:gd name="T9" fmla="*/ 2147483647 h 56"/>
                <a:gd name="T10" fmla="*/ 2147483647 w 56"/>
                <a:gd name="T11" fmla="*/ 2147483647 h 56"/>
                <a:gd name="T12" fmla="*/ 2147483647 w 56"/>
                <a:gd name="T13" fmla="*/ 2147483647 h 56"/>
                <a:gd name="T14" fmla="*/ 2147483647 w 56"/>
                <a:gd name="T15" fmla="*/ 2147483647 h 56"/>
                <a:gd name="T16" fmla="*/ 2147483647 w 56"/>
                <a:gd name="T17" fmla="*/ 2147483647 h 56"/>
                <a:gd name="T18" fmla="*/ 2147483647 w 56"/>
                <a:gd name="T19" fmla="*/ 2147483647 h 56"/>
                <a:gd name="T20" fmla="*/ 2147483647 w 56"/>
                <a:gd name="T21" fmla="*/ 0 h 56"/>
                <a:gd name="T22" fmla="*/ 2147483647 w 56"/>
                <a:gd name="T23" fmla="*/ 0 h 56"/>
                <a:gd name="T24" fmla="*/ 2147483647 w 56"/>
                <a:gd name="T25" fmla="*/ 2147483647 h 56"/>
                <a:gd name="T26" fmla="*/ 2147483647 w 56"/>
                <a:gd name="T27" fmla="*/ 2147483647 h 56"/>
                <a:gd name="T28" fmla="*/ 0 w 56"/>
                <a:gd name="T29" fmla="*/ 2147483647 h 56"/>
                <a:gd name="T30" fmla="*/ 0 w 56"/>
                <a:gd name="T31" fmla="*/ 2147483647 h 56"/>
                <a:gd name="T32" fmla="*/ 0 w 56"/>
                <a:gd name="T33" fmla="*/ 2147483647 h 56"/>
                <a:gd name="T34" fmla="*/ 0 w 56"/>
                <a:gd name="T35" fmla="*/ 2147483647 h 56"/>
                <a:gd name="T36" fmla="*/ 2147483647 w 56"/>
                <a:gd name="T37" fmla="*/ 2147483647 h 56"/>
                <a:gd name="T38" fmla="*/ 2147483647 w 56"/>
                <a:gd name="T39" fmla="*/ 2147483647 h 56"/>
                <a:gd name="T40" fmla="*/ 2147483647 w 56"/>
                <a:gd name="T41" fmla="*/ 2147483647 h 56"/>
                <a:gd name="T42" fmla="*/ 2147483647 w 56"/>
                <a:gd name="T43" fmla="*/ 2147483647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56"/>
                <a:gd name="T68" fmla="*/ 56 w 56"/>
                <a:gd name="T69" fmla="*/ 56 h 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56">
                  <a:moveTo>
                    <a:pt x="26" y="56"/>
                  </a:moveTo>
                  <a:lnTo>
                    <a:pt x="26" y="56"/>
                  </a:lnTo>
                  <a:lnTo>
                    <a:pt x="38" y="56"/>
                  </a:lnTo>
                  <a:lnTo>
                    <a:pt x="47" y="50"/>
                  </a:lnTo>
                  <a:lnTo>
                    <a:pt x="53" y="41"/>
                  </a:lnTo>
                  <a:lnTo>
                    <a:pt x="56" y="30"/>
                  </a:lnTo>
                  <a:lnTo>
                    <a:pt x="53" y="18"/>
                  </a:lnTo>
                  <a:lnTo>
                    <a:pt x="47" y="9"/>
                  </a:lnTo>
                  <a:lnTo>
                    <a:pt x="38" y="3"/>
                  </a:lnTo>
                  <a:lnTo>
                    <a:pt x="26" y="0"/>
                  </a:lnTo>
                  <a:lnTo>
                    <a:pt x="15" y="3"/>
                  </a:lnTo>
                  <a:lnTo>
                    <a:pt x="6" y="9"/>
                  </a:lnTo>
                  <a:lnTo>
                    <a:pt x="0" y="18"/>
                  </a:lnTo>
                  <a:lnTo>
                    <a:pt x="0" y="30"/>
                  </a:lnTo>
                  <a:lnTo>
                    <a:pt x="0" y="41"/>
                  </a:lnTo>
                  <a:lnTo>
                    <a:pt x="6" y="50"/>
                  </a:lnTo>
                  <a:lnTo>
                    <a:pt x="15" y="56"/>
                  </a:lnTo>
                  <a:lnTo>
                    <a:pt x="26" y="56"/>
                  </a:lnTo>
                  <a:close/>
                </a:path>
              </a:pathLst>
            </a:custGeom>
            <a:solidFill>
              <a:srgbClr val="A154A0"/>
            </a:solidFill>
            <a:ln w="4763">
              <a:solidFill>
                <a:srgbClr val="A154A0"/>
              </a:solidFill>
              <a:prstDash val="solid"/>
              <a:round/>
              <a:headEnd/>
              <a:tailEnd/>
            </a:ln>
          </p:spPr>
          <p:txBody>
            <a:bodyPr/>
            <a:lstStyle/>
            <a:p>
              <a:endParaRPr lang="en-US"/>
            </a:p>
          </p:txBody>
        </p:sp>
      </p:grpSp>
      <p:grpSp>
        <p:nvGrpSpPr>
          <p:cNvPr id="3" name="Group 2"/>
          <p:cNvGrpSpPr/>
          <p:nvPr/>
        </p:nvGrpSpPr>
        <p:grpSpPr>
          <a:xfrm>
            <a:off x="3894138" y="4578350"/>
            <a:ext cx="115887" cy="304800"/>
            <a:chOff x="3894138" y="4578350"/>
            <a:chExt cx="115887" cy="304800"/>
          </a:xfrm>
        </p:grpSpPr>
        <p:sp>
          <p:nvSpPr>
            <p:cNvPr id="45081" name="Rectangle 165"/>
            <p:cNvSpPr>
              <a:spLocks noChangeAspect="1" noChangeArrowheads="1"/>
            </p:cNvSpPr>
            <p:nvPr/>
          </p:nvSpPr>
          <p:spPr bwMode="auto">
            <a:xfrm>
              <a:off x="3933825" y="4578350"/>
              <a:ext cx="76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a:solidFill>
                    <a:srgbClr val="000000"/>
                  </a:solidFill>
                  <a:latin typeface="I Helvetica Oblique" charset="0"/>
                  <a:cs typeface="Times New Roman" panose="02020603050405020304" pitchFamily="18" charset="0"/>
                </a:rPr>
                <a:t>y</a:t>
              </a:r>
              <a:endParaRPr lang="en-US" b="0">
                <a:latin typeface="Times" panose="02020603050405020304" pitchFamily="18" charset="0"/>
                <a:cs typeface="Times New Roman" panose="02020603050405020304" pitchFamily="18" charset="0"/>
              </a:endParaRPr>
            </a:p>
          </p:txBody>
        </p:sp>
        <p:sp>
          <p:nvSpPr>
            <p:cNvPr id="45110" name="Freeform 214"/>
            <p:cNvSpPr>
              <a:spLocks noChangeAspect="1"/>
            </p:cNvSpPr>
            <p:nvPr/>
          </p:nvSpPr>
          <p:spPr bwMode="auto">
            <a:xfrm>
              <a:off x="3894138" y="4805363"/>
              <a:ext cx="76200" cy="77787"/>
            </a:xfrm>
            <a:custGeom>
              <a:avLst/>
              <a:gdLst>
                <a:gd name="T0" fmla="*/ 2147483647 w 55"/>
                <a:gd name="T1" fmla="*/ 2147483647 h 55"/>
                <a:gd name="T2" fmla="*/ 2147483647 w 55"/>
                <a:gd name="T3" fmla="*/ 2147483647 h 55"/>
                <a:gd name="T4" fmla="*/ 2147483647 w 55"/>
                <a:gd name="T5" fmla="*/ 2147483647 h 55"/>
                <a:gd name="T6" fmla="*/ 2147483647 w 55"/>
                <a:gd name="T7" fmla="*/ 2147483647 h 55"/>
                <a:gd name="T8" fmla="*/ 2147483647 w 55"/>
                <a:gd name="T9" fmla="*/ 2147483647 h 55"/>
                <a:gd name="T10" fmla="*/ 2147483647 w 55"/>
                <a:gd name="T11" fmla="*/ 2147483647 h 55"/>
                <a:gd name="T12" fmla="*/ 2147483647 w 55"/>
                <a:gd name="T13" fmla="*/ 2147483647 h 55"/>
                <a:gd name="T14" fmla="*/ 2147483647 w 55"/>
                <a:gd name="T15" fmla="*/ 2147483647 h 55"/>
                <a:gd name="T16" fmla="*/ 2147483647 w 55"/>
                <a:gd name="T17" fmla="*/ 2147483647 h 55"/>
                <a:gd name="T18" fmla="*/ 2147483647 w 55"/>
                <a:gd name="T19" fmla="*/ 0 h 55"/>
                <a:gd name="T20" fmla="*/ 2147483647 w 55"/>
                <a:gd name="T21" fmla="*/ 0 h 55"/>
                <a:gd name="T22" fmla="*/ 2147483647 w 55"/>
                <a:gd name="T23" fmla="*/ 0 h 55"/>
                <a:gd name="T24" fmla="*/ 2147483647 w 55"/>
                <a:gd name="T25" fmla="*/ 0 h 55"/>
                <a:gd name="T26" fmla="*/ 2147483647 w 55"/>
                <a:gd name="T27" fmla="*/ 2147483647 h 55"/>
                <a:gd name="T28" fmla="*/ 2147483647 w 55"/>
                <a:gd name="T29" fmla="*/ 2147483647 h 55"/>
                <a:gd name="T30" fmla="*/ 0 w 55"/>
                <a:gd name="T31" fmla="*/ 2147483647 h 55"/>
                <a:gd name="T32" fmla="*/ 0 w 55"/>
                <a:gd name="T33" fmla="*/ 2147483647 h 55"/>
                <a:gd name="T34" fmla="*/ 2147483647 w 55"/>
                <a:gd name="T35" fmla="*/ 2147483647 h 55"/>
                <a:gd name="T36" fmla="*/ 2147483647 w 55"/>
                <a:gd name="T37" fmla="*/ 2147483647 h 55"/>
                <a:gd name="T38" fmla="*/ 2147483647 w 55"/>
                <a:gd name="T39" fmla="*/ 2147483647 h 55"/>
                <a:gd name="T40" fmla="*/ 2147483647 w 55"/>
                <a:gd name="T41" fmla="*/ 2147483647 h 55"/>
                <a:gd name="T42" fmla="*/ 2147483647 w 55"/>
                <a:gd name="T43" fmla="*/ 2147483647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
                <a:gd name="T67" fmla="*/ 0 h 55"/>
                <a:gd name="T68" fmla="*/ 55 w 55"/>
                <a:gd name="T69" fmla="*/ 55 h 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 h="55">
                  <a:moveTo>
                    <a:pt x="29" y="55"/>
                  </a:moveTo>
                  <a:lnTo>
                    <a:pt x="29" y="55"/>
                  </a:lnTo>
                  <a:lnTo>
                    <a:pt x="41" y="53"/>
                  </a:lnTo>
                  <a:lnTo>
                    <a:pt x="49" y="47"/>
                  </a:lnTo>
                  <a:lnTo>
                    <a:pt x="55" y="38"/>
                  </a:lnTo>
                  <a:lnTo>
                    <a:pt x="55" y="26"/>
                  </a:lnTo>
                  <a:lnTo>
                    <a:pt x="55" y="14"/>
                  </a:lnTo>
                  <a:lnTo>
                    <a:pt x="49" y="6"/>
                  </a:lnTo>
                  <a:lnTo>
                    <a:pt x="41" y="0"/>
                  </a:lnTo>
                  <a:lnTo>
                    <a:pt x="29" y="0"/>
                  </a:lnTo>
                  <a:lnTo>
                    <a:pt x="17" y="0"/>
                  </a:lnTo>
                  <a:lnTo>
                    <a:pt x="8" y="6"/>
                  </a:lnTo>
                  <a:lnTo>
                    <a:pt x="2" y="14"/>
                  </a:lnTo>
                  <a:lnTo>
                    <a:pt x="0" y="26"/>
                  </a:lnTo>
                  <a:lnTo>
                    <a:pt x="2" y="38"/>
                  </a:lnTo>
                  <a:lnTo>
                    <a:pt x="8" y="47"/>
                  </a:lnTo>
                  <a:lnTo>
                    <a:pt x="17" y="53"/>
                  </a:lnTo>
                  <a:lnTo>
                    <a:pt x="29" y="55"/>
                  </a:lnTo>
                  <a:close/>
                </a:path>
              </a:pathLst>
            </a:custGeom>
            <a:solidFill>
              <a:srgbClr val="F99C1C"/>
            </a:solidFill>
            <a:ln w="4763">
              <a:solidFill>
                <a:srgbClr val="F99C1C"/>
              </a:solidFill>
              <a:prstDash val="solid"/>
              <a:round/>
              <a:headEnd/>
              <a:tailEnd/>
            </a:ln>
          </p:spPr>
          <p:txBody>
            <a:bodyPr/>
            <a:lstStyle/>
            <a:p>
              <a:endParaRPr lang="en-US"/>
            </a:p>
          </p:txBody>
        </p:sp>
      </p:grpSp>
      <p:sp>
        <p:nvSpPr>
          <p:cNvPr id="45111" name="Rectangle 215"/>
          <p:cNvSpPr>
            <a:spLocks noChangeAspect="1" noChangeArrowheads="1"/>
          </p:cNvSpPr>
          <p:nvPr/>
        </p:nvSpPr>
        <p:spPr bwMode="auto">
          <a:xfrm>
            <a:off x="5676900" y="5946775"/>
            <a:ext cx="112871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i="1">
                <a:solidFill>
                  <a:srgbClr val="000000"/>
                </a:solidFill>
                <a:latin typeface="Times New Roman" panose="02020603050405020304" pitchFamily="18" charset="0"/>
                <a:cs typeface="Times New Roman" panose="02020603050405020304" pitchFamily="18" charset="0"/>
              </a:rPr>
              <a:t>q</a:t>
            </a:r>
            <a:r>
              <a:rPr lang="en-US" sz="1200" b="0">
                <a:solidFill>
                  <a:srgbClr val="000000"/>
                </a:solidFill>
                <a:latin typeface="Helvetica" panose="020B0604020202020204" pitchFamily="34" charset="0"/>
                <a:cs typeface="Times New Roman" panose="02020603050405020304" pitchFamily="18" charset="0"/>
              </a:rPr>
              <a:t> = 100 Isoquant</a:t>
            </a:r>
            <a:endParaRPr lang="en-US" b="0">
              <a:latin typeface="Times" panose="02020603050405020304" pitchFamily="18" charset="0"/>
              <a:cs typeface="Times New Roman" panose="02020603050405020304" pitchFamily="18" charset="0"/>
            </a:endParaRPr>
          </a:p>
        </p:txBody>
      </p:sp>
      <p:sp>
        <p:nvSpPr>
          <p:cNvPr id="45112" name="Rectangle 216"/>
          <p:cNvSpPr>
            <a:spLocks noChangeAspect="1" noChangeArrowheads="1"/>
          </p:cNvSpPr>
          <p:nvPr/>
        </p:nvSpPr>
        <p:spPr bwMode="auto">
          <a:xfrm>
            <a:off x="5661025" y="5713413"/>
            <a:ext cx="112871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i="1">
                <a:solidFill>
                  <a:srgbClr val="000000"/>
                </a:solidFill>
                <a:latin typeface="Times New Roman" panose="02020603050405020304" pitchFamily="18" charset="0"/>
                <a:cs typeface="Times New Roman" panose="02020603050405020304" pitchFamily="18" charset="0"/>
              </a:rPr>
              <a:t>q</a:t>
            </a:r>
            <a:r>
              <a:rPr lang="en-US" sz="1200" b="0">
                <a:solidFill>
                  <a:srgbClr val="000000"/>
                </a:solidFill>
                <a:latin typeface="Helvetica" panose="020B0604020202020204" pitchFamily="34" charset="0"/>
                <a:cs typeface="Times New Roman" panose="02020603050405020304" pitchFamily="18" charset="0"/>
              </a:rPr>
              <a:t> = 150 Isoquant</a:t>
            </a:r>
            <a:endParaRPr lang="en-US" b="0">
              <a:latin typeface="Times" panose="02020603050405020304" pitchFamily="18" charset="0"/>
              <a:cs typeface="Times New Roman" panose="02020603050405020304" pitchFamily="18" charset="0"/>
            </a:endParaRPr>
          </a:p>
        </p:txBody>
      </p:sp>
      <p:sp>
        <p:nvSpPr>
          <p:cNvPr id="45113" name="Rectangle 217"/>
          <p:cNvSpPr>
            <a:spLocks noChangeAspect="1" noChangeArrowheads="1"/>
          </p:cNvSpPr>
          <p:nvPr/>
        </p:nvSpPr>
        <p:spPr bwMode="auto">
          <a:xfrm>
            <a:off x="5729288" y="5308600"/>
            <a:ext cx="11287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200" b="0" i="1">
                <a:solidFill>
                  <a:srgbClr val="000000"/>
                </a:solidFill>
                <a:latin typeface="Times New Roman" panose="02020603050405020304" pitchFamily="18" charset="0"/>
                <a:cs typeface="Times New Roman" panose="02020603050405020304" pitchFamily="18" charset="0"/>
              </a:rPr>
              <a:t>q</a:t>
            </a:r>
            <a:r>
              <a:rPr lang="en-US" sz="1200" b="0">
                <a:solidFill>
                  <a:srgbClr val="000000"/>
                </a:solidFill>
                <a:latin typeface="Helvetica" panose="020B0604020202020204" pitchFamily="34" charset="0"/>
                <a:cs typeface="Times New Roman" panose="02020603050405020304" pitchFamily="18" charset="0"/>
              </a:rPr>
              <a:t> = 200 Isoquant</a:t>
            </a:r>
            <a:endParaRPr lang="en-US" b="0">
              <a:latin typeface="Times" panose="02020603050405020304" pitchFamily="18" charset="0"/>
              <a:cs typeface="Times New Roman" panose="02020603050405020304" pitchFamily="18" charset="0"/>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45101"/>
                                        </p:tgtEl>
                                        <p:attrNameLst>
                                          <p:attrName>style.visibility</p:attrName>
                                        </p:attrNameLst>
                                      </p:cBhvr>
                                      <p:to>
                                        <p:strVal val="visible"/>
                                      </p:to>
                                    </p:set>
                                    <p:animEffect transition="in" filter="wipe(left)">
                                      <p:cBhvr>
                                        <p:cTn id="10" dur="500"/>
                                        <p:tgtEl>
                                          <p:spTgt spid="4510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5102"/>
                                        </p:tgtEl>
                                        <p:attrNameLst>
                                          <p:attrName>style.visibility</p:attrName>
                                        </p:attrNameLst>
                                      </p:cBhvr>
                                      <p:to>
                                        <p:strVal val="visible"/>
                                      </p:to>
                                    </p:set>
                                    <p:animEffect transition="in" filter="wipe(down)">
                                      <p:cBhvr>
                                        <p:cTn id="13" dur="500"/>
                                        <p:tgtEl>
                                          <p:spTgt spid="4510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45103"/>
                                        </p:tgtEl>
                                        <p:attrNameLst>
                                          <p:attrName>style.visibility</p:attrName>
                                        </p:attrNameLst>
                                      </p:cBhvr>
                                      <p:to>
                                        <p:strVal val="visible"/>
                                      </p:to>
                                    </p:set>
                                    <p:animEffect transition="in" filter="wipe(left)">
                                      <p:cBhvr>
                                        <p:cTn id="21" dur="500"/>
                                        <p:tgtEl>
                                          <p:spTgt spid="4510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5104"/>
                                        </p:tgtEl>
                                        <p:attrNameLst>
                                          <p:attrName>style.visibility</p:attrName>
                                        </p:attrNameLst>
                                      </p:cBhvr>
                                      <p:to>
                                        <p:strVal val="visible"/>
                                      </p:to>
                                    </p:set>
                                    <p:animEffect transition="in" filter="wipe(down)">
                                      <p:cBhvr>
                                        <p:cTn id="24" dur="500"/>
                                        <p:tgtEl>
                                          <p:spTgt spid="4510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par>
                          <p:cTn id="29" fill="hold">
                            <p:stCondLst>
                              <p:cond delay="0"/>
                            </p:stCondLst>
                            <p:childTnLst>
                              <p:par>
                                <p:cTn id="30" presetID="22" presetClass="entr" presetSubtype="8" fill="hold" grpId="0" nodeType="afterEffect">
                                  <p:stCondLst>
                                    <p:cond delay="0"/>
                                  </p:stCondLst>
                                  <p:childTnLst>
                                    <p:set>
                                      <p:cBhvr>
                                        <p:cTn id="31" dur="1" fill="hold">
                                          <p:stCondLst>
                                            <p:cond delay="0"/>
                                          </p:stCondLst>
                                        </p:cTn>
                                        <p:tgtEl>
                                          <p:spTgt spid="45105"/>
                                        </p:tgtEl>
                                        <p:attrNameLst>
                                          <p:attrName>style.visibility</p:attrName>
                                        </p:attrNameLst>
                                      </p:cBhvr>
                                      <p:to>
                                        <p:strVal val="visible"/>
                                      </p:to>
                                    </p:set>
                                    <p:animEffect transition="in" filter="wipe(left)">
                                      <p:cBhvr>
                                        <p:cTn id="32" dur="500"/>
                                        <p:tgtEl>
                                          <p:spTgt spid="4510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5106"/>
                                        </p:tgtEl>
                                        <p:attrNameLst>
                                          <p:attrName>style.visibility</p:attrName>
                                        </p:attrNameLst>
                                      </p:cBhvr>
                                      <p:to>
                                        <p:strVal val="visible"/>
                                      </p:to>
                                    </p:set>
                                    <p:animEffect transition="in" filter="wipe(down)">
                                      <p:cBhvr>
                                        <p:cTn id="35" dur="500"/>
                                        <p:tgtEl>
                                          <p:spTgt spid="45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01" grpId="0" animBg="1"/>
      <p:bldP spid="45102" grpId="0" animBg="1"/>
      <p:bldP spid="45103" grpId="0" animBg="1"/>
      <p:bldP spid="45104" grpId="0" animBg="1"/>
      <p:bldP spid="45105" grpId="0" animBg="1"/>
      <p:bldP spid="45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9" name="Group 258"/>
          <p:cNvGrpSpPr/>
          <p:nvPr/>
        </p:nvGrpSpPr>
        <p:grpSpPr>
          <a:xfrm>
            <a:off x="2151273" y="1817688"/>
            <a:ext cx="4324140" cy="3831657"/>
            <a:chOff x="2151273" y="1817688"/>
            <a:chExt cx="4324140" cy="3831657"/>
          </a:xfrm>
        </p:grpSpPr>
        <p:sp>
          <p:nvSpPr>
            <p:cNvPr id="56346" name="Line 26"/>
            <p:cNvSpPr>
              <a:spLocks noChangeShapeType="1"/>
            </p:cNvSpPr>
            <p:nvPr/>
          </p:nvSpPr>
          <p:spPr bwMode="auto">
            <a:xfrm flipV="1">
              <a:off x="2151273" y="2040957"/>
              <a:ext cx="3249613" cy="3608388"/>
            </a:xfrm>
            <a:prstGeom prst="line">
              <a:avLst/>
            </a:prstGeom>
            <a:noFill/>
            <a:ln w="88900">
              <a:solidFill>
                <a:srgbClr val="6DC067"/>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53" name="Rectangle 233"/>
            <p:cNvSpPr>
              <a:spLocks noChangeArrowheads="1"/>
            </p:cNvSpPr>
            <p:nvPr/>
          </p:nvSpPr>
          <p:spPr bwMode="auto">
            <a:xfrm>
              <a:off x="4695825" y="1817688"/>
              <a:ext cx="1779588" cy="2540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charset="0"/>
                  <a:cs typeface="Arial" pitchFamily="34" charset="0"/>
                </a:rPr>
                <a:t>Long-run cost curve</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cxnSp>
        <p:nvCxnSpPr>
          <p:cNvPr id="241" name="Straight Connector 240"/>
          <p:cNvCxnSpPr/>
          <p:nvPr/>
        </p:nvCxnSpPr>
        <p:spPr>
          <a:xfrm>
            <a:off x="2156604" y="4025660"/>
            <a:ext cx="1408981" cy="5751"/>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flipV="1">
            <a:off x="2139351" y="3237781"/>
            <a:ext cx="2185358" cy="2012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a:off x="2133600" y="2438400"/>
            <a:ext cx="2932981" cy="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47" name="Straight Connector 246"/>
          <p:cNvCxnSpPr/>
          <p:nvPr/>
        </p:nvCxnSpPr>
        <p:spPr>
          <a:xfrm flipH="1" flipV="1">
            <a:off x="3605842" y="4065917"/>
            <a:ext cx="4312" cy="1567132"/>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49" name="Straight Connector 248"/>
          <p:cNvCxnSpPr>
            <a:endCxn id="56423" idx="2"/>
          </p:cNvCxnSpPr>
          <p:nvPr/>
        </p:nvCxnSpPr>
        <p:spPr>
          <a:xfrm flipH="1" flipV="1">
            <a:off x="4318958" y="3237781"/>
            <a:ext cx="24442" cy="240101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251" name="Straight Connector 250"/>
          <p:cNvCxnSpPr/>
          <p:nvPr/>
        </p:nvCxnSpPr>
        <p:spPr>
          <a:xfrm flipH="1" flipV="1">
            <a:off x="5073770" y="2467155"/>
            <a:ext cx="31630" cy="317164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6081" name="Rectangle 2"/>
          <p:cNvSpPr>
            <a:spLocks noGrp="1" noChangeArrowheads="1"/>
          </p:cNvSpPr>
          <p:nvPr>
            <p:ph type="title" idx="4294967295"/>
          </p:nvPr>
        </p:nvSpPr>
        <p:spPr/>
        <p:txBody>
          <a:bodyPr/>
          <a:lstStyle/>
          <a:p>
            <a:pPr eaLnBrk="1" hangingPunct="1"/>
            <a:r>
              <a:rPr lang="en-US" b="1" smtClean="0"/>
              <a:t>Figure 7.7(b) </a:t>
            </a:r>
            <a:r>
              <a:rPr lang="en-US" smtClean="0"/>
              <a:t>Expansion Path and Long-Run Cost Curve</a:t>
            </a:r>
          </a:p>
        </p:txBody>
      </p:sp>
      <p:sp>
        <p:nvSpPr>
          <p:cNvPr id="56533" name="Rectangle 213"/>
          <p:cNvSpPr>
            <a:spLocks noChangeArrowheads="1"/>
          </p:cNvSpPr>
          <p:nvPr/>
        </p:nvSpPr>
        <p:spPr bwMode="auto">
          <a:xfrm>
            <a:off x="2100263" y="5654675"/>
            <a:ext cx="101600" cy="508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34" name="Rectangle 214"/>
          <p:cNvSpPr>
            <a:spLocks noChangeArrowheads="1"/>
          </p:cNvSpPr>
          <p:nvPr/>
        </p:nvSpPr>
        <p:spPr bwMode="auto">
          <a:xfrm>
            <a:off x="2084388" y="5599113"/>
            <a:ext cx="50800" cy="10160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35" name="Freeform 215"/>
          <p:cNvSpPr>
            <a:spLocks/>
          </p:cNvSpPr>
          <p:nvPr/>
        </p:nvSpPr>
        <p:spPr bwMode="auto">
          <a:xfrm>
            <a:off x="2139950" y="1884363"/>
            <a:ext cx="4843463" cy="3776663"/>
          </a:xfrm>
          <a:custGeom>
            <a:avLst/>
            <a:gdLst/>
            <a:ahLst/>
            <a:cxnLst>
              <a:cxn ang="0">
                <a:pos x="3051" y="2379"/>
              </a:cxn>
              <a:cxn ang="0">
                <a:pos x="0" y="2379"/>
              </a:cxn>
              <a:cxn ang="0">
                <a:pos x="0" y="0"/>
              </a:cxn>
            </a:cxnLst>
            <a:rect l="0" t="0" r="r" b="b"/>
            <a:pathLst>
              <a:path w="3051" h="2379">
                <a:moveTo>
                  <a:pt x="3051" y="2379"/>
                </a:moveTo>
                <a:lnTo>
                  <a:pt x="0" y="2379"/>
                </a:lnTo>
                <a:lnTo>
                  <a:pt x="0" y="0"/>
                </a:lnTo>
              </a:path>
            </a:pathLst>
          </a:custGeom>
          <a:noFill/>
          <a:ln w="1587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56" name="Group 255"/>
          <p:cNvGrpSpPr/>
          <p:nvPr/>
        </p:nvGrpSpPr>
        <p:grpSpPr>
          <a:xfrm>
            <a:off x="3536950" y="3946525"/>
            <a:ext cx="420688" cy="254000"/>
            <a:chOff x="3536950" y="3946525"/>
            <a:chExt cx="420688" cy="254000"/>
          </a:xfrm>
        </p:grpSpPr>
        <p:sp>
          <p:nvSpPr>
            <p:cNvPr id="56532" name="Freeform 212"/>
            <p:cNvSpPr>
              <a:spLocks/>
            </p:cNvSpPr>
            <p:nvPr/>
          </p:nvSpPr>
          <p:spPr bwMode="auto">
            <a:xfrm>
              <a:off x="3536950" y="3981450"/>
              <a:ext cx="112713" cy="112713"/>
            </a:xfrm>
            <a:custGeom>
              <a:avLst/>
              <a:gdLst/>
              <a:ahLst/>
              <a:cxnLst>
                <a:cxn ang="0">
                  <a:pos x="35" y="71"/>
                </a:cxn>
                <a:cxn ang="0">
                  <a:pos x="49" y="67"/>
                </a:cxn>
                <a:cxn ang="0">
                  <a:pos x="60" y="60"/>
                </a:cxn>
                <a:cxn ang="0">
                  <a:pos x="67" y="50"/>
                </a:cxn>
                <a:cxn ang="0">
                  <a:pos x="71" y="35"/>
                </a:cxn>
                <a:cxn ang="0">
                  <a:pos x="67" y="21"/>
                </a:cxn>
                <a:cxn ang="0">
                  <a:pos x="60" y="10"/>
                </a:cxn>
                <a:cxn ang="0">
                  <a:pos x="49" y="3"/>
                </a:cxn>
                <a:cxn ang="0">
                  <a:pos x="35" y="0"/>
                </a:cxn>
                <a:cxn ang="0">
                  <a:pos x="21" y="3"/>
                </a:cxn>
                <a:cxn ang="0">
                  <a:pos x="10" y="10"/>
                </a:cxn>
                <a:cxn ang="0">
                  <a:pos x="3" y="21"/>
                </a:cxn>
                <a:cxn ang="0">
                  <a:pos x="0" y="35"/>
                </a:cxn>
                <a:cxn ang="0">
                  <a:pos x="3" y="50"/>
                </a:cxn>
                <a:cxn ang="0">
                  <a:pos x="10" y="60"/>
                </a:cxn>
                <a:cxn ang="0">
                  <a:pos x="21" y="67"/>
                </a:cxn>
                <a:cxn ang="0">
                  <a:pos x="32" y="71"/>
                </a:cxn>
                <a:cxn ang="0">
                  <a:pos x="35" y="71"/>
                </a:cxn>
              </a:cxnLst>
              <a:rect l="0" t="0" r="r" b="b"/>
              <a:pathLst>
                <a:path w="71" h="71">
                  <a:moveTo>
                    <a:pt x="35" y="71"/>
                  </a:moveTo>
                  <a:lnTo>
                    <a:pt x="49" y="67"/>
                  </a:lnTo>
                  <a:lnTo>
                    <a:pt x="60" y="60"/>
                  </a:lnTo>
                  <a:lnTo>
                    <a:pt x="67" y="50"/>
                  </a:lnTo>
                  <a:lnTo>
                    <a:pt x="71" y="35"/>
                  </a:lnTo>
                  <a:lnTo>
                    <a:pt x="67" y="21"/>
                  </a:lnTo>
                  <a:lnTo>
                    <a:pt x="60" y="10"/>
                  </a:lnTo>
                  <a:lnTo>
                    <a:pt x="49" y="3"/>
                  </a:lnTo>
                  <a:lnTo>
                    <a:pt x="35" y="0"/>
                  </a:lnTo>
                  <a:lnTo>
                    <a:pt x="21" y="3"/>
                  </a:lnTo>
                  <a:lnTo>
                    <a:pt x="10" y="10"/>
                  </a:lnTo>
                  <a:lnTo>
                    <a:pt x="3" y="21"/>
                  </a:lnTo>
                  <a:lnTo>
                    <a:pt x="0" y="35"/>
                  </a:lnTo>
                  <a:lnTo>
                    <a:pt x="3" y="50"/>
                  </a:lnTo>
                  <a:lnTo>
                    <a:pt x="10" y="60"/>
                  </a:lnTo>
                  <a:lnTo>
                    <a:pt x="21" y="67"/>
                  </a:lnTo>
                  <a:lnTo>
                    <a:pt x="32" y="71"/>
                  </a:lnTo>
                  <a:lnTo>
                    <a:pt x="35" y="7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44" name="Rectangle 224"/>
            <p:cNvSpPr>
              <a:spLocks noChangeArrowheads="1"/>
            </p:cNvSpPr>
            <p:nvPr/>
          </p:nvSpPr>
          <p:spPr bwMode="auto">
            <a:xfrm>
              <a:off x="3744913" y="3946525"/>
              <a:ext cx="212725" cy="2540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Helvetica" charset="0"/>
                  <a:cs typeface="Arial" pitchFamily="34" charset="0"/>
                </a:rPr>
                <a:t>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60" name="Group 259"/>
          <p:cNvGrpSpPr/>
          <p:nvPr/>
        </p:nvGrpSpPr>
        <p:grpSpPr>
          <a:xfrm>
            <a:off x="4268788" y="3170238"/>
            <a:ext cx="392112" cy="258762"/>
            <a:chOff x="4268788" y="3170238"/>
            <a:chExt cx="392112" cy="258762"/>
          </a:xfrm>
        </p:grpSpPr>
        <p:sp>
          <p:nvSpPr>
            <p:cNvPr id="56423" name="Freeform 103"/>
            <p:cNvSpPr>
              <a:spLocks/>
            </p:cNvSpPr>
            <p:nvPr/>
          </p:nvSpPr>
          <p:spPr bwMode="auto">
            <a:xfrm>
              <a:off x="4268788" y="3170238"/>
              <a:ext cx="106363" cy="106363"/>
            </a:xfrm>
            <a:custGeom>
              <a:avLst/>
              <a:gdLst/>
              <a:ahLst/>
              <a:cxnLst>
                <a:cxn ang="0">
                  <a:pos x="35" y="67"/>
                </a:cxn>
                <a:cxn ang="0">
                  <a:pos x="46" y="64"/>
                </a:cxn>
                <a:cxn ang="0">
                  <a:pos x="57" y="56"/>
                </a:cxn>
                <a:cxn ang="0">
                  <a:pos x="67" y="46"/>
                </a:cxn>
                <a:cxn ang="0">
                  <a:pos x="67" y="35"/>
                </a:cxn>
                <a:cxn ang="0">
                  <a:pos x="67" y="21"/>
                </a:cxn>
                <a:cxn ang="0">
                  <a:pos x="57" y="10"/>
                </a:cxn>
                <a:cxn ang="0">
                  <a:pos x="46" y="3"/>
                </a:cxn>
                <a:cxn ang="0">
                  <a:pos x="35" y="0"/>
                </a:cxn>
                <a:cxn ang="0">
                  <a:pos x="21" y="3"/>
                </a:cxn>
                <a:cxn ang="0">
                  <a:pos x="11" y="10"/>
                </a:cxn>
                <a:cxn ang="0">
                  <a:pos x="3" y="21"/>
                </a:cxn>
                <a:cxn ang="0">
                  <a:pos x="0" y="35"/>
                </a:cxn>
                <a:cxn ang="0">
                  <a:pos x="3" y="46"/>
                </a:cxn>
                <a:cxn ang="0">
                  <a:pos x="11" y="56"/>
                </a:cxn>
                <a:cxn ang="0">
                  <a:pos x="21" y="64"/>
                </a:cxn>
                <a:cxn ang="0">
                  <a:pos x="32" y="67"/>
                </a:cxn>
                <a:cxn ang="0">
                  <a:pos x="35" y="67"/>
                </a:cxn>
              </a:cxnLst>
              <a:rect l="0" t="0" r="r" b="b"/>
              <a:pathLst>
                <a:path w="67" h="67">
                  <a:moveTo>
                    <a:pt x="35" y="67"/>
                  </a:moveTo>
                  <a:lnTo>
                    <a:pt x="46" y="64"/>
                  </a:lnTo>
                  <a:lnTo>
                    <a:pt x="57" y="56"/>
                  </a:lnTo>
                  <a:lnTo>
                    <a:pt x="67" y="46"/>
                  </a:lnTo>
                  <a:lnTo>
                    <a:pt x="67" y="35"/>
                  </a:lnTo>
                  <a:lnTo>
                    <a:pt x="67" y="21"/>
                  </a:lnTo>
                  <a:lnTo>
                    <a:pt x="57" y="10"/>
                  </a:lnTo>
                  <a:lnTo>
                    <a:pt x="46" y="3"/>
                  </a:lnTo>
                  <a:lnTo>
                    <a:pt x="35" y="0"/>
                  </a:lnTo>
                  <a:lnTo>
                    <a:pt x="21" y="3"/>
                  </a:lnTo>
                  <a:lnTo>
                    <a:pt x="11" y="10"/>
                  </a:lnTo>
                  <a:lnTo>
                    <a:pt x="3" y="21"/>
                  </a:lnTo>
                  <a:lnTo>
                    <a:pt x="0" y="35"/>
                  </a:lnTo>
                  <a:lnTo>
                    <a:pt x="3" y="46"/>
                  </a:lnTo>
                  <a:lnTo>
                    <a:pt x="11" y="56"/>
                  </a:lnTo>
                  <a:lnTo>
                    <a:pt x="21" y="64"/>
                  </a:lnTo>
                  <a:lnTo>
                    <a:pt x="32" y="67"/>
                  </a:lnTo>
                  <a:lnTo>
                    <a:pt x="35" y="67"/>
                  </a:lnTo>
                  <a:close/>
                </a:path>
              </a:pathLst>
            </a:custGeom>
            <a:solidFill>
              <a:srgbClr val="F99D1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257" name="Group 256"/>
            <p:cNvGrpSpPr/>
            <p:nvPr/>
          </p:nvGrpSpPr>
          <p:grpSpPr>
            <a:xfrm>
              <a:off x="4268788" y="3170238"/>
              <a:ext cx="392112" cy="258762"/>
              <a:chOff x="4268788" y="3170238"/>
              <a:chExt cx="392112" cy="258762"/>
            </a:xfrm>
          </p:grpSpPr>
          <p:sp>
            <p:nvSpPr>
              <p:cNvPr id="56424" name="Freeform 104"/>
              <p:cNvSpPr>
                <a:spLocks/>
              </p:cNvSpPr>
              <p:nvPr/>
            </p:nvSpPr>
            <p:spPr bwMode="auto">
              <a:xfrm>
                <a:off x="4268788" y="3170238"/>
                <a:ext cx="106363" cy="106363"/>
              </a:xfrm>
              <a:custGeom>
                <a:avLst/>
                <a:gdLst/>
                <a:ahLst/>
                <a:cxnLst>
                  <a:cxn ang="0">
                    <a:pos x="35" y="67"/>
                  </a:cxn>
                  <a:cxn ang="0">
                    <a:pos x="46" y="64"/>
                  </a:cxn>
                  <a:cxn ang="0">
                    <a:pos x="57" y="56"/>
                  </a:cxn>
                  <a:cxn ang="0">
                    <a:pos x="67" y="46"/>
                  </a:cxn>
                  <a:cxn ang="0">
                    <a:pos x="67" y="35"/>
                  </a:cxn>
                  <a:cxn ang="0">
                    <a:pos x="67" y="21"/>
                  </a:cxn>
                  <a:cxn ang="0">
                    <a:pos x="57" y="10"/>
                  </a:cxn>
                  <a:cxn ang="0">
                    <a:pos x="46" y="3"/>
                  </a:cxn>
                  <a:cxn ang="0">
                    <a:pos x="35" y="0"/>
                  </a:cxn>
                  <a:cxn ang="0">
                    <a:pos x="21" y="3"/>
                  </a:cxn>
                  <a:cxn ang="0">
                    <a:pos x="11" y="10"/>
                  </a:cxn>
                  <a:cxn ang="0">
                    <a:pos x="3" y="21"/>
                  </a:cxn>
                  <a:cxn ang="0">
                    <a:pos x="0" y="35"/>
                  </a:cxn>
                  <a:cxn ang="0">
                    <a:pos x="3" y="46"/>
                  </a:cxn>
                  <a:cxn ang="0">
                    <a:pos x="11" y="56"/>
                  </a:cxn>
                  <a:cxn ang="0">
                    <a:pos x="21" y="64"/>
                  </a:cxn>
                  <a:cxn ang="0">
                    <a:pos x="35" y="67"/>
                  </a:cxn>
                </a:cxnLst>
                <a:rect l="0" t="0" r="r" b="b"/>
                <a:pathLst>
                  <a:path w="67" h="67">
                    <a:moveTo>
                      <a:pt x="35" y="67"/>
                    </a:moveTo>
                    <a:lnTo>
                      <a:pt x="46" y="64"/>
                    </a:lnTo>
                    <a:lnTo>
                      <a:pt x="57" y="56"/>
                    </a:lnTo>
                    <a:lnTo>
                      <a:pt x="67" y="46"/>
                    </a:lnTo>
                    <a:lnTo>
                      <a:pt x="67" y="35"/>
                    </a:lnTo>
                    <a:lnTo>
                      <a:pt x="67" y="21"/>
                    </a:lnTo>
                    <a:lnTo>
                      <a:pt x="57" y="10"/>
                    </a:lnTo>
                    <a:lnTo>
                      <a:pt x="46" y="3"/>
                    </a:lnTo>
                    <a:lnTo>
                      <a:pt x="35" y="0"/>
                    </a:lnTo>
                    <a:lnTo>
                      <a:pt x="21" y="3"/>
                    </a:lnTo>
                    <a:lnTo>
                      <a:pt x="11" y="10"/>
                    </a:lnTo>
                    <a:lnTo>
                      <a:pt x="3" y="21"/>
                    </a:lnTo>
                    <a:lnTo>
                      <a:pt x="0" y="35"/>
                    </a:lnTo>
                    <a:lnTo>
                      <a:pt x="3" y="46"/>
                    </a:lnTo>
                    <a:lnTo>
                      <a:pt x="11" y="56"/>
                    </a:lnTo>
                    <a:lnTo>
                      <a:pt x="21" y="64"/>
                    </a:lnTo>
                    <a:lnTo>
                      <a:pt x="35" y="67"/>
                    </a:lnTo>
                    <a:close/>
                  </a:path>
                </a:pathLst>
              </a:custGeom>
              <a:noFill/>
              <a:ln w="4763">
                <a:solidFill>
                  <a:srgbClr val="F99D1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45" name="Rectangle 225"/>
              <p:cNvSpPr>
                <a:spLocks noChangeArrowheads="1"/>
              </p:cNvSpPr>
              <p:nvPr/>
            </p:nvSpPr>
            <p:spPr bwMode="auto">
              <a:xfrm>
                <a:off x="4448175" y="3175000"/>
                <a:ext cx="212725" cy="2540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Helvetica" charset="0"/>
                    <a:cs typeface="Arial" pitchFamily="34" charset="0"/>
                  </a:rPr>
                  <a:t>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grpSp>
      <p:grpSp>
        <p:nvGrpSpPr>
          <p:cNvPr id="258" name="Group 257"/>
          <p:cNvGrpSpPr/>
          <p:nvPr/>
        </p:nvGrpSpPr>
        <p:grpSpPr>
          <a:xfrm>
            <a:off x="5000625" y="2341563"/>
            <a:ext cx="393701" cy="254000"/>
            <a:chOff x="5000625" y="2341563"/>
            <a:chExt cx="393701" cy="254000"/>
          </a:xfrm>
        </p:grpSpPr>
        <p:sp>
          <p:nvSpPr>
            <p:cNvPr id="56421" name="Freeform 101"/>
            <p:cNvSpPr>
              <a:spLocks/>
            </p:cNvSpPr>
            <p:nvPr/>
          </p:nvSpPr>
          <p:spPr bwMode="auto">
            <a:xfrm>
              <a:off x="5000625" y="2357438"/>
              <a:ext cx="106363" cy="107950"/>
            </a:xfrm>
            <a:custGeom>
              <a:avLst/>
              <a:gdLst/>
              <a:ahLst/>
              <a:cxnLst>
                <a:cxn ang="0">
                  <a:pos x="32" y="68"/>
                </a:cxn>
                <a:cxn ang="0">
                  <a:pos x="46" y="64"/>
                </a:cxn>
                <a:cxn ang="0">
                  <a:pos x="57" y="57"/>
                </a:cxn>
                <a:cxn ang="0">
                  <a:pos x="64" y="47"/>
                </a:cxn>
                <a:cxn ang="0">
                  <a:pos x="67" y="36"/>
                </a:cxn>
                <a:cxn ang="0">
                  <a:pos x="64" y="22"/>
                </a:cxn>
                <a:cxn ang="0">
                  <a:pos x="57" y="11"/>
                </a:cxn>
                <a:cxn ang="0">
                  <a:pos x="46" y="4"/>
                </a:cxn>
                <a:cxn ang="0">
                  <a:pos x="32" y="0"/>
                </a:cxn>
                <a:cxn ang="0">
                  <a:pos x="21" y="4"/>
                </a:cxn>
                <a:cxn ang="0">
                  <a:pos x="11" y="11"/>
                </a:cxn>
                <a:cxn ang="0">
                  <a:pos x="4" y="22"/>
                </a:cxn>
                <a:cxn ang="0">
                  <a:pos x="0" y="36"/>
                </a:cxn>
                <a:cxn ang="0">
                  <a:pos x="4" y="47"/>
                </a:cxn>
                <a:cxn ang="0">
                  <a:pos x="11" y="57"/>
                </a:cxn>
                <a:cxn ang="0">
                  <a:pos x="21" y="64"/>
                </a:cxn>
                <a:cxn ang="0">
                  <a:pos x="28" y="68"/>
                </a:cxn>
                <a:cxn ang="0">
                  <a:pos x="32" y="68"/>
                </a:cxn>
              </a:cxnLst>
              <a:rect l="0" t="0" r="r" b="b"/>
              <a:pathLst>
                <a:path w="67" h="68">
                  <a:moveTo>
                    <a:pt x="32" y="68"/>
                  </a:moveTo>
                  <a:lnTo>
                    <a:pt x="46" y="64"/>
                  </a:lnTo>
                  <a:lnTo>
                    <a:pt x="57" y="57"/>
                  </a:lnTo>
                  <a:lnTo>
                    <a:pt x="64" y="47"/>
                  </a:lnTo>
                  <a:lnTo>
                    <a:pt x="67" y="36"/>
                  </a:lnTo>
                  <a:lnTo>
                    <a:pt x="64" y="22"/>
                  </a:lnTo>
                  <a:lnTo>
                    <a:pt x="57" y="11"/>
                  </a:lnTo>
                  <a:lnTo>
                    <a:pt x="46" y="4"/>
                  </a:lnTo>
                  <a:lnTo>
                    <a:pt x="32" y="0"/>
                  </a:lnTo>
                  <a:lnTo>
                    <a:pt x="21" y="4"/>
                  </a:lnTo>
                  <a:lnTo>
                    <a:pt x="11" y="11"/>
                  </a:lnTo>
                  <a:lnTo>
                    <a:pt x="4" y="22"/>
                  </a:lnTo>
                  <a:lnTo>
                    <a:pt x="0" y="36"/>
                  </a:lnTo>
                  <a:lnTo>
                    <a:pt x="4" y="47"/>
                  </a:lnTo>
                  <a:lnTo>
                    <a:pt x="11" y="57"/>
                  </a:lnTo>
                  <a:lnTo>
                    <a:pt x="21" y="64"/>
                  </a:lnTo>
                  <a:lnTo>
                    <a:pt x="28" y="68"/>
                  </a:lnTo>
                  <a:lnTo>
                    <a:pt x="32" y="68"/>
                  </a:lnTo>
                  <a:close/>
                </a:path>
              </a:pathLst>
            </a:custGeom>
            <a:solidFill>
              <a:srgbClr val="A154A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546" name="Rectangle 226"/>
            <p:cNvSpPr>
              <a:spLocks noChangeArrowheads="1"/>
            </p:cNvSpPr>
            <p:nvPr/>
          </p:nvSpPr>
          <p:spPr bwMode="auto">
            <a:xfrm>
              <a:off x="5192713" y="2341563"/>
              <a:ext cx="201613" cy="2540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smtClean="0">
                  <a:ln>
                    <a:noFill/>
                  </a:ln>
                  <a:solidFill>
                    <a:srgbClr val="000000"/>
                  </a:solidFill>
                  <a:effectLst/>
                  <a:latin typeface="Helvetica" charset="0"/>
                  <a:cs typeface="Arial" pitchFamily="34" charset="0"/>
                </a:rPr>
                <a:t>Z</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56547" name="Rectangle 227"/>
          <p:cNvSpPr>
            <a:spLocks noChangeArrowheads="1"/>
          </p:cNvSpPr>
          <p:nvPr/>
        </p:nvSpPr>
        <p:spPr bwMode="auto">
          <a:xfrm>
            <a:off x="1943100" y="5722938"/>
            <a:ext cx="190500" cy="2540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48" name="Rectangle 228"/>
          <p:cNvSpPr>
            <a:spLocks noChangeArrowheads="1"/>
          </p:cNvSpPr>
          <p:nvPr/>
        </p:nvSpPr>
        <p:spPr bwMode="auto">
          <a:xfrm>
            <a:off x="5648325" y="5722938"/>
            <a:ext cx="190500" cy="2540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smtClean="0">
                <a:ln>
                  <a:noFill/>
                </a:ln>
                <a:solidFill>
                  <a:srgbClr val="000000"/>
                </a:solidFill>
                <a:effectLst/>
                <a:latin typeface="Helvetica" charset="0"/>
                <a:cs typeface="Arial" pitchFamily="34" charset="0"/>
              </a:rPr>
              <a:t>q</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49" name="Rectangle 229"/>
          <p:cNvSpPr>
            <a:spLocks noChangeArrowheads="1"/>
          </p:cNvSpPr>
          <p:nvPr/>
        </p:nvSpPr>
        <p:spPr bwMode="auto">
          <a:xfrm>
            <a:off x="5749925" y="5722938"/>
            <a:ext cx="1395413" cy="2540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cs typeface="Arial" pitchFamily="34" charset="0"/>
              </a:rPr>
              <a:t>, Units per hour</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550" name="Rectangle 230"/>
          <p:cNvSpPr>
            <a:spLocks noChangeArrowheads="1"/>
          </p:cNvSpPr>
          <p:nvPr/>
        </p:nvSpPr>
        <p:spPr bwMode="auto">
          <a:xfrm>
            <a:off x="1593850" y="2312988"/>
            <a:ext cx="561975" cy="2540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charset="0"/>
                <a:cs typeface="Arial" pitchFamily="34" charset="0"/>
              </a:rPr>
              <a:t>4,000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51" name="Rectangle 231"/>
          <p:cNvSpPr>
            <a:spLocks noChangeArrowheads="1"/>
          </p:cNvSpPr>
          <p:nvPr/>
        </p:nvSpPr>
        <p:spPr bwMode="auto">
          <a:xfrm>
            <a:off x="1593850" y="3124200"/>
            <a:ext cx="561975" cy="2540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charset="0"/>
                <a:cs typeface="Arial" pitchFamily="34" charset="0"/>
              </a:rPr>
              <a:t>3,000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52" name="Rectangle 232"/>
          <p:cNvSpPr>
            <a:spLocks noChangeArrowheads="1"/>
          </p:cNvSpPr>
          <p:nvPr/>
        </p:nvSpPr>
        <p:spPr bwMode="auto">
          <a:xfrm>
            <a:off x="1593850" y="3935413"/>
            <a:ext cx="561975" cy="2540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charset="0"/>
                <a:cs typeface="Arial" pitchFamily="34" charset="0"/>
              </a:rPr>
              <a:t>2,000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55" name="Rectangle 235"/>
          <p:cNvSpPr>
            <a:spLocks noChangeArrowheads="1"/>
          </p:cNvSpPr>
          <p:nvPr/>
        </p:nvSpPr>
        <p:spPr bwMode="auto">
          <a:xfrm>
            <a:off x="5005387" y="5722938"/>
            <a:ext cx="404813" cy="2540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cs typeface="Arial" pitchFamily="34" charset="0"/>
              </a:rPr>
              <a:t>200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6556" name="Rectangle 236"/>
          <p:cNvSpPr>
            <a:spLocks noChangeArrowheads="1"/>
          </p:cNvSpPr>
          <p:nvPr/>
        </p:nvSpPr>
        <p:spPr bwMode="auto">
          <a:xfrm>
            <a:off x="3429000" y="5722938"/>
            <a:ext cx="404813" cy="2540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Helvetica"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6557" name="Rectangle 237"/>
          <p:cNvSpPr>
            <a:spLocks noChangeArrowheads="1"/>
          </p:cNvSpPr>
          <p:nvPr/>
        </p:nvSpPr>
        <p:spPr bwMode="auto">
          <a:xfrm>
            <a:off x="4191000" y="5722938"/>
            <a:ext cx="404813" cy="25400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cs typeface="Arial" pitchFamily="34" charset="0"/>
              </a:rPr>
              <a:t>150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61" name="Rectangle 229"/>
          <p:cNvSpPr>
            <a:spLocks noChangeArrowheads="1"/>
          </p:cNvSpPr>
          <p:nvPr/>
        </p:nvSpPr>
        <p:spPr bwMode="auto">
          <a:xfrm rot="16200000">
            <a:off x="1004776" y="2195626"/>
            <a:ext cx="796693" cy="215444"/>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Helvetica" charset="0"/>
                <a:cs typeface="Arial" pitchFamily="34" charset="0"/>
              </a:rPr>
              <a:t>C,</a:t>
            </a:r>
            <a:r>
              <a:rPr kumimoji="0" lang="en-US" sz="1400" b="0" i="0" u="none" strike="noStrike" cap="none" normalizeH="0" dirty="0" smtClean="0">
                <a:ln>
                  <a:noFill/>
                </a:ln>
                <a:solidFill>
                  <a:srgbClr val="000000"/>
                </a:solidFill>
                <a:effectLst/>
                <a:latin typeface="Helvetica" charset="0"/>
                <a:cs typeface="Arial" pitchFamily="34" charset="0"/>
              </a:rPr>
              <a:t> Cost,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59"/>
                                        </p:tgtEl>
                                        <p:attrNameLst>
                                          <p:attrName>style.visibility</p:attrName>
                                        </p:attrNameLst>
                                      </p:cBhvr>
                                      <p:to>
                                        <p:strVal val="visible"/>
                                      </p:to>
                                    </p:set>
                                    <p:animEffect transition="in" filter="wipe(left)">
                                      <p:cBhvr>
                                        <p:cTn id="7" dur="500"/>
                                        <p:tgtEl>
                                          <p:spTgt spid="2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1"/>
                                        </p:tgtEl>
                                        <p:attrNameLst>
                                          <p:attrName>style.visibility</p:attrName>
                                        </p:attrNameLst>
                                      </p:cBhvr>
                                      <p:to>
                                        <p:strVal val="visible"/>
                                      </p:to>
                                    </p:set>
                                    <p:animEffect transition="in" filter="wipe(left)">
                                      <p:cBhvr>
                                        <p:cTn id="12" dur="500"/>
                                        <p:tgtEl>
                                          <p:spTgt spid="241"/>
                                        </p:tgtEl>
                                      </p:cBhvr>
                                    </p:animEffect>
                                  </p:childTnLst>
                                </p:cTn>
                              </p:par>
                              <p:par>
                                <p:cTn id="13" presetID="22" presetClass="entr" presetSubtype="4" fill="hold" nodeType="withEffect">
                                  <p:stCondLst>
                                    <p:cond delay="0"/>
                                  </p:stCondLst>
                                  <p:childTnLst>
                                    <p:set>
                                      <p:cBhvr>
                                        <p:cTn id="14" dur="1" fill="hold">
                                          <p:stCondLst>
                                            <p:cond delay="0"/>
                                          </p:stCondLst>
                                        </p:cTn>
                                        <p:tgtEl>
                                          <p:spTgt spid="247"/>
                                        </p:tgtEl>
                                        <p:attrNameLst>
                                          <p:attrName>style.visibility</p:attrName>
                                        </p:attrNameLst>
                                      </p:cBhvr>
                                      <p:to>
                                        <p:strVal val="visible"/>
                                      </p:to>
                                    </p:set>
                                    <p:animEffect transition="in" filter="wipe(down)">
                                      <p:cBhvr>
                                        <p:cTn id="15" dur="500"/>
                                        <p:tgtEl>
                                          <p:spTgt spid="247"/>
                                        </p:tgtEl>
                                      </p:cBhvr>
                                    </p:animEffect>
                                  </p:childTnLst>
                                </p:cTn>
                              </p:par>
                            </p:childTnLst>
                          </p:cTn>
                        </p:par>
                        <p:par>
                          <p:cTn id="16" fill="hold">
                            <p:stCondLst>
                              <p:cond delay="500"/>
                            </p:stCondLst>
                            <p:childTnLst>
                              <p:par>
                                <p:cTn id="17" presetID="1" presetClass="entr" presetSubtype="0" fill="hold" nodeType="afterEffect">
                                  <p:stCondLst>
                                    <p:cond delay="0"/>
                                  </p:stCondLst>
                                  <p:childTnLst>
                                    <p:set>
                                      <p:cBhvr>
                                        <p:cTn id="18" dur="1" fill="hold">
                                          <p:stCondLst>
                                            <p:cond delay="0"/>
                                          </p:stCondLst>
                                        </p:cTn>
                                        <p:tgtEl>
                                          <p:spTgt spid="2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43"/>
                                        </p:tgtEl>
                                        <p:attrNameLst>
                                          <p:attrName>style.visibility</p:attrName>
                                        </p:attrNameLst>
                                      </p:cBhvr>
                                      <p:to>
                                        <p:strVal val="visible"/>
                                      </p:to>
                                    </p:set>
                                    <p:animEffect transition="in" filter="wipe(left)">
                                      <p:cBhvr>
                                        <p:cTn id="23" dur="500"/>
                                        <p:tgtEl>
                                          <p:spTgt spid="243"/>
                                        </p:tgtEl>
                                      </p:cBhvr>
                                    </p:animEffect>
                                  </p:childTnLst>
                                </p:cTn>
                              </p:par>
                              <p:par>
                                <p:cTn id="24" presetID="22" presetClass="entr" presetSubtype="4" fill="hold" nodeType="withEffect">
                                  <p:stCondLst>
                                    <p:cond delay="0"/>
                                  </p:stCondLst>
                                  <p:childTnLst>
                                    <p:set>
                                      <p:cBhvr>
                                        <p:cTn id="25" dur="1" fill="hold">
                                          <p:stCondLst>
                                            <p:cond delay="0"/>
                                          </p:stCondLst>
                                        </p:cTn>
                                        <p:tgtEl>
                                          <p:spTgt spid="249"/>
                                        </p:tgtEl>
                                        <p:attrNameLst>
                                          <p:attrName>style.visibility</p:attrName>
                                        </p:attrNameLst>
                                      </p:cBhvr>
                                      <p:to>
                                        <p:strVal val="visible"/>
                                      </p:to>
                                    </p:set>
                                    <p:animEffect transition="in" filter="wipe(down)">
                                      <p:cBhvr>
                                        <p:cTn id="26" dur="500"/>
                                        <p:tgtEl>
                                          <p:spTgt spid="249"/>
                                        </p:tgtEl>
                                      </p:cBhvr>
                                    </p:animEffect>
                                  </p:childTnLst>
                                </p:cTn>
                              </p:par>
                            </p:childTnLst>
                          </p:cTn>
                        </p:par>
                        <p:par>
                          <p:cTn id="27" fill="hold">
                            <p:stCondLst>
                              <p:cond delay="500"/>
                            </p:stCondLst>
                            <p:childTnLst>
                              <p:par>
                                <p:cTn id="28" presetID="1" presetClass="entr" presetSubtype="0" fill="hold" nodeType="afterEffect">
                                  <p:stCondLst>
                                    <p:cond delay="0"/>
                                  </p:stCondLst>
                                  <p:childTnLst>
                                    <p:set>
                                      <p:cBhvr>
                                        <p:cTn id="29" dur="1" fill="hold">
                                          <p:stCondLst>
                                            <p:cond delay="0"/>
                                          </p:stCondLst>
                                        </p:cTn>
                                        <p:tgtEl>
                                          <p:spTgt spid="260"/>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45"/>
                                        </p:tgtEl>
                                        <p:attrNameLst>
                                          <p:attrName>style.visibility</p:attrName>
                                        </p:attrNameLst>
                                      </p:cBhvr>
                                      <p:to>
                                        <p:strVal val="visible"/>
                                      </p:to>
                                    </p:set>
                                    <p:animEffect transition="in" filter="wipe(left)">
                                      <p:cBhvr>
                                        <p:cTn id="34" dur="500"/>
                                        <p:tgtEl>
                                          <p:spTgt spid="245"/>
                                        </p:tgtEl>
                                      </p:cBhvr>
                                    </p:animEffect>
                                  </p:childTnLst>
                                </p:cTn>
                              </p:par>
                              <p:par>
                                <p:cTn id="35" presetID="22" presetClass="entr" presetSubtype="4" fill="hold" nodeType="withEffect">
                                  <p:stCondLst>
                                    <p:cond delay="0"/>
                                  </p:stCondLst>
                                  <p:childTnLst>
                                    <p:set>
                                      <p:cBhvr>
                                        <p:cTn id="36" dur="1" fill="hold">
                                          <p:stCondLst>
                                            <p:cond delay="0"/>
                                          </p:stCondLst>
                                        </p:cTn>
                                        <p:tgtEl>
                                          <p:spTgt spid="251"/>
                                        </p:tgtEl>
                                        <p:attrNameLst>
                                          <p:attrName>style.visibility</p:attrName>
                                        </p:attrNameLst>
                                      </p:cBhvr>
                                      <p:to>
                                        <p:strVal val="visible"/>
                                      </p:to>
                                    </p:set>
                                    <p:animEffect transition="in" filter="wipe(down)">
                                      <p:cBhvr>
                                        <p:cTn id="37" dur="500"/>
                                        <p:tgtEl>
                                          <p:spTgt spid="251"/>
                                        </p:tgtEl>
                                      </p:cBhvr>
                                    </p:animEffect>
                                  </p:childTnLst>
                                </p:cTn>
                              </p:par>
                            </p:childTnLst>
                          </p:cTn>
                        </p:par>
                        <p:par>
                          <p:cTn id="38" fill="hold">
                            <p:stCondLst>
                              <p:cond delay="500"/>
                            </p:stCondLst>
                            <p:childTnLst>
                              <p:par>
                                <p:cTn id="39" presetID="1" presetClass="entr" presetSubtype="0" fill="hold" nodeType="afterEffect">
                                  <p:stCondLst>
                                    <p:cond delay="0"/>
                                  </p:stCondLst>
                                  <p:childTnLst>
                                    <p:set>
                                      <p:cBhvr>
                                        <p:cTn id="40" dur="1" fill="hold">
                                          <p:stCondLst>
                                            <p:cond delay="0"/>
                                          </p:stCondLst>
                                        </p:cTn>
                                        <p:tgtEl>
                                          <p:spTgt spid="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p:txBody>
          <a:bodyPr/>
          <a:lstStyle/>
          <a:p>
            <a:pPr eaLnBrk="1" hangingPunct="1"/>
            <a:r>
              <a:rPr lang="en-US" smtClean="0"/>
              <a:t>Solved Problem 7.5</a:t>
            </a:r>
          </a:p>
        </p:txBody>
      </p:sp>
      <p:sp>
        <p:nvSpPr>
          <p:cNvPr id="47106" name="Rectangle 3"/>
          <p:cNvSpPr>
            <a:spLocks noGrp="1" noChangeArrowheads="1"/>
          </p:cNvSpPr>
          <p:nvPr>
            <p:ph type="body" idx="4294967295"/>
          </p:nvPr>
        </p:nvSpPr>
        <p:spPr/>
        <p:txBody>
          <a:bodyPr/>
          <a:lstStyle/>
          <a:p>
            <a:pPr eaLnBrk="1" hangingPunct="1"/>
            <a:r>
              <a:rPr lang="en-US" dirty="0" smtClean="0"/>
              <a:t>What is the long-run cost function for a fixed-proportions production function (Chapter 6) when it takes one unit of labor and one unit of capital to produce one unit of output? Describe the long-run cost curve.</a:t>
            </a:r>
          </a:p>
          <a:p>
            <a:pPr eaLnBrk="1" hangingPunct="1"/>
            <a:r>
              <a:rPr lang="en-US" dirty="0" smtClean="0"/>
              <a:t>Answer:</a:t>
            </a:r>
          </a:p>
          <a:p>
            <a:pPr lvl="1" eaLnBrk="1" hangingPunct="1"/>
            <a:r>
              <a:rPr lang="en-US" dirty="0" smtClean="0"/>
              <a:t>Multiply the inputs by their prices, and sum to determine total cost.</a:t>
            </a:r>
          </a:p>
        </p:txBody>
      </p:sp>
    </p:spTree>
  </p:cSld>
  <p:clrMapOvr>
    <a:masterClrMapping/>
  </p:clrMapOvr>
  <p:transition spd="med">
    <p:blinds/>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a:xfrm>
            <a:off x="1447800" y="152400"/>
            <a:ext cx="3505200" cy="990600"/>
          </a:xfrm>
        </p:spPr>
        <p:txBody>
          <a:bodyPr/>
          <a:lstStyle/>
          <a:p>
            <a:pPr eaLnBrk="1" hangingPunct="1"/>
            <a:r>
              <a:rPr lang="en-US" sz="2800" b="1" dirty="0" smtClean="0"/>
              <a:t>Figure 7.8 </a:t>
            </a:r>
            <a:r>
              <a:rPr lang="en-US" sz="2800" dirty="0" smtClean="0"/>
              <a:t>Long-Run Cost Curves</a:t>
            </a:r>
          </a:p>
        </p:txBody>
      </p:sp>
      <p:pic>
        <p:nvPicPr>
          <p:cNvPr id="49154" name="Picture 3" descr="07-14"/>
          <p:cNvPicPr preferRelativeResize="0">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257800" y="76200"/>
            <a:ext cx="3530600"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 y="1447800"/>
            <a:ext cx="4572000" cy="3323987"/>
          </a:xfrm>
          <a:prstGeom prst="rect">
            <a:avLst/>
          </a:prstGeom>
          <a:noFill/>
        </p:spPr>
        <p:txBody>
          <a:bodyPr wrap="square" rtlCol="0">
            <a:spAutoFit/>
          </a:bodyPr>
          <a:lstStyle/>
          <a:p>
            <a:pPr marL="342900" lvl="0" indent="-342900" eaLnBrk="1" hangingPunct="1">
              <a:spcBef>
                <a:spcPct val="20000"/>
              </a:spcBef>
              <a:buClr>
                <a:srgbClr val="272777"/>
              </a:buClr>
              <a:buFontTx/>
              <a:buChar char="•"/>
            </a:pPr>
            <a:r>
              <a:rPr lang="en-US" sz="3200" b="0" kern="0" dirty="0">
                <a:solidFill>
                  <a:srgbClr val="000000"/>
                </a:solidFill>
                <a:latin typeface="Arial"/>
              </a:rPr>
              <a:t>The shape of long run cost curves is determined by the production function relationship between output and inputs.</a:t>
            </a:r>
          </a:p>
          <a:p>
            <a:endParaRPr lang="en-US" dirty="0"/>
          </a:p>
        </p:txBody>
      </p:sp>
    </p:spTree>
  </p:cSld>
  <p:clrMapOvr>
    <a:masterClrMapping/>
  </p:clrMapOvr>
  <p:transition spd="med">
    <p:zoom dir="in"/>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7" name="Rectangle 2"/>
          <p:cNvSpPr>
            <a:spLocks noGrp="1" noChangeArrowheads="1"/>
          </p:cNvSpPr>
          <p:nvPr>
            <p:ph type="title" idx="4294967295"/>
          </p:nvPr>
        </p:nvSpPr>
        <p:spPr/>
        <p:txBody>
          <a:bodyPr/>
          <a:lstStyle/>
          <a:p>
            <a:pPr eaLnBrk="1" hangingPunct="1"/>
            <a:r>
              <a:rPr lang="en-US" smtClean="0"/>
              <a:t>Economies of Scale</a:t>
            </a:r>
          </a:p>
        </p:txBody>
      </p:sp>
      <p:sp>
        <p:nvSpPr>
          <p:cNvPr id="653315" name="Rectangle 3"/>
          <p:cNvSpPr>
            <a:spLocks noGrp="1" noChangeArrowheads="1"/>
          </p:cNvSpPr>
          <p:nvPr>
            <p:ph type="body" idx="4294967295"/>
          </p:nvPr>
        </p:nvSpPr>
        <p:spPr/>
        <p:txBody>
          <a:bodyPr/>
          <a:lstStyle/>
          <a:p>
            <a:pPr eaLnBrk="1" hangingPunct="1"/>
            <a:r>
              <a:rPr lang="en-US" b="1" smtClean="0"/>
              <a:t>Economies of scale - </a:t>
            </a:r>
            <a:r>
              <a:rPr lang="en-US" smtClean="0"/>
              <a:t>property of a cost function whereby the average cost of production falls as output expands.</a:t>
            </a:r>
          </a:p>
          <a:p>
            <a:pPr eaLnBrk="1" hangingPunct="1"/>
            <a:r>
              <a:rPr lang="en-US" b="1" smtClean="0"/>
              <a:t>Diseconomies of scale - </a:t>
            </a:r>
            <a:r>
              <a:rPr lang="en-US" smtClean="0"/>
              <a:t>property of a cost function whereby the average cost of production rises when output increases.</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53315">
                                            <p:txEl>
                                              <p:pRg st="0" end="0"/>
                                            </p:txEl>
                                          </p:spTgt>
                                        </p:tgtEl>
                                        <p:attrNameLst>
                                          <p:attrName>style.visibility</p:attrName>
                                        </p:attrNameLst>
                                      </p:cBhvr>
                                      <p:to>
                                        <p:strVal val="visible"/>
                                      </p:to>
                                    </p:set>
                                    <p:anim to="" calcmode="lin" valueType="num">
                                      <p:cBhvr>
                                        <p:cTn id="7" dur="1" fill="hold"/>
                                        <p:tgtEl>
                                          <p:spTgt spid="65331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53315">
                                            <p:txEl>
                                              <p:pRg st="1" end="1"/>
                                            </p:txEl>
                                          </p:spTgt>
                                        </p:tgtEl>
                                        <p:attrNameLst>
                                          <p:attrName>style.visibility</p:attrName>
                                        </p:attrNameLst>
                                      </p:cBhvr>
                                      <p:to>
                                        <p:strVal val="visible"/>
                                      </p:to>
                                    </p:set>
                                    <p:anim to="" calcmode="lin" valueType="num">
                                      <p:cBhvr>
                                        <p:cTn id="12" dur="1" fill="hold"/>
                                        <p:tgtEl>
                                          <p:spTgt spid="65331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3315"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idx="4294967295"/>
          </p:nvPr>
        </p:nvSpPr>
        <p:spPr/>
        <p:txBody>
          <a:bodyPr/>
          <a:lstStyle/>
          <a:p>
            <a:pPr eaLnBrk="1" hangingPunct="1"/>
            <a:r>
              <a:rPr lang="en-US" b="1" dirty="0" smtClean="0"/>
              <a:t>Table 7.3 </a:t>
            </a:r>
            <a:r>
              <a:rPr lang="en-US" dirty="0" smtClean="0"/>
              <a:t>Returns to Scale and Long-Run Costs</a:t>
            </a:r>
          </a:p>
        </p:txBody>
      </p:sp>
      <p:pic>
        <p:nvPicPr>
          <p:cNvPr id="3" name="Picture 2" descr="Screen Shot 2014-05-07 at 11.16.46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200" y="2057400"/>
            <a:ext cx="8915400" cy="2521092"/>
          </a:xfrm>
          <a:prstGeom prst="rect">
            <a:avLst/>
          </a:prstGeom>
        </p:spPr>
      </p:pic>
    </p:spTree>
  </p:cSld>
  <p:clrMapOvr>
    <a:masterClrMapping/>
  </p:clrMapOvr>
  <p:transition spd="med">
    <p:checke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p:txBody>
          <a:bodyPr/>
          <a:lstStyle/>
          <a:p>
            <a:pPr eaLnBrk="1" hangingPunct="1"/>
            <a:r>
              <a:rPr lang="en-US" sz="2800" b="1" dirty="0" smtClean="0"/>
              <a:t>Table 7.4 </a:t>
            </a:r>
            <a:r>
              <a:rPr lang="en-US" sz="2800" dirty="0" smtClean="0"/>
              <a:t>Shape of Average Cost Curves in Canadian Manufacturing</a:t>
            </a:r>
            <a:r>
              <a:rPr lang="en-US" sz="2800" b="1" dirty="0" smtClean="0"/>
              <a:t> </a:t>
            </a:r>
          </a:p>
        </p:txBody>
      </p:sp>
      <p:pic>
        <p:nvPicPr>
          <p:cNvPr id="2" name="Picture 1" descr="Screen Shot 2014-05-07 at 11.17.06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2400" y="1828800"/>
            <a:ext cx="8839200" cy="3138209"/>
          </a:xfrm>
          <a:prstGeom prst="rect">
            <a:avLst/>
          </a:prstGeom>
        </p:spPr>
      </p:pic>
    </p:spTree>
  </p:cSld>
  <p:clrMapOvr>
    <a:masterClrMapping/>
  </p:clrMapOvr>
  <p:transition spd="med">
    <p:checke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p:txBody>
          <a:bodyPr/>
          <a:lstStyle/>
          <a:p>
            <a:pPr eaLnBrk="1" hangingPunct="1"/>
            <a:r>
              <a:rPr lang="en-US" smtClean="0"/>
              <a:t>Lower Costs in the Long Run</a:t>
            </a:r>
          </a:p>
        </p:txBody>
      </p:sp>
      <p:sp>
        <p:nvSpPr>
          <p:cNvPr id="657411" name="Rectangle 3"/>
          <p:cNvSpPr>
            <a:spLocks noGrp="1" noChangeArrowheads="1"/>
          </p:cNvSpPr>
          <p:nvPr>
            <p:ph type="body" idx="4294967295"/>
          </p:nvPr>
        </p:nvSpPr>
        <p:spPr/>
        <p:txBody>
          <a:bodyPr/>
          <a:lstStyle/>
          <a:p>
            <a:pPr eaLnBrk="1" hangingPunct="1"/>
            <a:r>
              <a:rPr lang="en-US" dirty="0" smtClean="0"/>
              <a:t>In its long-run planning, a firm chooses a plant size and makes other investments so as to minimize its long-run cost on the basis of how many units it produces. </a:t>
            </a:r>
          </a:p>
          <a:p>
            <a:pPr lvl="1" eaLnBrk="1" hangingPunct="1"/>
            <a:r>
              <a:rPr lang="en-US" dirty="0" smtClean="0"/>
              <a:t>Once it chooses its plant size and equipment, these inputs are fixed in the short run. </a:t>
            </a:r>
          </a:p>
          <a:p>
            <a:pPr lvl="2" eaLnBrk="1" hangingPunct="1"/>
            <a:r>
              <a:rPr lang="en-US" sz="2800" dirty="0" smtClean="0"/>
              <a:t>Thus, the firm</a:t>
            </a:r>
            <a:r>
              <a:rPr lang="en-US" altLang="en-US" sz="2800" dirty="0" smtClean="0"/>
              <a:t>’</a:t>
            </a:r>
            <a:r>
              <a:rPr lang="en-US" sz="2800" dirty="0" smtClean="0"/>
              <a:t>s long-run decision determines its short-run cost.</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57411">
                                            <p:txEl>
                                              <p:pRg st="0" end="0"/>
                                            </p:txEl>
                                          </p:spTgt>
                                        </p:tgtEl>
                                        <p:attrNameLst>
                                          <p:attrName>style.visibility</p:attrName>
                                        </p:attrNameLst>
                                      </p:cBhvr>
                                      <p:to>
                                        <p:strVal val="visible"/>
                                      </p:to>
                                    </p:set>
                                    <p:anim to="" calcmode="lin" valueType="num">
                                      <p:cBhvr>
                                        <p:cTn id="7" dur="1" fill="hold"/>
                                        <p:tgtEl>
                                          <p:spTgt spid="657411">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499"/>
                                          </p:stCondLst>
                                        </p:cTn>
                                        <p:tgtEl>
                                          <p:spTgt spid="657411">
                                            <p:txEl>
                                              <p:pRg st="1" end="1"/>
                                            </p:txEl>
                                          </p:spTgt>
                                        </p:tgtEl>
                                        <p:attrNameLst>
                                          <p:attrName>style.visibility</p:attrName>
                                        </p:attrNameLst>
                                      </p:cBhvr>
                                      <p:to>
                                        <p:strVal val="visible"/>
                                      </p:to>
                                    </p:set>
                                    <p:anim to="" calcmode="lin" valueType="num">
                                      <p:cBhvr>
                                        <p:cTn id="10" dur="1" fill="hold"/>
                                        <p:tgtEl>
                                          <p:spTgt spid="657411">
                                            <p:txEl>
                                              <p:pRg st="1" end="1"/>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499"/>
                                          </p:stCondLst>
                                        </p:cTn>
                                        <p:tgtEl>
                                          <p:spTgt spid="657411">
                                            <p:txEl>
                                              <p:pRg st="2" end="2"/>
                                            </p:txEl>
                                          </p:spTgt>
                                        </p:tgtEl>
                                        <p:attrNameLst>
                                          <p:attrName>style.visibility</p:attrName>
                                        </p:attrNameLst>
                                      </p:cBhvr>
                                      <p:to>
                                        <p:strVal val="visible"/>
                                      </p:to>
                                    </p:set>
                                    <p:anim to="" calcmode="lin" valueType="num">
                                      <p:cBhvr>
                                        <p:cTn id="13" dur="1" fill="hold"/>
                                        <p:tgtEl>
                                          <p:spTgt spid="65741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1"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idx="4294967295"/>
          </p:nvPr>
        </p:nvSpPr>
        <p:spPr/>
        <p:txBody>
          <a:bodyPr/>
          <a:lstStyle/>
          <a:p>
            <a:pPr eaLnBrk="1" hangingPunct="1"/>
            <a:r>
              <a:rPr lang="en-US" smtClean="0"/>
              <a:t>Solved Problem 7.1</a:t>
            </a:r>
          </a:p>
        </p:txBody>
      </p:sp>
      <p:sp>
        <p:nvSpPr>
          <p:cNvPr id="9218" name="Content Placeholder 2"/>
          <p:cNvSpPr>
            <a:spLocks noGrp="1"/>
          </p:cNvSpPr>
          <p:nvPr>
            <p:ph idx="4294967295"/>
          </p:nvPr>
        </p:nvSpPr>
        <p:spPr/>
        <p:txBody>
          <a:bodyPr/>
          <a:lstStyle/>
          <a:p>
            <a:pPr eaLnBrk="1" hangingPunct="1"/>
            <a:r>
              <a:rPr lang="en-US" sz="2400" smtClean="0"/>
              <a:t>Meredith</a:t>
            </a:r>
            <a:r>
              <a:rPr lang="en-US" altLang="en-US" sz="2400" smtClean="0"/>
              <a:t>’</a:t>
            </a:r>
            <a:r>
              <a:rPr lang="en-US" sz="2400" smtClean="0"/>
              <a:t>s firm sends her to a conference for managers and has paid her registration fee. Included in the registration fee is free admission to a class on how to price derivative securities such as options. She is considering attending, but her most attractive alternative opportunity is to attend a talk by Warren Buffett about his investment strategies, which is scheduled at the same time. Although she would be willing to pay $100 to hear his talk, the cost of a ticket is only $40. Given that there are no other costs involved in attending either event, what is Meredith</a:t>
            </a:r>
            <a:r>
              <a:rPr lang="en-US" altLang="en-US" sz="2400" smtClean="0"/>
              <a:t>’</a:t>
            </a:r>
            <a:r>
              <a:rPr lang="en-US" sz="2400" smtClean="0"/>
              <a:t>s opportunity cost of attending the derivatives talk?</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a:xfrm>
            <a:off x="1371600" y="76200"/>
            <a:ext cx="7543800" cy="1143000"/>
          </a:xfrm>
        </p:spPr>
        <p:txBody>
          <a:bodyPr/>
          <a:lstStyle/>
          <a:p>
            <a:pPr eaLnBrk="1" hangingPunct="1"/>
            <a:r>
              <a:rPr lang="en-US" sz="2800" b="1" dirty="0" smtClean="0"/>
              <a:t>Figure 7.9 </a:t>
            </a:r>
            <a:r>
              <a:rPr lang="en-US" sz="2800" dirty="0" smtClean="0"/>
              <a:t>Long-Run Average Cost as the Envelope of Short-Run Average Cost Curves</a:t>
            </a:r>
          </a:p>
        </p:txBody>
      </p:sp>
      <p:sp>
        <p:nvSpPr>
          <p:cNvPr id="54274" name="Line 3"/>
          <p:cNvSpPr>
            <a:spLocks noChangeShapeType="1"/>
          </p:cNvSpPr>
          <p:nvPr/>
        </p:nvSpPr>
        <p:spPr bwMode="auto">
          <a:xfrm>
            <a:off x="4686300" y="3886200"/>
            <a:ext cx="0" cy="18288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4275" name="Line 4"/>
          <p:cNvSpPr>
            <a:spLocks noChangeShapeType="1"/>
          </p:cNvSpPr>
          <p:nvPr/>
        </p:nvSpPr>
        <p:spPr bwMode="auto">
          <a:xfrm>
            <a:off x="2476500" y="3657600"/>
            <a:ext cx="0" cy="205740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4276" name="Line 5"/>
          <p:cNvSpPr>
            <a:spLocks noChangeShapeType="1"/>
          </p:cNvSpPr>
          <p:nvPr/>
        </p:nvSpPr>
        <p:spPr bwMode="auto">
          <a:xfrm>
            <a:off x="1371600" y="3962400"/>
            <a:ext cx="114300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4277" name="Line 6"/>
          <p:cNvSpPr>
            <a:spLocks noChangeShapeType="1"/>
          </p:cNvSpPr>
          <p:nvPr/>
        </p:nvSpPr>
        <p:spPr bwMode="auto">
          <a:xfrm>
            <a:off x="1371600" y="3657600"/>
            <a:ext cx="1143000"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54333" name="Line 62"/>
          <p:cNvSpPr>
            <a:spLocks noChangeShapeType="1"/>
          </p:cNvSpPr>
          <p:nvPr/>
        </p:nvSpPr>
        <p:spPr bwMode="auto">
          <a:xfrm>
            <a:off x="2473325" y="56864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34" name="Line 63"/>
          <p:cNvSpPr>
            <a:spLocks noChangeShapeType="1"/>
          </p:cNvSpPr>
          <p:nvPr/>
        </p:nvSpPr>
        <p:spPr bwMode="auto">
          <a:xfrm>
            <a:off x="2473325" y="56261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35" name="Line 64"/>
          <p:cNvSpPr>
            <a:spLocks noChangeShapeType="1"/>
          </p:cNvSpPr>
          <p:nvPr/>
        </p:nvSpPr>
        <p:spPr bwMode="auto">
          <a:xfrm>
            <a:off x="2473325" y="55657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36" name="Line 65"/>
          <p:cNvSpPr>
            <a:spLocks noChangeShapeType="1"/>
          </p:cNvSpPr>
          <p:nvPr/>
        </p:nvSpPr>
        <p:spPr bwMode="auto">
          <a:xfrm>
            <a:off x="2473325" y="55054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37" name="Line 66"/>
          <p:cNvSpPr>
            <a:spLocks noChangeShapeType="1"/>
          </p:cNvSpPr>
          <p:nvPr/>
        </p:nvSpPr>
        <p:spPr bwMode="auto">
          <a:xfrm>
            <a:off x="2473325" y="54451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38" name="Line 67"/>
          <p:cNvSpPr>
            <a:spLocks noChangeShapeType="1"/>
          </p:cNvSpPr>
          <p:nvPr/>
        </p:nvSpPr>
        <p:spPr bwMode="auto">
          <a:xfrm>
            <a:off x="2473325" y="53848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39" name="Line 68"/>
          <p:cNvSpPr>
            <a:spLocks noChangeShapeType="1"/>
          </p:cNvSpPr>
          <p:nvPr/>
        </p:nvSpPr>
        <p:spPr bwMode="auto">
          <a:xfrm>
            <a:off x="2473325" y="53244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0" name="Line 69"/>
          <p:cNvSpPr>
            <a:spLocks noChangeShapeType="1"/>
          </p:cNvSpPr>
          <p:nvPr/>
        </p:nvSpPr>
        <p:spPr bwMode="auto">
          <a:xfrm>
            <a:off x="2473325" y="5264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1" name="Line 70"/>
          <p:cNvSpPr>
            <a:spLocks noChangeShapeType="1"/>
          </p:cNvSpPr>
          <p:nvPr/>
        </p:nvSpPr>
        <p:spPr bwMode="auto">
          <a:xfrm>
            <a:off x="2473325" y="52038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2" name="Line 71"/>
          <p:cNvSpPr>
            <a:spLocks noChangeShapeType="1"/>
          </p:cNvSpPr>
          <p:nvPr/>
        </p:nvSpPr>
        <p:spPr bwMode="auto">
          <a:xfrm>
            <a:off x="2473325" y="51435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3" name="Line 72"/>
          <p:cNvSpPr>
            <a:spLocks noChangeShapeType="1"/>
          </p:cNvSpPr>
          <p:nvPr/>
        </p:nvSpPr>
        <p:spPr bwMode="auto">
          <a:xfrm>
            <a:off x="2473325" y="50831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4" name="Line 73"/>
          <p:cNvSpPr>
            <a:spLocks noChangeShapeType="1"/>
          </p:cNvSpPr>
          <p:nvPr/>
        </p:nvSpPr>
        <p:spPr bwMode="auto">
          <a:xfrm>
            <a:off x="2473325" y="50228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5" name="Line 74"/>
          <p:cNvSpPr>
            <a:spLocks noChangeShapeType="1"/>
          </p:cNvSpPr>
          <p:nvPr/>
        </p:nvSpPr>
        <p:spPr bwMode="auto">
          <a:xfrm>
            <a:off x="2473325" y="49625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6" name="Line 75"/>
          <p:cNvSpPr>
            <a:spLocks noChangeShapeType="1"/>
          </p:cNvSpPr>
          <p:nvPr/>
        </p:nvSpPr>
        <p:spPr bwMode="auto">
          <a:xfrm>
            <a:off x="2473325" y="49022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7" name="Line 76"/>
          <p:cNvSpPr>
            <a:spLocks noChangeShapeType="1"/>
          </p:cNvSpPr>
          <p:nvPr/>
        </p:nvSpPr>
        <p:spPr bwMode="auto">
          <a:xfrm>
            <a:off x="2473325" y="48418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8" name="Line 77"/>
          <p:cNvSpPr>
            <a:spLocks noChangeShapeType="1"/>
          </p:cNvSpPr>
          <p:nvPr/>
        </p:nvSpPr>
        <p:spPr bwMode="auto">
          <a:xfrm>
            <a:off x="2473325" y="47815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49" name="Line 78"/>
          <p:cNvSpPr>
            <a:spLocks noChangeShapeType="1"/>
          </p:cNvSpPr>
          <p:nvPr/>
        </p:nvSpPr>
        <p:spPr bwMode="auto">
          <a:xfrm>
            <a:off x="2473325" y="47212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50" name="Line 79"/>
          <p:cNvSpPr>
            <a:spLocks noChangeShapeType="1"/>
          </p:cNvSpPr>
          <p:nvPr/>
        </p:nvSpPr>
        <p:spPr bwMode="auto">
          <a:xfrm>
            <a:off x="2473325" y="46609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51" name="Line 80"/>
          <p:cNvSpPr>
            <a:spLocks noChangeShapeType="1"/>
          </p:cNvSpPr>
          <p:nvPr/>
        </p:nvSpPr>
        <p:spPr bwMode="auto">
          <a:xfrm>
            <a:off x="2473325" y="46005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52" name="Line 81"/>
          <p:cNvSpPr>
            <a:spLocks noChangeShapeType="1"/>
          </p:cNvSpPr>
          <p:nvPr/>
        </p:nvSpPr>
        <p:spPr bwMode="auto">
          <a:xfrm>
            <a:off x="2473325" y="45402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53" name="Line 82"/>
          <p:cNvSpPr>
            <a:spLocks noChangeShapeType="1"/>
          </p:cNvSpPr>
          <p:nvPr/>
        </p:nvSpPr>
        <p:spPr bwMode="auto">
          <a:xfrm>
            <a:off x="2473325" y="44799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54" name="Line 83"/>
          <p:cNvSpPr>
            <a:spLocks noChangeShapeType="1"/>
          </p:cNvSpPr>
          <p:nvPr/>
        </p:nvSpPr>
        <p:spPr bwMode="auto">
          <a:xfrm>
            <a:off x="2473325" y="44196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55" name="Line 84"/>
          <p:cNvSpPr>
            <a:spLocks noChangeShapeType="1"/>
          </p:cNvSpPr>
          <p:nvPr/>
        </p:nvSpPr>
        <p:spPr bwMode="auto">
          <a:xfrm>
            <a:off x="2473325" y="43592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56" name="Line 85"/>
          <p:cNvSpPr>
            <a:spLocks noChangeShapeType="1"/>
          </p:cNvSpPr>
          <p:nvPr/>
        </p:nvSpPr>
        <p:spPr bwMode="auto">
          <a:xfrm>
            <a:off x="2473325" y="42989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57" name="Line 86"/>
          <p:cNvSpPr>
            <a:spLocks noChangeShapeType="1"/>
          </p:cNvSpPr>
          <p:nvPr/>
        </p:nvSpPr>
        <p:spPr bwMode="auto">
          <a:xfrm>
            <a:off x="2473325" y="42386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58" name="Line 87"/>
          <p:cNvSpPr>
            <a:spLocks noChangeShapeType="1"/>
          </p:cNvSpPr>
          <p:nvPr/>
        </p:nvSpPr>
        <p:spPr bwMode="auto">
          <a:xfrm>
            <a:off x="2473325" y="41783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59" name="Line 88"/>
          <p:cNvSpPr>
            <a:spLocks noChangeShapeType="1"/>
          </p:cNvSpPr>
          <p:nvPr/>
        </p:nvSpPr>
        <p:spPr bwMode="auto">
          <a:xfrm>
            <a:off x="2473325" y="41179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60" name="Line 89"/>
          <p:cNvSpPr>
            <a:spLocks noChangeShapeType="1"/>
          </p:cNvSpPr>
          <p:nvPr/>
        </p:nvSpPr>
        <p:spPr bwMode="auto">
          <a:xfrm>
            <a:off x="2473325" y="40576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61" name="Line 90"/>
          <p:cNvSpPr>
            <a:spLocks noChangeShapeType="1"/>
          </p:cNvSpPr>
          <p:nvPr/>
        </p:nvSpPr>
        <p:spPr bwMode="auto">
          <a:xfrm>
            <a:off x="2473325" y="39973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62" name="Line 91"/>
          <p:cNvSpPr>
            <a:spLocks noChangeShapeType="1"/>
          </p:cNvSpPr>
          <p:nvPr/>
        </p:nvSpPr>
        <p:spPr bwMode="auto">
          <a:xfrm>
            <a:off x="2473325" y="39370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63" name="Line 92"/>
          <p:cNvSpPr>
            <a:spLocks noChangeShapeType="1"/>
          </p:cNvSpPr>
          <p:nvPr/>
        </p:nvSpPr>
        <p:spPr bwMode="auto">
          <a:xfrm>
            <a:off x="2473325" y="38766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64" name="Line 93"/>
          <p:cNvSpPr>
            <a:spLocks noChangeShapeType="1"/>
          </p:cNvSpPr>
          <p:nvPr/>
        </p:nvSpPr>
        <p:spPr bwMode="auto">
          <a:xfrm>
            <a:off x="2473325" y="38163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65" name="Line 94"/>
          <p:cNvSpPr>
            <a:spLocks noChangeShapeType="1"/>
          </p:cNvSpPr>
          <p:nvPr/>
        </p:nvSpPr>
        <p:spPr bwMode="auto">
          <a:xfrm>
            <a:off x="2473325" y="37560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66" name="Line 95"/>
          <p:cNvSpPr>
            <a:spLocks noChangeShapeType="1"/>
          </p:cNvSpPr>
          <p:nvPr/>
        </p:nvSpPr>
        <p:spPr bwMode="auto">
          <a:xfrm>
            <a:off x="2473325" y="36957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67" name="Line 96"/>
          <p:cNvSpPr>
            <a:spLocks noChangeShapeType="1"/>
          </p:cNvSpPr>
          <p:nvPr/>
        </p:nvSpPr>
        <p:spPr bwMode="auto">
          <a:xfrm>
            <a:off x="1387475" y="39624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68" name="Line 97"/>
          <p:cNvSpPr>
            <a:spLocks noChangeShapeType="1"/>
          </p:cNvSpPr>
          <p:nvPr/>
        </p:nvSpPr>
        <p:spPr bwMode="auto">
          <a:xfrm>
            <a:off x="1447800" y="39624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69" name="Line 98"/>
          <p:cNvSpPr>
            <a:spLocks noChangeShapeType="1"/>
          </p:cNvSpPr>
          <p:nvPr/>
        </p:nvSpPr>
        <p:spPr bwMode="auto">
          <a:xfrm>
            <a:off x="1508125" y="39624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70" name="Line 99"/>
          <p:cNvSpPr>
            <a:spLocks noChangeShapeType="1"/>
          </p:cNvSpPr>
          <p:nvPr/>
        </p:nvSpPr>
        <p:spPr bwMode="auto">
          <a:xfrm>
            <a:off x="1568450" y="39624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71" name="Line 100"/>
          <p:cNvSpPr>
            <a:spLocks noChangeShapeType="1"/>
          </p:cNvSpPr>
          <p:nvPr/>
        </p:nvSpPr>
        <p:spPr bwMode="auto">
          <a:xfrm>
            <a:off x="1628775" y="39624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72" name="Line 101"/>
          <p:cNvSpPr>
            <a:spLocks noChangeShapeType="1"/>
          </p:cNvSpPr>
          <p:nvPr/>
        </p:nvSpPr>
        <p:spPr bwMode="auto">
          <a:xfrm>
            <a:off x="1689100" y="39624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73" name="Line 102"/>
          <p:cNvSpPr>
            <a:spLocks noChangeShapeType="1"/>
          </p:cNvSpPr>
          <p:nvPr/>
        </p:nvSpPr>
        <p:spPr bwMode="auto">
          <a:xfrm>
            <a:off x="1749425" y="39624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74" name="Line 103"/>
          <p:cNvSpPr>
            <a:spLocks noChangeShapeType="1"/>
          </p:cNvSpPr>
          <p:nvPr/>
        </p:nvSpPr>
        <p:spPr bwMode="auto">
          <a:xfrm>
            <a:off x="1809750" y="39624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75" name="Line 104"/>
          <p:cNvSpPr>
            <a:spLocks noChangeShapeType="1"/>
          </p:cNvSpPr>
          <p:nvPr/>
        </p:nvSpPr>
        <p:spPr bwMode="auto">
          <a:xfrm>
            <a:off x="1870075" y="39624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76" name="Line 105"/>
          <p:cNvSpPr>
            <a:spLocks noChangeShapeType="1"/>
          </p:cNvSpPr>
          <p:nvPr/>
        </p:nvSpPr>
        <p:spPr bwMode="auto">
          <a:xfrm>
            <a:off x="1930400" y="39624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77" name="Line 106"/>
          <p:cNvSpPr>
            <a:spLocks noChangeShapeType="1"/>
          </p:cNvSpPr>
          <p:nvPr/>
        </p:nvSpPr>
        <p:spPr bwMode="auto">
          <a:xfrm>
            <a:off x="1990725" y="39624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78" name="Line 107"/>
          <p:cNvSpPr>
            <a:spLocks noChangeShapeType="1"/>
          </p:cNvSpPr>
          <p:nvPr/>
        </p:nvSpPr>
        <p:spPr bwMode="auto">
          <a:xfrm>
            <a:off x="2051050" y="39624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79" name="Line 108"/>
          <p:cNvSpPr>
            <a:spLocks noChangeShapeType="1"/>
          </p:cNvSpPr>
          <p:nvPr/>
        </p:nvSpPr>
        <p:spPr bwMode="auto">
          <a:xfrm>
            <a:off x="2111375" y="39624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80" name="Line 109"/>
          <p:cNvSpPr>
            <a:spLocks noChangeShapeType="1"/>
          </p:cNvSpPr>
          <p:nvPr/>
        </p:nvSpPr>
        <p:spPr bwMode="auto">
          <a:xfrm>
            <a:off x="2171700" y="39624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81" name="Line 110"/>
          <p:cNvSpPr>
            <a:spLocks noChangeShapeType="1"/>
          </p:cNvSpPr>
          <p:nvPr/>
        </p:nvSpPr>
        <p:spPr bwMode="auto">
          <a:xfrm>
            <a:off x="2232025" y="39624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82" name="Line 111"/>
          <p:cNvSpPr>
            <a:spLocks noChangeShapeType="1"/>
          </p:cNvSpPr>
          <p:nvPr/>
        </p:nvSpPr>
        <p:spPr bwMode="auto">
          <a:xfrm>
            <a:off x="2292350" y="39624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83" name="Line 112"/>
          <p:cNvSpPr>
            <a:spLocks noChangeShapeType="1"/>
          </p:cNvSpPr>
          <p:nvPr/>
        </p:nvSpPr>
        <p:spPr bwMode="auto">
          <a:xfrm>
            <a:off x="2352675" y="39624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84" name="Line 113"/>
          <p:cNvSpPr>
            <a:spLocks noChangeShapeType="1"/>
          </p:cNvSpPr>
          <p:nvPr/>
        </p:nvSpPr>
        <p:spPr bwMode="auto">
          <a:xfrm>
            <a:off x="2413000" y="39624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85" name="Line 114"/>
          <p:cNvSpPr>
            <a:spLocks noChangeShapeType="1"/>
          </p:cNvSpPr>
          <p:nvPr/>
        </p:nvSpPr>
        <p:spPr bwMode="auto">
          <a:xfrm>
            <a:off x="2473325" y="39624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86" name="Line 115"/>
          <p:cNvSpPr>
            <a:spLocks noChangeShapeType="1"/>
          </p:cNvSpPr>
          <p:nvPr/>
        </p:nvSpPr>
        <p:spPr bwMode="auto">
          <a:xfrm>
            <a:off x="4686300" y="56769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87" name="Line 116"/>
          <p:cNvSpPr>
            <a:spLocks noChangeShapeType="1"/>
          </p:cNvSpPr>
          <p:nvPr/>
        </p:nvSpPr>
        <p:spPr bwMode="auto">
          <a:xfrm>
            <a:off x="4686300" y="56165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88" name="Line 117"/>
          <p:cNvSpPr>
            <a:spLocks noChangeShapeType="1"/>
          </p:cNvSpPr>
          <p:nvPr/>
        </p:nvSpPr>
        <p:spPr bwMode="auto">
          <a:xfrm>
            <a:off x="4686300" y="55562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89" name="Line 118"/>
          <p:cNvSpPr>
            <a:spLocks noChangeShapeType="1"/>
          </p:cNvSpPr>
          <p:nvPr/>
        </p:nvSpPr>
        <p:spPr bwMode="auto">
          <a:xfrm>
            <a:off x="4686300" y="54959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90" name="Line 119"/>
          <p:cNvSpPr>
            <a:spLocks noChangeShapeType="1"/>
          </p:cNvSpPr>
          <p:nvPr/>
        </p:nvSpPr>
        <p:spPr bwMode="auto">
          <a:xfrm>
            <a:off x="4686300" y="54356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91" name="Line 120"/>
          <p:cNvSpPr>
            <a:spLocks noChangeShapeType="1"/>
          </p:cNvSpPr>
          <p:nvPr/>
        </p:nvSpPr>
        <p:spPr bwMode="auto">
          <a:xfrm>
            <a:off x="4686300" y="53752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92" name="Line 121"/>
          <p:cNvSpPr>
            <a:spLocks noChangeShapeType="1"/>
          </p:cNvSpPr>
          <p:nvPr/>
        </p:nvSpPr>
        <p:spPr bwMode="auto">
          <a:xfrm>
            <a:off x="4686300" y="53149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93" name="Line 122"/>
          <p:cNvSpPr>
            <a:spLocks noChangeShapeType="1"/>
          </p:cNvSpPr>
          <p:nvPr/>
        </p:nvSpPr>
        <p:spPr bwMode="auto">
          <a:xfrm>
            <a:off x="4686300" y="52546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94" name="Line 123"/>
          <p:cNvSpPr>
            <a:spLocks noChangeShapeType="1"/>
          </p:cNvSpPr>
          <p:nvPr/>
        </p:nvSpPr>
        <p:spPr bwMode="auto">
          <a:xfrm>
            <a:off x="4686300" y="51943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95" name="Line 124"/>
          <p:cNvSpPr>
            <a:spLocks noChangeShapeType="1"/>
          </p:cNvSpPr>
          <p:nvPr/>
        </p:nvSpPr>
        <p:spPr bwMode="auto">
          <a:xfrm>
            <a:off x="4686300" y="51339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96" name="Line 125"/>
          <p:cNvSpPr>
            <a:spLocks noChangeShapeType="1"/>
          </p:cNvSpPr>
          <p:nvPr/>
        </p:nvSpPr>
        <p:spPr bwMode="auto">
          <a:xfrm>
            <a:off x="4686300" y="50736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97" name="Line 126"/>
          <p:cNvSpPr>
            <a:spLocks noChangeShapeType="1"/>
          </p:cNvSpPr>
          <p:nvPr/>
        </p:nvSpPr>
        <p:spPr bwMode="auto">
          <a:xfrm>
            <a:off x="4686300" y="50133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98" name="Line 127"/>
          <p:cNvSpPr>
            <a:spLocks noChangeShapeType="1"/>
          </p:cNvSpPr>
          <p:nvPr/>
        </p:nvSpPr>
        <p:spPr bwMode="auto">
          <a:xfrm>
            <a:off x="4686300" y="49530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99" name="Line 128"/>
          <p:cNvSpPr>
            <a:spLocks noChangeShapeType="1"/>
          </p:cNvSpPr>
          <p:nvPr/>
        </p:nvSpPr>
        <p:spPr bwMode="auto">
          <a:xfrm>
            <a:off x="4686300" y="48926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00" name="Line 129"/>
          <p:cNvSpPr>
            <a:spLocks noChangeShapeType="1"/>
          </p:cNvSpPr>
          <p:nvPr/>
        </p:nvSpPr>
        <p:spPr bwMode="auto">
          <a:xfrm>
            <a:off x="4686300" y="48323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01" name="Line 130"/>
          <p:cNvSpPr>
            <a:spLocks noChangeShapeType="1"/>
          </p:cNvSpPr>
          <p:nvPr/>
        </p:nvSpPr>
        <p:spPr bwMode="auto">
          <a:xfrm>
            <a:off x="4686300" y="47720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02" name="Line 131"/>
          <p:cNvSpPr>
            <a:spLocks noChangeShapeType="1"/>
          </p:cNvSpPr>
          <p:nvPr/>
        </p:nvSpPr>
        <p:spPr bwMode="auto">
          <a:xfrm>
            <a:off x="4686300" y="47117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03" name="Line 132"/>
          <p:cNvSpPr>
            <a:spLocks noChangeShapeType="1"/>
          </p:cNvSpPr>
          <p:nvPr/>
        </p:nvSpPr>
        <p:spPr bwMode="auto">
          <a:xfrm>
            <a:off x="4686300" y="46513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04" name="Line 133"/>
          <p:cNvSpPr>
            <a:spLocks noChangeShapeType="1"/>
          </p:cNvSpPr>
          <p:nvPr/>
        </p:nvSpPr>
        <p:spPr bwMode="auto">
          <a:xfrm>
            <a:off x="4686300" y="45910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05" name="Line 134"/>
          <p:cNvSpPr>
            <a:spLocks noChangeShapeType="1"/>
          </p:cNvSpPr>
          <p:nvPr/>
        </p:nvSpPr>
        <p:spPr bwMode="auto">
          <a:xfrm>
            <a:off x="4686300" y="45307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06" name="Line 135"/>
          <p:cNvSpPr>
            <a:spLocks noChangeShapeType="1"/>
          </p:cNvSpPr>
          <p:nvPr/>
        </p:nvSpPr>
        <p:spPr bwMode="auto">
          <a:xfrm>
            <a:off x="4686300" y="44704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07" name="Line 136"/>
          <p:cNvSpPr>
            <a:spLocks noChangeShapeType="1"/>
          </p:cNvSpPr>
          <p:nvPr/>
        </p:nvSpPr>
        <p:spPr bwMode="auto">
          <a:xfrm>
            <a:off x="4686300" y="44100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08" name="Line 137"/>
          <p:cNvSpPr>
            <a:spLocks noChangeShapeType="1"/>
          </p:cNvSpPr>
          <p:nvPr/>
        </p:nvSpPr>
        <p:spPr bwMode="auto">
          <a:xfrm>
            <a:off x="4686300" y="43497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09" name="Line 138"/>
          <p:cNvSpPr>
            <a:spLocks noChangeShapeType="1"/>
          </p:cNvSpPr>
          <p:nvPr/>
        </p:nvSpPr>
        <p:spPr bwMode="auto">
          <a:xfrm>
            <a:off x="4686300" y="42894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10" name="Line 139"/>
          <p:cNvSpPr>
            <a:spLocks noChangeShapeType="1"/>
          </p:cNvSpPr>
          <p:nvPr/>
        </p:nvSpPr>
        <p:spPr bwMode="auto">
          <a:xfrm>
            <a:off x="4686300" y="42291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11" name="Line 140"/>
          <p:cNvSpPr>
            <a:spLocks noChangeShapeType="1"/>
          </p:cNvSpPr>
          <p:nvPr/>
        </p:nvSpPr>
        <p:spPr bwMode="auto">
          <a:xfrm>
            <a:off x="4686300" y="41687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12" name="Line 141"/>
          <p:cNvSpPr>
            <a:spLocks noChangeShapeType="1"/>
          </p:cNvSpPr>
          <p:nvPr/>
        </p:nvSpPr>
        <p:spPr bwMode="auto">
          <a:xfrm>
            <a:off x="4686300" y="41084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13" name="Line 142"/>
          <p:cNvSpPr>
            <a:spLocks noChangeShapeType="1"/>
          </p:cNvSpPr>
          <p:nvPr/>
        </p:nvSpPr>
        <p:spPr bwMode="auto">
          <a:xfrm>
            <a:off x="4686300" y="404812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14" name="Line 143"/>
          <p:cNvSpPr>
            <a:spLocks noChangeShapeType="1"/>
          </p:cNvSpPr>
          <p:nvPr/>
        </p:nvSpPr>
        <p:spPr bwMode="auto">
          <a:xfrm>
            <a:off x="4686300" y="398780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15" name="Line 144"/>
          <p:cNvSpPr>
            <a:spLocks noChangeShapeType="1"/>
          </p:cNvSpPr>
          <p:nvPr/>
        </p:nvSpPr>
        <p:spPr bwMode="auto">
          <a:xfrm>
            <a:off x="4686300" y="3927475"/>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16" name="Line 145"/>
          <p:cNvSpPr>
            <a:spLocks noChangeShapeType="1"/>
          </p:cNvSpPr>
          <p:nvPr/>
        </p:nvSpPr>
        <p:spPr bwMode="auto">
          <a:xfrm>
            <a:off x="4686300" y="38671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17" name="Line 146"/>
          <p:cNvSpPr>
            <a:spLocks noChangeShapeType="1"/>
          </p:cNvSpPr>
          <p:nvPr/>
        </p:nvSpPr>
        <p:spPr bwMode="auto">
          <a:xfrm>
            <a:off x="2478088" y="36512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18" name="Line 147"/>
          <p:cNvSpPr>
            <a:spLocks noChangeShapeType="1"/>
          </p:cNvSpPr>
          <p:nvPr/>
        </p:nvSpPr>
        <p:spPr bwMode="auto">
          <a:xfrm>
            <a:off x="2417763" y="36512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19" name="Line 148"/>
          <p:cNvSpPr>
            <a:spLocks noChangeShapeType="1"/>
          </p:cNvSpPr>
          <p:nvPr/>
        </p:nvSpPr>
        <p:spPr bwMode="auto">
          <a:xfrm>
            <a:off x="2357438" y="36512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20" name="Line 149"/>
          <p:cNvSpPr>
            <a:spLocks noChangeShapeType="1"/>
          </p:cNvSpPr>
          <p:nvPr/>
        </p:nvSpPr>
        <p:spPr bwMode="auto">
          <a:xfrm>
            <a:off x="2297113" y="36512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21" name="Line 150"/>
          <p:cNvSpPr>
            <a:spLocks noChangeShapeType="1"/>
          </p:cNvSpPr>
          <p:nvPr/>
        </p:nvSpPr>
        <p:spPr bwMode="auto">
          <a:xfrm>
            <a:off x="2236788" y="36512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22" name="Line 151"/>
          <p:cNvSpPr>
            <a:spLocks noChangeShapeType="1"/>
          </p:cNvSpPr>
          <p:nvPr/>
        </p:nvSpPr>
        <p:spPr bwMode="auto">
          <a:xfrm>
            <a:off x="2176463" y="36512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23" name="Line 152"/>
          <p:cNvSpPr>
            <a:spLocks noChangeShapeType="1"/>
          </p:cNvSpPr>
          <p:nvPr/>
        </p:nvSpPr>
        <p:spPr bwMode="auto">
          <a:xfrm>
            <a:off x="2116138" y="36512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24" name="Line 153"/>
          <p:cNvSpPr>
            <a:spLocks noChangeShapeType="1"/>
          </p:cNvSpPr>
          <p:nvPr/>
        </p:nvSpPr>
        <p:spPr bwMode="auto">
          <a:xfrm>
            <a:off x="2055813" y="36512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25" name="Line 154"/>
          <p:cNvSpPr>
            <a:spLocks noChangeShapeType="1"/>
          </p:cNvSpPr>
          <p:nvPr/>
        </p:nvSpPr>
        <p:spPr bwMode="auto">
          <a:xfrm>
            <a:off x="1995488" y="36512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26" name="Line 155"/>
          <p:cNvSpPr>
            <a:spLocks noChangeShapeType="1"/>
          </p:cNvSpPr>
          <p:nvPr/>
        </p:nvSpPr>
        <p:spPr bwMode="auto">
          <a:xfrm>
            <a:off x="1935163" y="36512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27" name="Line 156"/>
          <p:cNvSpPr>
            <a:spLocks noChangeShapeType="1"/>
          </p:cNvSpPr>
          <p:nvPr/>
        </p:nvSpPr>
        <p:spPr bwMode="auto">
          <a:xfrm>
            <a:off x="1874838" y="36512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28" name="Line 157"/>
          <p:cNvSpPr>
            <a:spLocks noChangeShapeType="1"/>
          </p:cNvSpPr>
          <p:nvPr/>
        </p:nvSpPr>
        <p:spPr bwMode="auto">
          <a:xfrm>
            <a:off x="1814513" y="36512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29" name="Line 158"/>
          <p:cNvSpPr>
            <a:spLocks noChangeShapeType="1"/>
          </p:cNvSpPr>
          <p:nvPr/>
        </p:nvSpPr>
        <p:spPr bwMode="auto">
          <a:xfrm>
            <a:off x="1754188" y="36512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30" name="Line 159"/>
          <p:cNvSpPr>
            <a:spLocks noChangeShapeType="1"/>
          </p:cNvSpPr>
          <p:nvPr/>
        </p:nvSpPr>
        <p:spPr bwMode="auto">
          <a:xfrm>
            <a:off x="1693863" y="36512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31" name="Line 160"/>
          <p:cNvSpPr>
            <a:spLocks noChangeShapeType="1"/>
          </p:cNvSpPr>
          <p:nvPr/>
        </p:nvSpPr>
        <p:spPr bwMode="auto">
          <a:xfrm>
            <a:off x="1633538" y="36512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32" name="Line 161"/>
          <p:cNvSpPr>
            <a:spLocks noChangeShapeType="1"/>
          </p:cNvSpPr>
          <p:nvPr/>
        </p:nvSpPr>
        <p:spPr bwMode="auto">
          <a:xfrm>
            <a:off x="1573213" y="36512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33" name="Line 162"/>
          <p:cNvSpPr>
            <a:spLocks noChangeShapeType="1"/>
          </p:cNvSpPr>
          <p:nvPr/>
        </p:nvSpPr>
        <p:spPr bwMode="auto">
          <a:xfrm>
            <a:off x="1512888" y="36512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34" name="Line 163"/>
          <p:cNvSpPr>
            <a:spLocks noChangeShapeType="1"/>
          </p:cNvSpPr>
          <p:nvPr/>
        </p:nvSpPr>
        <p:spPr bwMode="auto">
          <a:xfrm>
            <a:off x="1452563" y="36512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35" name="Line 164"/>
          <p:cNvSpPr>
            <a:spLocks noChangeShapeType="1"/>
          </p:cNvSpPr>
          <p:nvPr/>
        </p:nvSpPr>
        <p:spPr bwMode="auto">
          <a:xfrm>
            <a:off x="1392238" y="3651250"/>
            <a:ext cx="0" cy="0"/>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436" name="Freeform 165"/>
          <p:cNvSpPr>
            <a:spLocks/>
          </p:cNvSpPr>
          <p:nvPr/>
        </p:nvSpPr>
        <p:spPr bwMode="auto">
          <a:xfrm>
            <a:off x="1357313" y="1635125"/>
            <a:ext cx="7351712" cy="4081463"/>
          </a:xfrm>
          <a:custGeom>
            <a:avLst/>
            <a:gdLst>
              <a:gd name="T0" fmla="*/ 2147483647 w 4631"/>
              <a:gd name="T1" fmla="*/ 2147483647 h 2571"/>
              <a:gd name="T2" fmla="*/ 0 w 4631"/>
              <a:gd name="T3" fmla="*/ 2147483647 h 2571"/>
              <a:gd name="T4" fmla="*/ 0 w 4631"/>
              <a:gd name="T5" fmla="*/ 0 h 2571"/>
              <a:gd name="T6" fmla="*/ 0 60000 65536"/>
              <a:gd name="T7" fmla="*/ 0 60000 65536"/>
              <a:gd name="T8" fmla="*/ 0 60000 65536"/>
              <a:gd name="T9" fmla="*/ 0 w 4631"/>
              <a:gd name="T10" fmla="*/ 0 h 2571"/>
              <a:gd name="T11" fmla="*/ 4631 w 4631"/>
              <a:gd name="T12" fmla="*/ 2571 h 2571"/>
            </a:gdLst>
            <a:ahLst/>
            <a:cxnLst>
              <a:cxn ang="T6">
                <a:pos x="T0" y="T1"/>
              </a:cxn>
              <a:cxn ang="T7">
                <a:pos x="T2" y="T3"/>
              </a:cxn>
              <a:cxn ang="T8">
                <a:pos x="T4" y="T5"/>
              </a:cxn>
            </a:cxnLst>
            <a:rect l="T9" t="T10" r="T11" b="T12"/>
            <a:pathLst>
              <a:path w="4631" h="2571">
                <a:moveTo>
                  <a:pt x="4631" y="2571"/>
                </a:moveTo>
                <a:lnTo>
                  <a:pt x="0" y="2571"/>
                </a:lnTo>
                <a:lnTo>
                  <a:pt x="0" y="0"/>
                </a:lnTo>
              </a:path>
            </a:pathLst>
          </a:custGeom>
          <a:noFill/>
          <a:ln w="158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44" name="Rectangle 173"/>
          <p:cNvSpPr>
            <a:spLocks noChangeArrowheads="1"/>
          </p:cNvSpPr>
          <p:nvPr/>
        </p:nvSpPr>
        <p:spPr bwMode="auto">
          <a:xfrm rot="-5400000">
            <a:off x="1127125" y="2590800"/>
            <a:ext cx="10953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A</a:t>
            </a:r>
            <a:endParaRPr lang="en-US" b="0">
              <a:latin typeface="Times" panose="02020603050405020304" pitchFamily="18" charset="0"/>
              <a:cs typeface="Times New Roman" panose="02020603050405020304" pitchFamily="18" charset="0"/>
            </a:endParaRPr>
          </a:p>
        </p:txBody>
      </p:sp>
      <p:sp>
        <p:nvSpPr>
          <p:cNvPr id="54445" name="Rectangle 174"/>
          <p:cNvSpPr>
            <a:spLocks noChangeArrowheads="1"/>
          </p:cNvSpPr>
          <p:nvPr/>
        </p:nvSpPr>
        <p:spPr bwMode="auto">
          <a:xfrm rot="-5400000">
            <a:off x="1140619" y="2502694"/>
            <a:ext cx="825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v</a:t>
            </a:r>
            <a:endParaRPr lang="en-US" b="0">
              <a:latin typeface="Times" panose="02020603050405020304" pitchFamily="18" charset="0"/>
              <a:cs typeface="Times New Roman" panose="02020603050405020304" pitchFamily="18" charset="0"/>
            </a:endParaRPr>
          </a:p>
        </p:txBody>
      </p:sp>
      <p:sp>
        <p:nvSpPr>
          <p:cNvPr id="54446" name="Rectangle 175"/>
          <p:cNvSpPr>
            <a:spLocks noChangeArrowheads="1"/>
          </p:cNvSpPr>
          <p:nvPr/>
        </p:nvSpPr>
        <p:spPr bwMode="auto">
          <a:xfrm rot="-5400000">
            <a:off x="1135856" y="2423319"/>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e</a:t>
            </a:r>
            <a:endParaRPr lang="en-US" b="0">
              <a:latin typeface="Times" panose="02020603050405020304" pitchFamily="18" charset="0"/>
              <a:cs typeface="Times New Roman" panose="02020603050405020304" pitchFamily="18" charset="0"/>
            </a:endParaRPr>
          </a:p>
        </p:txBody>
      </p:sp>
      <p:sp>
        <p:nvSpPr>
          <p:cNvPr id="54447" name="Rectangle 176"/>
          <p:cNvSpPr>
            <a:spLocks noChangeArrowheads="1"/>
          </p:cNvSpPr>
          <p:nvPr/>
        </p:nvSpPr>
        <p:spPr bwMode="auto">
          <a:xfrm rot="-5400000">
            <a:off x="1154112" y="2351088"/>
            <a:ext cx="555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r</a:t>
            </a:r>
            <a:endParaRPr lang="en-US" b="0">
              <a:latin typeface="Times" panose="02020603050405020304" pitchFamily="18" charset="0"/>
              <a:cs typeface="Times New Roman" panose="02020603050405020304" pitchFamily="18" charset="0"/>
            </a:endParaRPr>
          </a:p>
        </p:txBody>
      </p:sp>
      <p:sp>
        <p:nvSpPr>
          <p:cNvPr id="54448" name="Rectangle 177"/>
          <p:cNvSpPr>
            <a:spLocks noChangeArrowheads="1"/>
          </p:cNvSpPr>
          <p:nvPr/>
        </p:nvSpPr>
        <p:spPr bwMode="auto">
          <a:xfrm rot="-5400000">
            <a:off x="777081" y="1916907"/>
            <a:ext cx="8096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age cost, $</a:t>
            </a:r>
            <a:endParaRPr lang="en-US" b="0">
              <a:latin typeface="Times" panose="02020603050405020304" pitchFamily="18" charset="0"/>
              <a:cs typeface="Times New Roman" panose="02020603050405020304" pitchFamily="18" charset="0"/>
            </a:endParaRPr>
          </a:p>
        </p:txBody>
      </p:sp>
      <p:grpSp>
        <p:nvGrpSpPr>
          <p:cNvPr id="6" name="Group 5"/>
          <p:cNvGrpSpPr/>
          <p:nvPr/>
        </p:nvGrpSpPr>
        <p:grpSpPr>
          <a:xfrm>
            <a:off x="1679575" y="2544763"/>
            <a:ext cx="3382963" cy="1722437"/>
            <a:chOff x="1679575" y="2544763"/>
            <a:chExt cx="3382963" cy="1722437"/>
          </a:xfrm>
        </p:grpSpPr>
        <p:grpSp>
          <p:nvGrpSpPr>
            <p:cNvPr id="5" name="Group 4"/>
            <p:cNvGrpSpPr/>
            <p:nvPr/>
          </p:nvGrpSpPr>
          <p:grpSpPr>
            <a:xfrm>
              <a:off x="1679575" y="2544763"/>
              <a:ext cx="3382963" cy="1722437"/>
              <a:chOff x="1679575" y="2544763"/>
              <a:chExt cx="3382963" cy="1722437"/>
            </a:xfrm>
          </p:grpSpPr>
          <p:sp>
            <p:nvSpPr>
              <p:cNvPr id="54281" name="Freeform 10"/>
              <p:cNvSpPr>
                <a:spLocks/>
              </p:cNvSpPr>
              <p:nvPr/>
            </p:nvSpPr>
            <p:spPr bwMode="auto">
              <a:xfrm>
                <a:off x="3113088" y="4229100"/>
                <a:ext cx="100012" cy="14288"/>
              </a:xfrm>
              <a:custGeom>
                <a:avLst/>
                <a:gdLst>
                  <a:gd name="T0" fmla="*/ 0 w 63"/>
                  <a:gd name="T1" fmla="*/ 0 h 9"/>
                  <a:gd name="T2" fmla="*/ 2147483647 w 63"/>
                  <a:gd name="T3" fmla="*/ 2147483647 h 9"/>
                  <a:gd name="T4" fmla="*/ 2147483647 w 63"/>
                  <a:gd name="T5" fmla="*/ 2147483647 h 9"/>
                  <a:gd name="T6" fmla="*/ 0 60000 65536"/>
                  <a:gd name="T7" fmla="*/ 0 60000 65536"/>
                  <a:gd name="T8" fmla="*/ 0 60000 65536"/>
                  <a:gd name="T9" fmla="*/ 0 w 63"/>
                  <a:gd name="T10" fmla="*/ 0 h 9"/>
                  <a:gd name="T11" fmla="*/ 63 w 63"/>
                  <a:gd name="T12" fmla="*/ 9 h 9"/>
                </a:gdLst>
                <a:ahLst/>
                <a:cxnLst>
                  <a:cxn ang="T6">
                    <a:pos x="T0" y="T1"/>
                  </a:cxn>
                  <a:cxn ang="T7">
                    <a:pos x="T2" y="T3"/>
                  </a:cxn>
                  <a:cxn ang="T8">
                    <a:pos x="T4" y="T5"/>
                  </a:cxn>
                </a:cxnLst>
                <a:rect l="T9" t="T10" r="T11" b="T12"/>
                <a:pathLst>
                  <a:path w="63" h="9">
                    <a:moveTo>
                      <a:pt x="0" y="0"/>
                    </a:moveTo>
                    <a:lnTo>
                      <a:pt x="47" y="9"/>
                    </a:lnTo>
                    <a:lnTo>
                      <a:pt x="63" y="9"/>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2" name="Freeform 11"/>
              <p:cNvSpPr>
                <a:spLocks/>
              </p:cNvSpPr>
              <p:nvPr/>
            </p:nvSpPr>
            <p:spPr bwMode="auto">
              <a:xfrm>
                <a:off x="3252788" y="4251325"/>
                <a:ext cx="101600" cy="11113"/>
              </a:xfrm>
              <a:custGeom>
                <a:avLst/>
                <a:gdLst>
                  <a:gd name="T0" fmla="*/ 0 w 64"/>
                  <a:gd name="T1" fmla="*/ 0 h 7"/>
                  <a:gd name="T2" fmla="*/ 2147483647 w 64"/>
                  <a:gd name="T3" fmla="*/ 2147483647 h 7"/>
                  <a:gd name="T4" fmla="*/ 2147483647 w 64"/>
                  <a:gd name="T5" fmla="*/ 2147483647 h 7"/>
                  <a:gd name="T6" fmla="*/ 2147483647 w 64"/>
                  <a:gd name="T7" fmla="*/ 2147483647 h 7"/>
                  <a:gd name="T8" fmla="*/ 0 60000 65536"/>
                  <a:gd name="T9" fmla="*/ 0 60000 65536"/>
                  <a:gd name="T10" fmla="*/ 0 60000 65536"/>
                  <a:gd name="T11" fmla="*/ 0 60000 65536"/>
                  <a:gd name="T12" fmla="*/ 0 w 64"/>
                  <a:gd name="T13" fmla="*/ 0 h 7"/>
                  <a:gd name="T14" fmla="*/ 64 w 64"/>
                  <a:gd name="T15" fmla="*/ 7 h 7"/>
                </a:gdLst>
                <a:ahLst/>
                <a:cxnLst>
                  <a:cxn ang="T8">
                    <a:pos x="T0" y="T1"/>
                  </a:cxn>
                  <a:cxn ang="T9">
                    <a:pos x="T2" y="T3"/>
                  </a:cxn>
                  <a:cxn ang="T10">
                    <a:pos x="T4" y="T5"/>
                  </a:cxn>
                  <a:cxn ang="T11">
                    <a:pos x="T6" y="T7"/>
                  </a:cxn>
                </a:cxnLst>
                <a:rect l="T12" t="T13" r="T14" b="T15"/>
                <a:pathLst>
                  <a:path w="64" h="7">
                    <a:moveTo>
                      <a:pt x="0" y="0"/>
                    </a:moveTo>
                    <a:lnTo>
                      <a:pt x="10" y="4"/>
                    </a:lnTo>
                    <a:lnTo>
                      <a:pt x="57" y="7"/>
                    </a:lnTo>
                    <a:lnTo>
                      <a:pt x="64" y="7"/>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3" name="Freeform 12"/>
              <p:cNvSpPr>
                <a:spLocks/>
              </p:cNvSpPr>
              <p:nvPr/>
            </p:nvSpPr>
            <p:spPr bwMode="auto">
              <a:xfrm>
                <a:off x="3394075" y="4262438"/>
                <a:ext cx="100013" cy="4762"/>
              </a:xfrm>
              <a:custGeom>
                <a:avLst/>
                <a:gdLst>
                  <a:gd name="T0" fmla="*/ 0 w 63"/>
                  <a:gd name="T1" fmla="*/ 0 h 3"/>
                  <a:gd name="T2" fmla="*/ 2147483647 w 63"/>
                  <a:gd name="T3" fmla="*/ 0 h 3"/>
                  <a:gd name="T4" fmla="*/ 2147483647 w 63"/>
                  <a:gd name="T5" fmla="*/ 2147483647 h 3"/>
                  <a:gd name="T6" fmla="*/ 0 60000 65536"/>
                  <a:gd name="T7" fmla="*/ 0 60000 65536"/>
                  <a:gd name="T8" fmla="*/ 0 60000 65536"/>
                  <a:gd name="T9" fmla="*/ 0 w 63"/>
                  <a:gd name="T10" fmla="*/ 0 h 3"/>
                  <a:gd name="T11" fmla="*/ 63 w 63"/>
                  <a:gd name="T12" fmla="*/ 3 h 3"/>
                </a:gdLst>
                <a:ahLst/>
                <a:cxnLst>
                  <a:cxn ang="T6">
                    <a:pos x="T0" y="T1"/>
                  </a:cxn>
                  <a:cxn ang="T7">
                    <a:pos x="T2" y="T3"/>
                  </a:cxn>
                  <a:cxn ang="T8">
                    <a:pos x="T4" y="T5"/>
                  </a:cxn>
                </a:cxnLst>
                <a:rect l="T9" t="T10" r="T11" b="T12"/>
                <a:pathLst>
                  <a:path w="63" h="3">
                    <a:moveTo>
                      <a:pt x="0" y="0"/>
                    </a:moveTo>
                    <a:lnTo>
                      <a:pt x="19" y="0"/>
                    </a:lnTo>
                    <a:lnTo>
                      <a:pt x="63" y="3"/>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4" name="Freeform 13"/>
              <p:cNvSpPr>
                <a:spLocks/>
              </p:cNvSpPr>
              <p:nvPr/>
            </p:nvSpPr>
            <p:spPr bwMode="auto">
              <a:xfrm>
                <a:off x="3535363" y="4257675"/>
                <a:ext cx="100012" cy="4763"/>
              </a:xfrm>
              <a:custGeom>
                <a:avLst/>
                <a:gdLst>
                  <a:gd name="T0" fmla="*/ 0 w 63"/>
                  <a:gd name="T1" fmla="*/ 2147483647 h 3"/>
                  <a:gd name="T2" fmla="*/ 2147483647 w 63"/>
                  <a:gd name="T3" fmla="*/ 2147483647 h 3"/>
                  <a:gd name="T4" fmla="*/ 2147483647 w 63"/>
                  <a:gd name="T5" fmla="*/ 0 h 3"/>
                  <a:gd name="T6" fmla="*/ 0 60000 65536"/>
                  <a:gd name="T7" fmla="*/ 0 60000 65536"/>
                  <a:gd name="T8" fmla="*/ 0 60000 65536"/>
                  <a:gd name="T9" fmla="*/ 0 w 63"/>
                  <a:gd name="T10" fmla="*/ 0 h 3"/>
                  <a:gd name="T11" fmla="*/ 63 w 63"/>
                  <a:gd name="T12" fmla="*/ 3 h 3"/>
                </a:gdLst>
                <a:ahLst/>
                <a:cxnLst>
                  <a:cxn ang="T6">
                    <a:pos x="T0" y="T1"/>
                  </a:cxn>
                  <a:cxn ang="T7">
                    <a:pos x="T2" y="T3"/>
                  </a:cxn>
                  <a:cxn ang="T8">
                    <a:pos x="T4" y="T5"/>
                  </a:cxn>
                </a:cxnLst>
                <a:rect l="T9" t="T10" r="T11" b="T12"/>
                <a:pathLst>
                  <a:path w="63" h="3">
                    <a:moveTo>
                      <a:pt x="0" y="3"/>
                    </a:moveTo>
                    <a:lnTo>
                      <a:pt x="28" y="3"/>
                    </a:lnTo>
                    <a:lnTo>
                      <a:pt x="63"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5" name="Freeform 14"/>
              <p:cNvSpPr>
                <a:spLocks/>
              </p:cNvSpPr>
              <p:nvPr/>
            </p:nvSpPr>
            <p:spPr bwMode="auto">
              <a:xfrm>
                <a:off x="3675063" y="4241800"/>
                <a:ext cx="101600" cy="15875"/>
              </a:xfrm>
              <a:custGeom>
                <a:avLst/>
                <a:gdLst>
                  <a:gd name="T0" fmla="*/ 0 w 64"/>
                  <a:gd name="T1" fmla="*/ 2147483647 h 10"/>
                  <a:gd name="T2" fmla="*/ 2147483647 w 64"/>
                  <a:gd name="T3" fmla="*/ 2147483647 h 10"/>
                  <a:gd name="T4" fmla="*/ 2147483647 w 64"/>
                  <a:gd name="T5" fmla="*/ 0 h 10"/>
                  <a:gd name="T6" fmla="*/ 0 60000 65536"/>
                  <a:gd name="T7" fmla="*/ 0 60000 65536"/>
                  <a:gd name="T8" fmla="*/ 0 60000 65536"/>
                  <a:gd name="T9" fmla="*/ 0 w 64"/>
                  <a:gd name="T10" fmla="*/ 0 h 10"/>
                  <a:gd name="T11" fmla="*/ 64 w 64"/>
                  <a:gd name="T12" fmla="*/ 10 h 10"/>
                </a:gdLst>
                <a:ahLst/>
                <a:cxnLst>
                  <a:cxn ang="T6">
                    <a:pos x="T0" y="T1"/>
                  </a:cxn>
                  <a:cxn ang="T7">
                    <a:pos x="T2" y="T3"/>
                  </a:cxn>
                  <a:cxn ang="T8">
                    <a:pos x="T4" y="T5"/>
                  </a:cxn>
                </a:cxnLst>
                <a:rect l="T9" t="T10" r="T11" b="T12"/>
                <a:pathLst>
                  <a:path w="64" h="10">
                    <a:moveTo>
                      <a:pt x="0" y="10"/>
                    </a:moveTo>
                    <a:lnTo>
                      <a:pt x="41" y="3"/>
                    </a:lnTo>
                    <a:lnTo>
                      <a:pt x="64"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6" name="Freeform 15"/>
              <p:cNvSpPr>
                <a:spLocks/>
              </p:cNvSpPr>
              <p:nvPr/>
            </p:nvSpPr>
            <p:spPr bwMode="auto">
              <a:xfrm>
                <a:off x="3816350" y="4216400"/>
                <a:ext cx="95250" cy="20638"/>
              </a:xfrm>
              <a:custGeom>
                <a:avLst/>
                <a:gdLst>
                  <a:gd name="T0" fmla="*/ 0 w 60"/>
                  <a:gd name="T1" fmla="*/ 2147483647 h 13"/>
                  <a:gd name="T2" fmla="*/ 2147483647 w 60"/>
                  <a:gd name="T3" fmla="*/ 2147483647 h 13"/>
                  <a:gd name="T4" fmla="*/ 2147483647 w 60"/>
                  <a:gd name="T5" fmla="*/ 2147483647 h 13"/>
                  <a:gd name="T6" fmla="*/ 2147483647 w 60"/>
                  <a:gd name="T7" fmla="*/ 0 h 13"/>
                  <a:gd name="T8" fmla="*/ 0 60000 65536"/>
                  <a:gd name="T9" fmla="*/ 0 60000 65536"/>
                  <a:gd name="T10" fmla="*/ 0 60000 65536"/>
                  <a:gd name="T11" fmla="*/ 0 60000 65536"/>
                  <a:gd name="T12" fmla="*/ 0 w 60"/>
                  <a:gd name="T13" fmla="*/ 0 h 13"/>
                  <a:gd name="T14" fmla="*/ 60 w 60"/>
                  <a:gd name="T15" fmla="*/ 13 h 13"/>
                </a:gdLst>
                <a:ahLst/>
                <a:cxnLst>
                  <a:cxn ang="T8">
                    <a:pos x="T0" y="T1"/>
                  </a:cxn>
                  <a:cxn ang="T9">
                    <a:pos x="T2" y="T3"/>
                  </a:cxn>
                  <a:cxn ang="T10">
                    <a:pos x="T4" y="T5"/>
                  </a:cxn>
                  <a:cxn ang="T11">
                    <a:pos x="T6" y="T7"/>
                  </a:cxn>
                </a:cxnLst>
                <a:rect l="T12" t="T13" r="T14" b="T15"/>
                <a:pathLst>
                  <a:path w="60" h="13">
                    <a:moveTo>
                      <a:pt x="0" y="13"/>
                    </a:moveTo>
                    <a:lnTo>
                      <a:pt x="3" y="13"/>
                    </a:lnTo>
                    <a:lnTo>
                      <a:pt x="54" y="3"/>
                    </a:lnTo>
                    <a:lnTo>
                      <a:pt x="60"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7" name="Freeform 16"/>
              <p:cNvSpPr>
                <a:spLocks/>
              </p:cNvSpPr>
              <p:nvPr/>
            </p:nvSpPr>
            <p:spPr bwMode="auto">
              <a:xfrm>
                <a:off x="3951288" y="4186238"/>
                <a:ext cx="101600" cy="25400"/>
              </a:xfrm>
              <a:custGeom>
                <a:avLst/>
                <a:gdLst>
                  <a:gd name="T0" fmla="*/ 0 w 64"/>
                  <a:gd name="T1" fmla="*/ 2147483647 h 16"/>
                  <a:gd name="T2" fmla="*/ 2147483647 w 64"/>
                  <a:gd name="T3" fmla="*/ 2147483647 h 16"/>
                  <a:gd name="T4" fmla="*/ 2147483647 w 64"/>
                  <a:gd name="T5" fmla="*/ 0 h 16"/>
                  <a:gd name="T6" fmla="*/ 0 60000 65536"/>
                  <a:gd name="T7" fmla="*/ 0 60000 65536"/>
                  <a:gd name="T8" fmla="*/ 0 60000 65536"/>
                  <a:gd name="T9" fmla="*/ 0 w 64"/>
                  <a:gd name="T10" fmla="*/ 0 h 16"/>
                  <a:gd name="T11" fmla="*/ 64 w 64"/>
                  <a:gd name="T12" fmla="*/ 16 h 16"/>
                </a:gdLst>
                <a:ahLst/>
                <a:cxnLst>
                  <a:cxn ang="T6">
                    <a:pos x="T0" y="T1"/>
                  </a:cxn>
                  <a:cxn ang="T7">
                    <a:pos x="T2" y="T3"/>
                  </a:cxn>
                  <a:cxn ang="T8">
                    <a:pos x="T4" y="T5"/>
                  </a:cxn>
                </a:cxnLst>
                <a:rect l="T9" t="T10" r="T11" b="T12"/>
                <a:pathLst>
                  <a:path w="64" h="16">
                    <a:moveTo>
                      <a:pt x="0" y="16"/>
                    </a:moveTo>
                    <a:lnTo>
                      <a:pt x="19" y="10"/>
                    </a:lnTo>
                    <a:lnTo>
                      <a:pt x="64"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8" name="Freeform 17"/>
              <p:cNvSpPr>
                <a:spLocks/>
              </p:cNvSpPr>
              <p:nvPr/>
            </p:nvSpPr>
            <p:spPr bwMode="auto">
              <a:xfrm>
                <a:off x="4087813" y="4141788"/>
                <a:ext cx="95250" cy="30162"/>
              </a:xfrm>
              <a:custGeom>
                <a:avLst/>
                <a:gdLst>
                  <a:gd name="T0" fmla="*/ 0 w 60"/>
                  <a:gd name="T1" fmla="*/ 2147483647 h 19"/>
                  <a:gd name="T2" fmla="*/ 2147483647 w 60"/>
                  <a:gd name="T3" fmla="*/ 2147483647 h 19"/>
                  <a:gd name="T4" fmla="*/ 2147483647 w 60"/>
                  <a:gd name="T5" fmla="*/ 0 h 19"/>
                  <a:gd name="T6" fmla="*/ 0 60000 65536"/>
                  <a:gd name="T7" fmla="*/ 0 60000 65536"/>
                  <a:gd name="T8" fmla="*/ 0 60000 65536"/>
                  <a:gd name="T9" fmla="*/ 0 w 60"/>
                  <a:gd name="T10" fmla="*/ 0 h 19"/>
                  <a:gd name="T11" fmla="*/ 60 w 60"/>
                  <a:gd name="T12" fmla="*/ 19 h 19"/>
                </a:gdLst>
                <a:ahLst/>
                <a:cxnLst>
                  <a:cxn ang="T6">
                    <a:pos x="T0" y="T1"/>
                  </a:cxn>
                  <a:cxn ang="T7">
                    <a:pos x="T2" y="T3"/>
                  </a:cxn>
                  <a:cxn ang="T8">
                    <a:pos x="T4" y="T5"/>
                  </a:cxn>
                </a:cxnLst>
                <a:rect l="T9" t="T10" r="T11" b="T12"/>
                <a:pathLst>
                  <a:path w="60" h="19">
                    <a:moveTo>
                      <a:pt x="0" y="19"/>
                    </a:moveTo>
                    <a:lnTo>
                      <a:pt x="32" y="9"/>
                    </a:lnTo>
                    <a:lnTo>
                      <a:pt x="60"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89" name="Freeform 18"/>
              <p:cNvSpPr>
                <a:spLocks/>
              </p:cNvSpPr>
              <p:nvPr/>
            </p:nvSpPr>
            <p:spPr bwMode="auto">
              <a:xfrm>
                <a:off x="4224338" y="4090988"/>
                <a:ext cx="90487" cy="34925"/>
              </a:xfrm>
              <a:custGeom>
                <a:avLst/>
                <a:gdLst>
                  <a:gd name="T0" fmla="*/ 0 w 57"/>
                  <a:gd name="T1" fmla="*/ 2147483647 h 22"/>
                  <a:gd name="T2" fmla="*/ 2147483647 w 57"/>
                  <a:gd name="T3" fmla="*/ 2147483647 h 22"/>
                  <a:gd name="T4" fmla="*/ 2147483647 w 57"/>
                  <a:gd name="T5" fmla="*/ 0 h 22"/>
                  <a:gd name="T6" fmla="*/ 0 60000 65536"/>
                  <a:gd name="T7" fmla="*/ 0 60000 65536"/>
                  <a:gd name="T8" fmla="*/ 0 60000 65536"/>
                  <a:gd name="T9" fmla="*/ 0 w 57"/>
                  <a:gd name="T10" fmla="*/ 0 h 22"/>
                  <a:gd name="T11" fmla="*/ 57 w 57"/>
                  <a:gd name="T12" fmla="*/ 22 h 22"/>
                </a:gdLst>
                <a:ahLst/>
                <a:cxnLst>
                  <a:cxn ang="T6">
                    <a:pos x="T0" y="T1"/>
                  </a:cxn>
                  <a:cxn ang="T7">
                    <a:pos x="T2" y="T3"/>
                  </a:cxn>
                  <a:cxn ang="T8">
                    <a:pos x="T4" y="T5"/>
                  </a:cxn>
                </a:cxnLst>
                <a:rect l="T9" t="T10" r="T11" b="T12"/>
                <a:pathLst>
                  <a:path w="57" h="22">
                    <a:moveTo>
                      <a:pt x="0" y="22"/>
                    </a:moveTo>
                    <a:lnTo>
                      <a:pt x="41" y="6"/>
                    </a:lnTo>
                    <a:lnTo>
                      <a:pt x="57"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90" name="Freeform 19"/>
              <p:cNvSpPr>
                <a:spLocks/>
              </p:cNvSpPr>
              <p:nvPr/>
            </p:nvSpPr>
            <p:spPr bwMode="auto">
              <a:xfrm>
                <a:off x="4349750" y="4025900"/>
                <a:ext cx="90488" cy="44450"/>
              </a:xfrm>
              <a:custGeom>
                <a:avLst/>
                <a:gdLst>
                  <a:gd name="T0" fmla="*/ 0 w 57"/>
                  <a:gd name="T1" fmla="*/ 2147483647 h 28"/>
                  <a:gd name="T2" fmla="*/ 2147483647 w 57"/>
                  <a:gd name="T3" fmla="*/ 2147483647 h 28"/>
                  <a:gd name="T4" fmla="*/ 2147483647 w 57"/>
                  <a:gd name="T5" fmla="*/ 2147483647 h 28"/>
                  <a:gd name="T6" fmla="*/ 2147483647 w 57"/>
                  <a:gd name="T7" fmla="*/ 0 h 28"/>
                  <a:gd name="T8" fmla="*/ 0 60000 65536"/>
                  <a:gd name="T9" fmla="*/ 0 60000 65536"/>
                  <a:gd name="T10" fmla="*/ 0 60000 65536"/>
                  <a:gd name="T11" fmla="*/ 0 60000 65536"/>
                  <a:gd name="T12" fmla="*/ 0 w 57"/>
                  <a:gd name="T13" fmla="*/ 0 h 28"/>
                  <a:gd name="T14" fmla="*/ 57 w 57"/>
                  <a:gd name="T15" fmla="*/ 28 h 28"/>
                </a:gdLst>
                <a:ahLst/>
                <a:cxnLst>
                  <a:cxn ang="T8">
                    <a:pos x="T0" y="T1"/>
                  </a:cxn>
                  <a:cxn ang="T9">
                    <a:pos x="T2" y="T3"/>
                  </a:cxn>
                  <a:cxn ang="T10">
                    <a:pos x="T4" y="T5"/>
                  </a:cxn>
                  <a:cxn ang="T11">
                    <a:pos x="T6" y="T7"/>
                  </a:cxn>
                </a:cxnLst>
                <a:rect l="T12" t="T13" r="T14" b="T15"/>
                <a:pathLst>
                  <a:path w="57" h="28">
                    <a:moveTo>
                      <a:pt x="0" y="28"/>
                    </a:moveTo>
                    <a:lnTo>
                      <a:pt x="6" y="25"/>
                    </a:lnTo>
                    <a:lnTo>
                      <a:pt x="50" y="3"/>
                    </a:lnTo>
                    <a:lnTo>
                      <a:pt x="57"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91" name="Freeform 20"/>
              <p:cNvSpPr>
                <a:spLocks/>
              </p:cNvSpPr>
              <p:nvPr/>
            </p:nvSpPr>
            <p:spPr bwMode="auto">
              <a:xfrm>
                <a:off x="4475163" y="3949700"/>
                <a:ext cx="85725" cy="55563"/>
              </a:xfrm>
              <a:custGeom>
                <a:avLst/>
                <a:gdLst>
                  <a:gd name="T0" fmla="*/ 0 w 54"/>
                  <a:gd name="T1" fmla="*/ 2147483647 h 35"/>
                  <a:gd name="T2" fmla="*/ 2147483647 w 54"/>
                  <a:gd name="T3" fmla="*/ 2147483647 h 35"/>
                  <a:gd name="T4" fmla="*/ 2147483647 w 54"/>
                  <a:gd name="T5" fmla="*/ 0 h 35"/>
                  <a:gd name="T6" fmla="*/ 0 60000 65536"/>
                  <a:gd name="T7" fmla="*/ 0 60000 65536"/>
                  <a:gd name="T8" fmla="*/ 0 60000 65536"/>
                  <a:gd name="T9" fmla="*/ 0 w 54"/>
                  <a:gd name="T10" fmla="*/ 0 h 35"/>
                  <a:gd name="T11" fmla="*/ 54 w 54"/>
                  <a:gd name="T12" fmla="*/ 35 h 35"/>
                </a:gdLst>
                <a:ahLst/>
                <a:cxnLst>
                  <a:cxn ang="T6">
                    <a:pos x="T0" y="T1"/>
                  </a:cxn>
                  <a:cxn ang="T7">
                    <a:pos x="T2" y="T3"/>
                  </a:cxn>
                  <a:cxn ang="T8">
                    <a:pos x="T4" y="T5"/>
                  </a:cxn>
                </a:cxnLst>
                <a:rect l="T9" t="T10" r="T11" b="T12"/>
                <a:pathLst>
                  <a:path w="54" h="35">
                    <a:moveTo>
                      <a:pt x="0" y="35"/>
                    </a:moveTo>
                    <a:lnTo>
                      <a:pt x="16" y="26"/>
                    </a:lnTo>
                    <a:lnTo>
                      <a:pt x="54"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92" name="Freeform 21"/>
              <p:cNvSpPr>
                <a:spLocks/>
              </p:cNvSpPr>
              <p:nvPr/>
            </p:nvSpPr>
            <p:spPr bwMode="auto">
              <a:xfrm>
                <a:off x="4595813" y="3865563"/>
                <a:ext cx="74612" cy="65087"/>
              </a:xfrm>
              <a:custGeom>
                <a:avLst/>
                <a:gdLst>
                  <a:gd name="T0" fmla="*/ 0 w 47"/>
                  <a:gd name="T1" fmla="*/ 2147483647 h 41"/>
                  <a:gd name="T2" fmla="*/ 2147483647 w 47"/>
                  <a:gd name="T3" fmla="*/ 2147483647 h 41"/>
                  <a:gd name="T4" fmla="*/ 2147483647 w 47"/>
                  <a:gd name="T5" fmla="*/ 0 h 41"/>
                  <a:gd name="T6" fmla="*/ 0 60000 65536"/>
                  <a:gd name="T7" fmla="*/ 0 60000 65536"/>
                  <a:gd name="T8" fmla="*/ 0 60000 65536"/>
                  <a:gd name="T9" fmla="*/ 0 w 47"/>
                  <a:gd name="T10" fmla="*/ 0 h 41"/>
                  <a:gd name="T11" fmla="*/ 47 w 47"/>
                  <a:gd name="T12" fmla="*/ 41 h 41"/>
                </a:gdLst>
                <a:ahLst/>
                <a:cxnLst>
                  <a:cxn ang="T6">
                    <a:pos x="T0" y="T1"/>
                  </a:cxn>
                  <a:cxn ang="T7">
                    <a:pos x="T2" y="T3"/>
                  </a:cxn>
                  <a:cxn ang="T8">
                    <a:pos x="T4" y="T5"/>
                  </a:cxn>
                </a:cxnLst>
                <a:rect l="T9" t="T10" r="T11" b="T12"/>
                <a:pathLst>
                  <a:path w="47" h="41">
                    <a:moveTo>
                      <a:pt x="0" y="41"/>
                    </a:moveTo>
                    <a:lnTo>
                      <a:pt x="19" y="25"/>
                    </a:lnTo>
                    <a:lnTo>
                      <a:pt x="47"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93" name="Freeform 22"/>
              <p:cNvSpPr>
                <a:spLocks/>
              </p:cNvSpPr>
              <p:nvPr/>
            </p:nvSpPr>
            <p:spPr bwMode="auto">
              <a:xfrm>
                <a:off x="4700588" y="3768725"/>
                <a:ext cx="76200" cy="71438"/>
              </a:xfrm>
              <a:custGeom>
                <a:avLst/>
                <a:gdLst>
                  <a:gd name="T0" fmla="*/ 0 w 48"/>
                  <a:gd name="T1" fmla="*/ 2147483647 h 45"/>
                  <a:gd name="T2" fmla="*/ 2147483647 w 48"/>
                  <a:gd name="T3" fmla="*/ 2147483647 h 45"/>
                  <a:gd name="T4" fmla="*/ 2147483647 w 48"/>
                  <a:gd name="T5" fmla="*/ 0 h 45"/>
                  <a:gd name="T6" fmla="*/ 0 60000 65536"/>
                  <a:gd name="T7" fmla="*/ 0 60000 65536"/>
                  <a:gd name="T8" fmla="*/ 0 60000 65536"/>
                  <a:gd name="T9" fmla="*/ 0 w 48"/>
                  <a:gd name="T10" fmla="*/ 0 h 45"/>
                  <a:gd name="T11" fmla="*/ 48 w 48"/>
                  <a:gd name="T12" fmla="*/ 45 h 45"/>
                </a:gdLst>
                <a:ahLst/>
                <a:cxnLst>
                  <a:cxn ang="T6">
                    <a:pos x="T0" y="T1"/>
                  </a:cxn>
                  <a:cxn ang="T7">
                    <a:pos x="T2" y="T3"/>
                  </a:cxn>
                  <a:cxn ang="T8">
                    <a:pos x="T4" y="T5"/>
                  </a:cxn>
                </a:cxnLst>
                <a:rect l="T9" t="T10" r="T11" b="T12"/>
                <a:pathLst>
                  <a:path w="48" h="45">
                    <a:moveTo>
                      <a:pt x="0" y="45"/>
                    </a:moveTo>
                    <a:lnTo>
                      <a:pt x="26" y="23"/>
                    </a:lnTo>
                    <a:lnTo>
                      <a:pt x="48"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94" name="Freeform 23"/>
              <p:cNvSpPr>
                <a:spLocks/>
              </p:cNvSpPr>
              <p:nvPr/>
            </p:nvSpPr>
            <p:spPr bwMode="auto">
              <a:xfrm>
                <a:off x="4802188" y="3663950"/>
                <a:ext cx="60325" cy="74613"/>
              </a:xfrm>
              <a:custGeom>
                <a:avLst/>
                <a:gdLst>
                  <a:gd name="T0" fmla="*/ 0 w 38"/>
                  <a:gd name="T1" fmla="*/ 2147483647 h 47"/>
                  <a:gd name="T2" fmla="*/ 2147483647 w 38"/>
                  <a:gd name="T3" fmla="*/ 2147483647 h 47"/>
                  <a:gd name="T4" fmla="*/ 2147483647 w 38"/>
                  <a:gd name="T5" fmla="*/ 0 h 47"/>
                  <a:gd name="T6" fmla="*/ 0 60000 65536"/>
                  <a:gd name="T7" fmla="*/ 0 60000 65536"/>
                  <a:gd name="T8" fmla="*/ 0 60000 65536"/>
                  <a:gd name="T9" fmla="*/ 0 w 38"/>
                  <a:gd name="T10" fmla="*/ 0 h 47"/>
                  <a:gd name="T11" fmla="*/ 38 w 38"/>
                  <a:gd name="T12" fmla="*/ 47 h 47"/>
                </a:gdLst>
                <a:ahLst/>
                <a:cxnLst>
                  <a:cxn ang="T6">
                    <a:pos x="T0" y="T1"/>
                  </a:cxn>
                  <a:cxn ang="T7">
                    <a:pos x="T2" y="T3"/>
                  </a:cxn>
                  <a:cxn ang="T8">
                    <a:pos x="T4" y="T5"/>
                  </a:cxn>
                </a:cxnLst>
                <a:rect l="T9" t="T10" r="T11" b="T12"/>
                <a:pathLst>
                  <a:path w="38" h="47">
                    <a:moveTo>
                      <a:pt x="0" y="47"/>
                    </a:moveTo>
                    <a:lnTo>
                      <a:pt x="25" y="16"/>
                    </a:lnTo>
                    <a:lnTo>
                      <a:pt x="38"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95" name="Freeform 24"/>
              <p:cNvSpPr>
                <a:spLocks/>
              </p:cNvSpPr>
              <p:nvPr/>
            </p:nvSpPr>
            <p:spPr bwMode="auto">
              <a:xfrm>
                <a:off x="4887913" y="3543300"/>
                <a:ext cx="53975" cy="85725"/>
              </a:xfrm>
              <a:custGeom>
                <a:avLst/>
                <a:gdLst>
                  <a:gd name="T0" fmla="*/ 0 w 34"/>
                  <a:gd name="T1" fmla="*/ 2147483647 h 54"/>
                  <a:gd name="T2" fmla="*/ 2147483647 w 34"/>
                  <a:gd name="T3" fmla="*/ 2147483647 h 54"/>
                  <a:gd name="T4" fmla="*/ 2147483647 w 34"/>
                  <a:gd name="T5" fmla="*/ 0 h 54"/>
                  <a:gd name="T6" fmla="*/ 0 60000 65536"/>
                  <a:gd name="T7" fmla="*/ 0 60000 65536"/>
                  <a:gd name="T8" fmla="*/ 0 60000 65536"/>
                  <a:gd name="T9" fmla="*/ 0 w 34"/>
                  <a:gd name="T10" fmla="*/ 0 h 54"/>
                  <a:gd name="T11" fmla="*/ 34 w 34"/>
                  <a:gd name="T12" fmla="*/ 54 h 54"/>
                </a:gdLst>
                <a:ahLst/>
                <a:cxnLst>
                  <a:cxn ang="T6">
                    <a:pos x="T0" y="T1"/>
                  </a:cxn>
                  <a:cxn ang="T7">
                    <a:pos x="T2" y="T3"/>
                  </a:cxn>
                  <a:cxn ang="T8">
                    <a:pos x="T4" y="T5"/>
                  </a:cxn>
                </a:cxnLst>
                <a:rect l="T9" t="T10" r="T11" b="T12"/>
                <a:pathLst>
                  <a:path w="34" h="54">
                    <a:moveTo>
                      <a:pt x="0" y="54"/>
                    </a:moveTo>
                    <a:lnTo>
                      <a:pt x="25" y="13"/>
                    </a:lnTo>
                    <a:lnTo>
                      <a:pt x="34"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96" name="Freeform 25"/>
              <p:cNvSpPr>
                <a:spLocks/>
              </p:cNvSpPr>
              <p:nvPr/>
            </p:nvSpPr>
            <p:spPr bwMode="auto">
              <a:xfrm>
                <a:off x="4957763" y="3417888"/>
                <a:ext cx="39687" cy="90487"/>
              </a:xfrm>
              <a:custGeom>
                <a:avLst/>
                <a:gdLst>
                  <a:gd name="T0" fmla="*/ 0 w 25"/>
                  <a:gd name="T1" fmla="*/ 2147483647 h 57"/>
                  <a:gd name="T2" fmla="*/ 2147483647 w 25"/>
                  <a:gd name="T3" fmla="*/ 2147483647 h 57"/>
                  <a:gd name="T4" fmla="*/ 2147483647 w 25"/>
                  <a:gd name="T5" fmla="*/ 2147483647 h 57"/>
                  <a:gd name="T6" fmla="*/ 2147483647 w 25"/>
                  <a:gd name="T7" fmla="*/ 0 h 57"/>
                  <a:gd name="T8" fmla="*/ 0 60000 65536"/>
                  <a:gd name="T9" fmla="*/ 0 60000 65536"/>
                  <a:gd name="T10" fmla="*/ 0 60000 65536"/>
                  <a:gd name="T11" fmla="*/ 0 60000 65536"/>
                  <a:gd name="T12" fmla="*/ 0 w 25"/>
                  <a:gd name="T13" fmla="*/ 0 h 57"/>
                  <a:gd name="T14" fmla="*/ 25 w 25"/>
                  <a:gd name="T15" fmla="*/ 57 h 57"/>
                </a:gdLst>
                <a:ahLst/>
                <a:cxnLst>
                  <a:cxn ang="T8">
                    <a:pos x="T0" y="T1"/>
                  </a:cxn>
                  <a:cxn ang="T9">
                    <a:pos x="T2" y="T3"/>
                  </a:cxn>
                  <a:cxn ang="T10">
                    <a:pos x="T4" y="T5"/>
                  </a:cxn>
                  <a:cxn ang="T11">
                    <a:pos x="T6" y="T7"/>
                  </a:cxn>
                </a:cxnLst>
                <a:rect l="T12" t="T13" r="T14" b="T15"/>
                <a:pathLst>
                  <a:path w="25" h="57">
                    <a:moveTo>
                      <a:pt x="0" y="57"/>
                    </a:moveTo>
                    <a:lnTo>
                      <a:pt x="3" y="50"/>
                    </a:lnTo>
                    <a:lnTo>
                      <a:pt x="22" y="6"/>
                    </a:lnTo>
                    <a:lnTo>
                      <a:pt x="25"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97" name="Freeform 26"/>
              <p:cNvSpPr>
                <a:spLocks/>
              </p:cNvSpPr>
              <p:nvPr/>
            </p:nvSpPr>
            <p:spPr bwMode="auto">
              <a:xfrm>
                <a:off x="5013325" y="3281363"/>
                <a:ext cx="30163" cy="95250"/>
              </a:xfrm>
              <a:custGeom>
                <a:avLst/>
                <a:gdLst>
                  <a:gd name="T0" fmla="*/ 0 w 19"/>
                  <a:gd name="T1" fmla="*/ 2147483647 h 60"/>
                  <a:gd name="T2" fmla="*/ 2147483647 w 19"/>
                  <a:gd name="T3" fmla="*/ 2147483647 h 60"/>
                  <a:gd name="T4" fmla="*/ 2147483647 w 19"/>
                  <a:gd name="T5" fmla="*/ 0 h 60"/>
                  <a:gd name="T6" fmla="*/ 0 60000 65536"/>
                  <a:gd name="T7" fmla="*/ 0 60000 65536"/>
                  <a:gd name="T8" fmla="*/ 0 60000 65536"/>
                  <a:gd name="T9" fmla="*/ 0 w 19"/>
                  <a:gd name="T10" fmla="*/ 0 h 60"/>
                  <a:gd name="T11" fmla="*/ 19 w 19"/>
                  <a:gd name="T12" fmla="*/ 60 h 60"/>
                </a:gdLst>
                <a:ahLst/>
                <a:cxnLst>
                  <a:cxn ang="T6">
                    <a:pos x="T0" y="T1"/>
                  </a:cxn>
                  <a:cxn ang="T7">
                    <a:pos x="T2" y="T3"/>
                  </a:cxn>
                  <a:cxn ang="T8">
                    <a:pos x="T4" y="T5"/>
                  </a:cxn>
                </a:cxnLst>
                <a:rect l="T9" t="T10" r="T11" b="T12"/>
                <a:pathLst>
                  <a:path w="19" h="60">
                    <a:moveTo>
                      <a:pt x="0" y="60"/>
                    </a:moveTo>
                    <a:lnTo>
                      <a:pt x="6" y="45"/>
                    </a:lnTo>
                    <a:lnTo>
                      <a:pt x="19"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298" name="Freeform 27"/>
              <p:cNvSpPr>
                <a:spLocks/>
              </p:cNvSpPr>
              <p:nvPr/>
            </p:nvSpPr>
            <p:spPr bwMode="auto">
              <a:xfrm>
                <a:off x="5048250" y="3141663"/>
                <a:ext cx="14288" cy="100012"/>
              </a:xfrm>
              <a:custGeom>
                <a:avLst/>
                <a:gdLst>
                  <a:gd name="T0" fmla="*/ 0 w 9"/>
                  <a:gd name="T1" fmla="*/ 2147483647 h 63"/>
                  <a:gd name="T2" fmla="*/ 2147483647 w 9"/>
                  <a:gd name="T3" fmla="*/ 2147483647 h 63"/>
                  <a:gd name="T4" fmla="*/ 2147483647 w 9"/>
                  <a:gd name="T5" fmla="*/ 0 h 63"/>
                  <a:gd name="T6" fmla="*/ 0 60000 65536"/>
                  <a:gd name="T7" fmla="*/ 0 60000 65536"/>
                  <a:gd name="T8" fmla="*/ 0 60000 65536"/>
                  <a:gd name="T9" fmla="*/ 0 w 9"/>
                  <a:gd name="T10" fmla="*/ 0 h 63"/>
                  <a:gd name="T11" fmla="*/ 9 w 9"/>
                  <a:gd name="T12" fmla="*/ 63 h 63"/>
                </a:gdLst>
                <a:ahLst/>
                <a:cxnLst>
                  <a:cxn ang="T6">
                    <a:pos x="T0" y="T1"/>
                  </a:cxn>
                  <a:cxn ang="T7">
                    <a:pos x="T2" y="T3"/>
                  </a:cxn>
                  <a:cxn ang="T8">
                    <a:pos x="T4" y="T5"/>
                  </a:cxn>
                </a:cxnLst>
                <a:rect l="T9" t="T10" r="T11" b="T12"/>
                <a:pathLst>
                  <a:path w="9" h="63">
                    <a:moveTo>
                      <a:pt x="0" y="63"/>
                    </a:moveTo>
                    <a:lnTo>
                      <a:pt x="6" y="34"/>
                    </a:lnTo>
                    <a:lnTo>
                      <a:pt x="9"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41" name="Freeform 170"/>
              <p:cNvSpPr>
                <a:spLocks/>
              </p:cNvSpPr>
              <p:nvPr/>
            </p:nvSpPr>
            <p:spPr bwMode="auto">
              <a:xfrm>
                <a:off x="1679575" y="2544763"/>
                <a:ext cx="1427163" cy="1684337"/>
              </a:xfrm>
              <a:custGeom>
                <a:avLst/>
                <a:gdLst>
                  <a:gd name="T0" fmla="*/ 0 w 899"/>
                  <a:gd name="T1" fmla="*/ 0 h 1061"/>
                  <a:gd name="T2" fmla="*/ 0 w 899"/>
                  <a:gd name="T3" fmla="*/ 0 h 1061"/>
                  <a:gd name="T4" fmla="*/ 2147483647 w 899"/>
                  <a:gd name="T5" fmla="*/ 2147483647 h 1061"/>
                  <a:gd name="T6" fmla="*/ 2147483647 w 899"/>
                  <a:gd name="T7" fmla="*/ 2147483647 h 1061"/>
                  <a:gd name="T8" fmla="*/ 2147483647 w 899"/>
                  <a:gd name="T9" fmla="*/ 2147483647 h 1061"/>
                  <a:gd name="T10" fmla="*/ 2147483647 w 899"/>
                  <a:gd name="T11" fmla="*/ 2147483647 h 1061"/>
                  <a:gd name="T12" fmla="*/ 2147483647 w 899"/>
                  <a:gd name="T13" fmla="*/ 2147483647 h 1061"/>
                  <a:gd name="T14" fmla="*/ 2147483647 w 899"/>
                  <a:gd name="T15" fmla="*/ 2147483647 h 1061"/>
                  <a:gd name="T16" fmla="*/ 2147483647 w 899"/>
                  <a:gd name="T17" fmla="*/ 2147483647 h 1061"/>
                  <a:gd name="T18" fmla="*/ 2147483647 w 899"/>
                  <a:gd name="T19" fmla="*/ 2147483647 h 1061"/>
                  <a:gd name="T20" fmla="*/ 2147483647 w 899"/>
                  <a:gd name="T21" fmla="*/ 2147483647 h 1061"/>
                  <a:gd name="T22" fmla="*/ 2147483647 w 899"/>
                  <a:gd name="T23" fmla="*/ 2147483647 h 1061"/>
                  <a:gd name="T24" fmla="*/ 2147483647 w 899"/>
                  <a:gd name="T25" fmla="*/ 2147483647 h 1061"/>
                  <a:gd name="T26" fmla="*/ 2147483647 w 899"/>
                  <a:gd name="T27" fmla="*/ 2147483647 h 1061"/>
                  <a:gd name="T28" fmla="*/ 2147483647 w 899"/>
                  <a:gd name="T29" fmla="*/ 2147483647 h 1061"/>
                  <a:gd name="T30" fmla="*/ 2147483647 w 899"/>
                  <a:gd name="T31" fmla="*/ 2147483647 h 1061"/>
                  <a:gd name="T32" fmla="*/ 2147483647 w 899"/>
                  <a:gd name="T33" fmla="*/ 2147483647 h 1061"/>
                  <a:gd name="T34" fmla="*/ 2147483647 w 899"/>
                  <a:gd name="T35" fmla="*/ 2147483647 h 1061"/>
                  <a:gd name="T36" fmla="*/ 2147483647 w 899"/>
                  <a:gd name="T37" fmla="*/ 2147483647 h 1061"/>
                  <a:gd name="T38" fmla="*/ 2147483647 w 899"/>
                  <a:gd name="T39" fmla="*/ 2147483647 h 1061"/>
                  <a:gd name="T40" fmla="*/ 2147483647 w 899"/>
                  <a:gd name="T41" fmla="*/ 2147483647 h 1061"/>
                  <a:gd name="T42" fmla="*/ 2147483647 w 899"/>
                  <a:gd name="T43" fmla="*/ 2147483647 h 1061"/>
                  <a:gd name="T44" fmla="*/ 2147483647 w 899"/>
                  <a:gd name="T45" fmla="*/ 2147483647 h 1061"/>
                  <a:gd name="T46" fmla="*/ 2147483647 w 899"/>
                  <a:gd name="T47" fmla="*/ 2147483647 h 1061"/>
                  <a:gd name="T48" fmla="*/ 2147483647 w 899"/>
                  <a:gd name="T49" fmla="*/ 2147483647 h 1061"/>
                  <a:gd name="T50" fmla="*/ 2147483647 w 899"/>
                  <a:gd name="T51" fmla="*/ 2147483647 h 1061"/>
                  <a:gd name="T52" fmla="*/ 2147483647 w 899"/>
                  <a:gd name="T53" fmla="*/ 2147483647 h 1061"/>
                  <a:gd name="T54" fmla="*/ 2147483647 w 899"/>
                  <a:gd name="T55" fmla="*/ 2147483647 h 1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99"/>
                  <a:gd name="T85" fmla="*/ 0 h 1061"/>
                  <a:gd name="T86" fmla="*/ 899 w 899"/>
                  <a:gd name="T87" fmla="*/ 1061 h 106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99" h="1061">
                    <a:moveTo>
                      <a:pt x="0" y="0"/>
                    </a:moveTo>
                    <a:lnTo>
                      <a:pt x="0" y="0"/>
                    </a:lnTo>
                    <a:lnTo>
                      <a:pt x="13" y="79"/>
                    </a:lnTo>
                    <a:lnTo>
                      <a:pt x="25" y="130"/>
                    </a:lnTo>
                    <a:lnTo>
                      <a:pt x="38" y="187"/>
                    </a:lnTo>
                    <a:lnTo>
                      <a:pt x="57" y="250"/>
                    </a:lnTo>
                    <a:lnTo>
                      <a:pt x="79" y="320"/>
                    </a:lnTo>
                    <a:lnTo>
                      <a:pt x="108" y="389"/>
                    </a:lnTo>
                    <a:lnTo>
                      <a:pt x="142" y="469"/>
                    </a:lnTo>
                    <a:lnTo>
                      <a:pt x="171" y="522"/>
                    </a:lnTo>
                    <a:lnTo>
                      <a:pt x="206" y="576"/>
                    </a:lnTo>
                    <a:lnTo>
                      <a:pt x="241" y="627"/>
                    </a:lnTo>
                    <a:lnTo>
                      <a:pt x="279" y="678"/>
                    </a:lnTo>
                    <a:lnTo>
                      <a:pt x="320" y="725"/>
                    </a:lnTo>
                    <a:lnTo>
                      <a:pt x="361" y="769"/>
                    </a:lnTo>
                    <a:lnTo>
                      <a:pt x="405" y="811"/>
                    </a:lnTo>
                    <a:lnTo>
                      <a:pt x="453" y="852"/>
                    </a:lnTo>
                    <a:lnTo>
                      <a:pt x="503" y="890"/>
                    </a:lnTo>
                    <a:lnTo>
                      <a:pt x="554" y="921"/>
                    </a:lnTo>
                    <a:lnTo>
                      <a:pt x="605" y="953"/>
                    </a:lnTo>
                    <a:lnTo>
                      <a:pt x="659" y="982"/>
                    </a:lnTo>
                    <a:lnTo>
                      <a:pt x="713" y="1004"/>
                    </a:lnTo>
                    <a:lnTo>
                      <a:pt x="766" y="1026"/>
                    </a:lnTo>
                    <a:lnTo>
                      <a:pt x="823" y="1045"/>
                    </a:lnTo>
                    <a:lnTo>
                      <a:pt x="880" y="1058"/>
                    </a:lnTo>
                    <a:lnTo>
                      <a:pt x="899" y="1061"/>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4453" name="Rectangle 182"/>
            <p:cNvSpPr>
              <a:spLocks noChangeArrowheads="1"/>
            </p:cNvSpPr>
            <p:nvPr/>
          </p:nvSpPr>
          <p:spPr bwMode="auto">
            <a:xfrm>
              <a:off x="4475163" y="2992438"/>
              <a:ext cx="228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SR</a:t>
              </a:r>
              <a:endParaRPr lang="en-US" b="0">
                <a:latin typeface="Times" panose="02020603050405020304" pitchFamily="18" charset="0"/>
                <a:cs typeface="Times New Roman" panose="02020603050405020304" pitchFamily="18" charset="0"/>
              </a:endParaRPr>
            </a:p>
          </p:txBody>
        </p:sp>
        <p:sp>
          <p:nvSpPr>
            <p:cNvPr id="54454" name="Rectangle 183"/>
            <p:cNvSpPr>
              <a:spLocks noChangeArrowheads="1"/>
            </p:cNvSpPr>
            <p:nvPr/>
          </p:nvSpPr>
          <p:spPr bwMode="auto">
            <a:xfrm>
              <a:off x="4700588" y="2992438"/>
              <a:ext cx="1095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A</a:t>
              </a:r>
              <a:endParaRPr lang="en-US" b="0">
                <a:latin typeface="Times" panose="02020603050405020304" pitchFamily="18" charset="0"/>
                <a:cs typeface="Times New Roman" panose="02020603050405020304" pitchFamily="18" charset="0"/>
              </a:endParaRPr>
            </a:p>
          </p:txBody>
        </p:sp>
        <p:sp>
          <p:nvSpPr>
            <p:cNvPr id="54455" name="Rectangle 184"/>
            <p:cNvSpPr>
              <a:spLocks noChangeArrowheads="1"/>
            </p:cNvSpPr>
            <p:nvPr/>
          </p:nvSpPr>
          <p:spPr bwMode="auto">
            <a:xfrm>
              <a:off x="4802188" y="2992438"/>
              <a:ext cx="11906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C</a:t>
              </a:r>
              <a:endParaRPr lang="en-US" b="0">
                <a:latin typeface="Times" panose="02020603050405020304" pitchFamily="18" charset="0"/>
                <a:cs typeface="Times New Roman" panose="02020603050405020304" pitchFamily="18" charset="0"/>
              </a:endParaRPr>
            </a:p>
          </p:txBody>
        </p:sp>
        <p:sp>
          <p:nvSpPr>
            <p:cNvPr id="54456" name="Rectangle 185"/>
            <p:cNvSpPr>
              <a:spLocks noChangeArrowheads="1"/>
            </p:cNvSpPr>
            <p:nvPr/>
          </p:nvSpPr>
          <p:spPr bwMode="auto">
            <a:xfrm>
              <a:off x="4932363" y="297180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dirty="0">
                  <a:solidFill>
                    <a:srgbClr val="000000"/>
                  </a:solidFill>
                  <a:latin typeface="Helvetica" panose="020B0604020202020204" pitchFamily="34" charset="0"/>
                  <a:cs typeface="Times New Roman" panose="02020603050405020304" pitchFamily="18" charset="0"/>
                </a:rPr>
                <a:t>1</a:t>
              </a:r>
              <a:endParaRPr lang="en-US" b="0" dirty="0">
                <a:latin typeface="Times" panose="02020603050405020304" pitchFamily="18" charset="0"/>
                <a:cs typeface="Times New Roman" panose="02020603050405020304" pitchFamily="18" charset="0"/>
              </a:endParaRPr>
            </a:p>
          </p:txBody>
        </p:sp>
      </p:grpSp>
      <p:grpSp>
        <p:nvGrpSpPr>
          <p:cNvPr id="9" name="Group 8"/>
          <p:cNvGrpSpPr/>
          <p:nvPr/>
        </p:nvGrpSpPr>
        <p:grpSpPr>
          <a:xfrm>
            <a:off x="2206625" y="2900363"/>
            <a:ext cx="5203825" cy="1716087"/>
            <a:chOff x="2206625" y="2900363"/>
            <a:chExt cx="5203825" cy="1716087"/>
          </a:xfrm>
        </p:grpSpPr>
        <p:grpSp>
          <p:nvGrpSpPr>
            <p:cNvPr id="8" name="Group 7"/>
            <p:cNvGrpSpPr/>
            <p:nvPr/>
          </p:nvGrpSpPr>
          <p:grpSpPr>
            <a:xfrm>
              <a:off x="2206625" y="3000375"/>
              <a:ext cx="4968875" cy="1616075"/>
              <a:chOff x="2206625" y="3000375"/>
              <a:chExt cx="4968875" cy="1616075"/>
            </a:xfrm>
          </p:grpSpPr>
          <p:grpSp>
            <p:nvGrpSpPr>
              <p:cNvPr id="7" name="Group 6"/>
              <p:cNvGrpSpPr/>
              <p:nvPr/>
            </p:nvGrpSpPr>
            <p:grpSpPr>
              <a:xfrm>
                <a:off x="2206625" y="3000375"/>
                <a:ext cx="4305300" cy="1616075"/>
                <a:chOff x="2206625" y="3000375"/>
                <a:chExt cx="4305300" cy="1616075"/>
              </a:xfrm>
            </p:grpSpPr>
            <p:sp>
              <p:nvSpPr>
                <p:cNvPr id="54279" name="Freeform 8"/>
                <p:cNvSpPr>
                  <a:spLocks/>
                </p:cNvSpPr>
                <p:nvPr/>
              </p:nvSpPr>
              <p:spPr bwMode="auto">
                <a:xfrm>
                  <a:off x="3132138" y="4138613"/>
                  <a:ext cx="3379787" cy="477837"/>
                </a:xfrm>
                <a:custGeom>
                  <a:avLst/>
                  <a:gdLst>
                    <a:gd name="T0" fmla="*/ 0 w 2129"/>
                    <a:gd name="T1" fmla="*/ 2147483647 h 301"/>
                    <a:gd name="T2" fmla="*/ 0 w 2129"/>
                    <a:gd name="T3" fmla="*/ 2147483647 h 301"/>
                    <a:gd name="T4" fmla="*/ 2147483647 w 2129"/>
                    <a:gd name="T5" fmla="*/ 2147483647 h 301"/>
                    <a:gd name="T6" fmla="*/ 2147483647 w 2129"/>
                    <a:gd name="T7" fmla="*/ 2147483647 h 301"/>
                    <a:gd name="T8" fmla="*/ 2147483647 w 2129"/>
                    <a:gd name="T9" fmla="*/ 2147483647 h 301"/>
                    <a:gd name="T10" fmla="*/ 2147483647 w 2129"/>
                    <a:gd name="T11" fmla="*/ 2147483647 h 301"/>
                    <a:gd name="T12" fmla="*/ 2147483647 w 2129"/>
                    <a:gd name="T13" fmla="*/ 2147483647 h 301"/>
                    <a:gd name="T14" fmla="*/ 2147483647 w 2129"/>
                    <a:gd name="T15" fmla="*/ 2147483647 h 301"/>
                    <a:gd name="T16" fmla="*/ 2147483647 w 2129"/>
                    <a:gd name="T17" fmla="*/ 2147483647 h 301"/>
                    <a:gd name="T18" fmla="*/ 2147483647 w 2129"/>
                    <a:gd name="T19" fmla="*/ 2147483647 h 301"/>
                    <a:gd name="T20" fmla="*/ 2147483647 w 2129"/>
                    <a:gd name="T21" fmla="*/ 2147483647 h 301"/>
                    <a:gd name="T22" fmla="*/ 2147483647 w 2129"/>
                    <a:gd name="T23" fmla="*/ 2147483647 h 301"/>
                    <a:gd name="T24" fmla="*/ 2147483647 w 2129"/>
                    <a:gd name="T25" fmla="*/ 2147483647 h 301"/>
                    <a:gd name="T26" fmla="*/ 2147483647 w 2129"/>
                    <a:gd name="T27" fmla="*/ 2147483647 h 301"/>
                    <a:gd name="T28" fmla="*/ 2147483647 w 2129"/>
                    <a:gd name="T29" fmla="*/ 2147483647 h 301"/>
                    <a:gd name="T30" fmla="*/ 2147483647 w 2129"/>
                    <a:gd name="T31" fmla="*/ 2147483647 h 301"/>
                    <a:gd name="T32" fmla="*/ 2147483647 w 2129"/>
                    <a:gd name="T33" fmla="*/ 2147483647 h 301"/>
                    <a:gd name="T34" fmla="*/ 2147483647 w 2129"/>
                    <a:gd name="T35" fmla="*/ 2147483647 h 301"/>
                    <a:gd name="T36" fmla="*/ 2147483647 w 2129"/>
                    <a:gd name="T37" fmla="*/ 2147483647 h 301"/>
                    <a:gd name="T38" fmla="*/ 2147483647 w 2129"/>
                    <a:gd name="T39" fmla="*/ 2147483647 h 301"/>
                    <a:gd name="T40" fmla="*/ 2147483647 w 2129"/>
                    <a:gd name="T41" fmla="*/ 2147483647 h 301"/>
                    <a:gd name="T42" fmla="*/ 2147483647 w 2129"/>
                    <a:gd name="T43" fmla="*/ 2147483647 h 301"/>
                    <a:gd name="T44" fmla="*/ 2147483647 w 2129"/>
                    <a:gd name="T45" fmla="*/ 2147483647 h 301"/>
                    <a:gd name="T46" fmla="*/ 2147483647 w 2129"/>
                    <a:gd name="T47" fmla="*/ 2147483647 h 301"/>
                    <a:gd name="T48" fmla="*/ 2147483647 w 2129"/>
                    <a:gd name="T49" fmla="*/ 2147483647 h 301"/>
                    <a:gd name="T50" fmla="*/ 2147483647 w 2129"/>
                    <a:gd name="T51" fmla="*/ 2147483647 h 301"/>
                    <a:gd name="T52" fmla="*/ 2147483647 w 2129"/>
                    <a:gd name="T53" fmla="*/ 2147483647 h 301"/>
                    <a:gd name="T54" fmla="*/ 2147483647 w 2129"/>
                    <a:gd name="T55" fmla="*/ 2147483647 h 301"/>
                    <a:gd name="T56" fmla="*/ 2147483647 w 2129"/>
                    <a:gd name="T57" fmla="*/ 2147483647 h 301"/>
                    <a:gd name="T58" fmla="*/ 2147483647 w 2129"/>
                    <a:gd name="T59" fmla="*/ 2147483647 h 301"/>
                    <a:gd name="T60" fmla="*/ 2147483647 w 2129"/>
                    <a:gd name="T61" fmla="*/ 2147483647 h 301"/>
                    <a:gd name="T62" fmla="*/ 2147483647 w 2129"/>
                    <a:gd name="T63" fmla="*/ 2147483647 h 301"/>
                    <a:gd name="T64" fmla="*/ 2147483647 w 2129"/>
                    <a:gd name="T65" fmla="*/ 2147483647 h 301"/>
                    <a:gd name="T66" fmla="*/ 2147483647 w 2129"/>
                    <a:gd name="T67" fmla="*/ 0 h 30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129"/>
                    <a:gd name="T103" fmla="*/ 0 h 301"/>
                    <a:gd name="T104" fmla="*/ 2129 w 2129"/>
                    <a:gd name="T105" fmla="*/ 301 h 30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129" h="301">
                      <a:moveTo>
                        <a:pt x="0" y="60"/>
                      </a:moveTo>
                      <a:lnTo>
                        <a:pt x="0" y="60"/>
                      </a:lnTo>
                      <a:lnTo>
                        <a:pt x="57" y="92"/>
                      </a:lnTo>
                      <a:lnTo>
                        <a:pt x="117" y="120"/>
                      </a:lnTo>
                      <a:lnTo>
                        <a:pt x="181" y="145"/>
                      </a:lnTo>
                      <a:lnTo>
                        <a:pt x="244" y="171"/>
                      </a:lnTo>
                      <a:lnTo>
                        <a:pt x="311" y="193"/>
                      </a:lnTo>
                      <a:lnTo>
                        <a:pt x="377" y="215"/>
                      </a:lnTo>
                      <a:lnTo>
                        <a:pt x="444" y="234"/>
                      </a:lnTo>
                      <a:lnTo>
                        <a:pt x="513" y="250"/>
                      </a:lnTo>
                      <a:lnTo>
                        <a:pt x="583" y="263"/>
                      </a:lnTo>
                      <a:lnTo>
                        <a:pt x="653" y="275"/>
                      </a:lnTo>
                      <a:lnTo>
                        <a:pt x="726" y="285"/>
                      </a:lnTo>
                      <a:lnTo>
                        <a:pt x="798" y="291"/>
                      </a:lnTo>
                      <a:lnTo>
                        <a:pt x="871" y="297"/>
                      </a:lnTo>
                      <a:lnTo>
                        <a:pt x="944" y="301"/>
                      </a:lnTo>
                      <a:lnTo>
                        <a:pt x="1017" y="301"/>
                      </a:lnTo>
                      <a:lnTo>
                        <a:pt x="1090" y="301"/>
                      </a:lnTo>
                      <a:lnTo>
                        <a:pt x="1159" y="297"/>
                      </a:lnTo>
                      <a:lnTo>
                        <a:pt x="1232" y="291"/>
                      </a:lnTo>
                      <a:lnTo>
                        <a:pt x="1305" y="285"/>
                      </a:lnTo>
                      <a:lnTo>
                        <a:pt x="1375" y="275"/>
                      </a:lnTo>
                      <a:lnTo>
                        <a:pt x="1448" y="263"/>
                      </a:lnTo>
                      <a:lnTo>
                        <a:pt x="1517" y="250"/>
                      </a:lnTo>
                      <a:lnTo>
                        <a:pt x="1584" y="234"/>
                      </a:lnTo>
                      <a:lnTo>
                        <a:pt x="1650" y="215"/>
                      </a:lnTo>
                      <a:lnTo>
                        <a:pt x="1717" y="196"/>
                      </a:lnTo>
                      <a:lnTo>
                        <a:pt x="1780" y="174"/>
                      </a:lnTo>
                      <a:lnTo>
                        <a:pt x="1844" y="149"/>
                      </a:lnTo>
                      <a:lnTo>
                        <a:pt x="1904" y="123"/>
                      </a:lnTo>
                      <a:lnTo>
                        <a:pt x="1964" y="95"/>
                      </a:lnTo>
                      <a:lnTo>
                        <a:pt x="2021" y="66"/>
                      </a:lnTo>
                      <a:lnTo>
                        <a:pt x="2075" y="31"/>
                      </a:lnTo>
                      <a:lnTo>
                        <a:pt x="2129"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12" name="Freeform 41"/>
                <p:cNvSpPr>
                  <a:spLocks/>
                </p:cNvSpPr>
                <p:nvPr/>
              </p:nvSpPr>
              <p:spPr bwMode="auto">
                <a:xfrm>
                  <a:off x="2206625" y="3000375"/>
                  <a:ext cx="20638" cy="100013"/>
                </a:xfrm>
                <a:custGeom>
                  <a:avLst/>
                  <a:gdLst>
                    <a:gd name="T0" fmla="*/ 0 w 13"/>
                    <a:gd name="T1" fmla="*/ 0 h 63"/>
                    <a:gd name="T2" fmla="*/ 2147483647 w 13"/>
                    <a:gd name="T3" fmla="*/ 2147483647 h 63"/>
                    <a:gd name="T4" fmla="*/ 2147483647 w 13"/>
                    <a:gd name="T5" fmla="*/ 2147483647 h 63"/>
                    <a:gd name="T6" fmla="*/ 0 60000 65536"/>
                    <a:gd name="T7" fmla="*/ 0 60000 65536"/>
                    <a:gd name="T8" fmla="*/ 0 60000 65536"/>
                    <a:gd name="T9" fmla="*/ 0 w 13"/>
                    <a:gd name="T10" fmla="*/ 0 h 63"/>
                    <a:gd name="T11" fmla="*/ 13 w 13"/>
                    <a:gd name="T12" fmla="*/ 63 h 63"/>
                  </a:gdLst>
                  <a:ahLst/>
                  <a:cxnLst>
                    <a:cxn ang="T6">
                      <a:pos x="T0" y="T1"/>
                    </a:cxn>
                    <a:cxn ang="T7">
                      <a:pos x="T2" y="T3"/>
                    </a:cxn>
                    <a:cxn ang="T8">
                      <a:pos x="T4" y="T5"/>
                    </a:cxn>
                  </a:cxnLst>
                  <a:rect l="T9" t="T10" r="T11" b="T12"/>
                  <a:pathLst>
                    <a:path w="13" h="63">
                      <a:moveTo>
                        <a:pt x="0" y="0"/>
                      </a:moveTo>
                      <a:lnTo>
                        <a:pt x="13" y="57"/>
                      </a:lnTo>
                      <a:lnTo>
                        <a:pt x="13" y="63"/>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13" name="Freeform 42"/>
                <p:cNvSpPr>
                  <a:spLocks/>
                </p:cNvSpPr>
                <p:nvPr/>
              </p:nvSpPr>
              <p:spPr bwMode="auto">
                <a:xfrm>
                  <a:off x="2236788" y="3135313"/>
                  <a:ext cx="30162" cy="96837"/>
                </a:xfrm>
                <a:custGeom>
                  <a:avLst/>
                  <a:gdLst>
                    <a:gd name="T0" fmla="*/ 0 w 19"/>
                    <a:gd name="T1" fmla="*/ 0 h 61"/>
                    <a:gd name="T2" fmla="*/ 2147483647 w 19"/>
                    <a:gd name="T3" fmla="*/ 2147483647 h 61"/>
                    <a:gd name="T4" fmla="*/ 2147483647 w 19"/>
                    <a:gd name="T5" fmla="*/ 2147483647 h 61"/>
                    <a:gd name="T6" fmla="*/ 0 60000 65536"/>
                    <a:gd name="T7" fmla="*/ 0 60000 65536"/>
                    <a:gd name="T8" fmla="*/ 0 60000 65536"/>
                    <a:gd name="T9" fmla="*/ 0 w 19"/>
                    <a:gd name="T10" fmla="*/ 0 h 61"/>
                    <a:gd name="T11" fmla="*/ 19 w 19"/>
                    <a:gd name="T12" fmla="*/ 61 h 61"/>
                  </a:gdLst>
                  <a:ahLst/>
                  <a:cxnLst>
                    <a:cxn ang="T6">
                      <a:pos x="T0" y="T1"/>
                    </a:cxn>
                    <a:cxn ang="T7">
                      <a:pos x="T2" y="T3"/>
                    </a:cxn>
                    <a:cxn ang="T8">
                      <a:pos x="T4" y="T5"/>
                    </a:cxn>
                  </a:cxnLst>
                  <a:rect l="T9" t="T10" r="T11" b="T12"/>
                  <a:pathLst>
                    <a:path w="19" h="61">
                      <a:moveTo>
                        <a:pt x="0" y="0"/>
                      </a:moveTo>
                      <a:lnTo>
                        <a:pt x="7" y="29"/>
                      </a:lnTo>
                      <a:lnTo>
                        <a:pt x="19" y="61"/>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14" name="Freeform 43"/>
                <p:cNvSpPr>
                  <a:spLocks/>
                </p:cNvSpPr>
                <p:nvPr/>
              </p:nvSpPr>
              <p:spPr bwMode="auto">
                <a:xfrm>
                  <a:off x="2278063" y="3271838"/>
                  <a:ext cx="34925" cy="95250"/>
                </a:xfrm>
                <a:custGeom>
                  <a:avLst/>
                  <a:gdLst>
                    <a:gd name="T0" fmla="*/ 0 w 22"/>
                    <a:gd name="T1" fmla="*/ 0 h 60"/>
                    <a:gd name="T2" fmla="*/ 2147483647 w 22"/>
                    <a:gd name="T3" fmla="*/ 2147483647 h 60"/>
                    <a:gd name="T4" fmla="*/ 2147483647 w 22"/>
                    <a:gd name="T5" fmla="*/ 2147483647 h 60"/>
                    <a:gd name="T6" fmla="*/ 0 60000 65536"/>
                    <a:gd name="T7" fmla="*/ 0 60000 65536"/>
                    <a:gd name="T8" fmla="*/ 0 60000 65536"/>
                    <a:gd name="T9" fmla="*/ 0 w 22"/>
                    <a:gd name="T10" fmla="*/ 0 h 60"/>
                    <a:gd name="T11" fmla="*/ 22 w 22"/>
                    <a:gd name="T12" fmla="*/ 60 h 60"/>
                  </a:gdLst>
                  <a:ahLst/>
                  <a:cxnLst>
                    <a:cxn ang="T6">
                      <a:pos x="T0" y="T1"/>
                    </a:cxn>
                    <a:cxn ang="T7">
                      <a:pos x="T2" y="T3"/>
                    </a:cxn>
                    <a:cxn ang="T8">
                      <a:pos x="T4" y="T5"/>
                    </a:cxn>
                  </a:cxnLst>
                  <a:rect l="T9" t="T10" r="T11" b="T12"/>
                  <a:pathLst>
                    <a:path w="22" h="60">
                      <a:moveTo>
                        <a:pt x="0" y="0"/>
                      </a:moveTo>
                      <a:lnTo>
                        <a:pt x="22" y="54"/>
                      </a:lnTo>
                      <a:lnTo>
                        <a:pt x="22" y="6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15" name="Freeform 44"/>
                <p:cNvSpPr>
                  <a:spLocks/>
                </p:cNvSpPr>
                <p:nvPr/>
              </p:nvSpPr>
              <p:spPr bwMode="auto">
                <a:xfrm>
                  <a:off x="2333625" y="3402013"/>
                  <a:ext cx="39688" cy="90487"/>
                </a:xfrm>
                <a:custGeom>
                  <a:avLst/>
                  <a:gdLst>
                    <a:gd name="T0" fmla="*/ 0 w 25"/>
                    <a:gd name="T1" fmla="*/ 0 h 57"/>
                    <a:gd name="T2" fmla="*/ 2147483647 w 25"/>
                    <a:gd name="T3" fmla="*/ 2147483647 h 57"/>
                    <a:gd name="T4" fmla="*/ 2147483647 w 25"/>
                    <a:gd name="T5" fmla="*/ 2147483647 h 57"/>
                    <a:gd name="T6" fmla="*/ 0 60000 65536"/>
                    <a:gd name="T7" fmla="*/ 0 60000 65536"/>
                    <a:gd name="T8" fmla="*/ 0 60000 65536"/>
                    <a:gd name="T9" fmla="*/ 0 w 25"/>
                    <a:gd name="T10" fmla="*/ 0 h 57"/>
                    <a:gd name="T11" fmla="*/ 25 w 25"/>
                    <a:gd name="T12" fmla="*/ 57 h 57"/>
                  </a:gdLst>
                  <a:ahLst/>
                  <a:cxnLst>
                    <a:cxn ang="T6">
                      <a:pos x="T0" y="T1"/>
                    </a:cxn>
                    <a:cxn ang="T7">
                      <a:pos x="T2" y="T3"/>
                    </a:cxn>
                    <a:cxn ang="T8">
                      <a:pos x="T4" y="T5"/>
                    </a:cxn>
                  </a:cxnLst>
                  <a:rect l="T9" t="T10" r="T11" b="T12"/>
                  <a:pathLst>
                    <a:path w="25" h="57">
                      <a:moveTo>
                        <a:pt x="0" y="0"/>
                      </a:moveTo>
                      <a:lnTo>
                        <a:pt x="9" y="26"/>
                      </a:lnTo>
                      <a:lnTo>
                        <a:pt x="25" y="57"/>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16" name="Freeform 45"/>
                <p:cNvSpPr>
                  <a:spLocks/>
                </p:cNvSpPr>
                <p:nvPr/>
              </p:nvSpPr>
              <p:spPr bwMode="auto">
                <a:xfrm>
                  <a:off x="2393950" y="3527425"/>
                  <a:ext cx="49213" cy="85725"/>
                </a:xfrm>
                <a:custGeom>
                  <a:avLst/>
                  <a:gdLst>
                    <a:gd name="T0" fmla="*/ 0 w 31"/>
                    <a:gd name="T1" fmla="*/ 0 h 54"/>
                    <a:gd name="T2" fmla="*/ 2147483647 w 31"/>
                    <a:gd name="T3" fmla="*/ 2147483647 h 54"/>
                    <a:gd name="T4" fmla="*/ 2147483647 w 31"/>
                    <a:gd name="T5" fmla="*/ 2147483647 h 54"/>
                    <a:gd name="T6" fmla="*/ 0 60000 65536"/>
                    <a:gd name="T7" fmla="*/ 0 60000 65536"/>
                    <a:gd name="T8" fmla="*/ 0 60000 65536"/>
                    <a:gd name="T9" fmla="*/ 0 w 31"/>
                    <a:gd name="T10" fmla="*/ 0 h 54"/>
                    <a:gd name="T11" fmla="*/ 31 w 31"/>
                    <a:gd name="T12" fmla="*/ 54 h 54"/>
                  </a:gdLst>
                  <a:ahLst/>
                  <a:cxnLst>
                    <a:cxn ang="T6">
                      <a:pos x="T0" y="T1"/>
                    </a:cxn>
                    <a:cxn ang="T7">
                      <a:pos x="T2" y="T3"/>
                    </a:cxn>
                    <a:cxn ang="T8">
                      <a:pos x="T4" y="T5"/>
                    </a:cxn>
                  </a:cxnLst>
                  <a:rect l="T9" t="T10" r="T11" b="T12"/>
                  <a:pathLst>
                    <a:path w="31" h="54">
                      <a:moveTo>
                        <a:pt x="0" y="0"/>
                      </a:moveTo>
                      <a:lnTo>
                        <a:pt x="25" y="45"/>
                      </a:lnTo>
                      <a:lnTo>
                        <a:pt x="31" y="54"/>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17" name="Freeform 46"/>
                <p:cNvSpPr>
                  <a:spLocks/>
                </p:cNvSpPr>
                <p:nvPr/>
              </p:nvSpPr>
              <p:spPr bwMode="auto">
                <a:xfrm>
                  <a:off x="2468563" y="3648075"/>
                  <a:ext cx="55562" cy="80963"/>
                </a:xfrm>
                <a:custGeom>
                  <a:avLst/>
                  <a:gdLst>
                    <a:gd name="T0" fmla="*/ 0 w 35"/>
                    <a:gd name="T1" fmla="*/ 0 h 51"/>
                    <a:gd name="T2" fmla="*/ 2147483647 w 35"/>
                    <a:gd name="T3" fmla="*/ 2147483647 h 51"/>
                    <a:gd name="T4" fmla="*/ 2147483647 w 35"/>
                    <a:gd name="T5" fmla="*/ 2147483647 h 51"/>
                    <a:gd name="T6" fmla="*/ 0 60000 65536"/>
                    <a:gd name="T7" fmla="*/ 0 60000 65536"/>
                    <a:gd name="T8" fmla="*/ 0 60000 65536"/>
                    <a:gd name="T9" fmla="*/ 0 w 35"/>
                    <a:gd name="T10" fmla="*/ 0 h 51"/>
                    <a:gd name="T11" fmla="*/ 35 w 35"/>
                    <a:gd name="T12" fmla="*/ 51 h 51"/>
                  </a:gdLst>
                  <a:ahLst/>
                  <a:cxnLst>
                    <a:cxn ang="T6">
                      <a:pos x="T0" y="T1"/>
                    </a:cxn>
                    <a:cxn ang="T7">
                      <a:pos x="T2" y="T3"/>
                    </a:cxn>
                    <a:cxn ang="T8">
                      <a:pos x="T4" y="T5"/>
                    </a:cxn>
                  </a:cxnLst>
                  <a:rect l="T9" t="T10" r="T11" b="T12"/>
                  <a:pathLst>
                    <a:path w="35" h="51">
                      <a:moveTo>
                        <a:pt x="0" y="0"/>
                      </a:moveTo>
                      <a:lnTo>
                        <a:pt x="10" y="16"/>
                      </a:lnTo>
                      <a:lnTo>
                        <a:pt x="35" y="51"/>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18" name="Freeform 47"/>
                <p:cNvSpPr>
                  <a:spLocks/>
                </p:cNvSpPr>
                <p:nvPr/>
              </p:nvSpPr>
              <p:spPr bwMode="auto">
                <a:xfrm>
                  <a:off x="2549525" y="3763963"/>
                  <a:ext cx="65088" cy="76200"/>
                </a:xfrm>
                <a:custGeom>
                  <a:avLst/>
                  <a:gdLst>
                    <a:gd name="T0" fmla="*/ 0 w 41"/>
                    <a:gd name="T1" fmla="*/ 0 h 48"/>
                    <a:gd name="T2" fmla="*/ 2147483647 w 41"/>
                    <a:gd name="T3" fmla="*/ 2147483647 h 48"/>
                    <a:gd name="T4" fmla="*/ 2147483647 w 41"/>
                    <a:gd name="T5" fmla="*/ 2147483647 h 48"/>
                    <a:gd name="T6" fmla="*/ 0 60000 65536"/>
                    <a:gd name="T7" fmla="*/ 0 60000 65536"/>
                    <a:gd name="T8" fmla="*/ 0 60000 65536"/>
                    <a:gd name="T9" fmla="*/ 0 w 41"/>
                    <a:gd name="T10" fmla="*/ 0 h 48"/>
                    <a:gd name="T11" fmla="*/ 41 w 41"/>
                    <a:gd name="T12" fmla="*/ 48 h 48"/>
                  </a:gdLst>
                  <a:ahLst/>
                  <a:cxnLst>
                    <a:cxn ang="T6">
                      <a:pos x="T0" y="T1"/>
                    </a:cxn>
                    <a:cxn ang="T7">
                      <a:pos x="T2" y="T3"/>
                    </a:cxn>
                    <a:cxn ang="T8">
                      <a:pos x="T4" y="T5"/>
                    </a:cxn>
                  </a:cxnLst>
                  <a:rect l="T9" t="T10" r="T11" b="T12"/>
                  <a:pathLst>
                    <a:path w="41" h="48">
                      <a:moveTo>
                        <a:pt x="0" y="0"/>
                      </a:moveTo>
                      <a:lnTo>
                        <a:pt x="41" y="48"/>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19" name="Freeform 48"/>
                <p:cNvSpPr>
                  <a:spLocks/>
                </p:cNvSpPr>
                <p:nvPr/>
              </p:nvSpPr>
              <p:spPr bwMode="auto">
                <a:xfrm>
                  <a:off x="2644775" y="3870325"/>
                  <a:ext cx="69850" cy="69850"/>
                </a:xfrm>
                <a:custGeom>
                  <a:avLst/>
                  <a:gdLst>
                    <a:gd name="T0" fmla="*/ 0 w 44"/>
                    <a:gd name="T1" fmla="*/ 0 h 44"/>
                    <a:gd name="T2" fmla="*/ 2147483647 w 44"/>
                    <a:gd name="T3" fmla="*/ 2147483647 h 44"/>
                    <a:gd name="T4" fmla="*/ 2147483647 w 44"/>
                    <a:gd name="T5" fmla="*/ 2147483647 h 44"/>
                    <a:gd name="T6" fmla="*/ 0 60000 65536"/>
                    <a:gd name="T7" fmla="*/ 0 60000 65536"/>
                    <a:gd name="T8" fmla="*/ 0 60000 65536"/>
                    <a:gd name="T9" fmla="*/ 0 w 44"/>
                    <a:gd name="T10" fmla="*/ 0 h 44"/>
                    <a:gd name="T11" fmla="*/ 44 w 44"/>
                    <a:gd name="T12" fmla="*/ 44 h 44"/>
                  </a:gdLst>
                  <a:ahLst/>
                  <a:cxnLst>
                    <a:cxn ang="T6">
                      <a:pos x="T0" y="T1"/>
                    </a:cxn>
                    <a:cxn ang="T7">
                      <a:pos x="T2" y="T3"/>
                    </a:cxn>
                    <a:cxn ang="T8">
                      <a:pos x="T4" y="T5"/>
                    </a:cxn>
                  </a:cxnLst>
                  <a:rect l="T9" t="T10" r="T11" b="T12"/>
                  <a:pathLst>
                    <a:path w="44" h="44">
                      <a:moveTo>
                        <a:pt x="0" y="0"/>
                      </a:moveTo>
                      <a:lnTo>
                        <a:pt x="25" y="28"/>
                      </a:lnTo>
                      <a:lnTo>
                        <a:pt x="44" y="44"/>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20" name="Freeform 49"/>
                <p:cNvSpPr>
                  <a:spLocks/>
                </p:cNvSpPr>
                <p:nvPr/>
              </p:nvSpPr>
              <p:spPr bwMode="auto">
                <a:xfrm>
                  <a:off x="2744788" y="3965575"/>
                  <a:ext cx="76200" cy="65088"/>
                </a:xfrm>
                <a:custGeom>
                  <a:avLst/>
                  <a:gdLst>
                    <a:gd name="T0" fmla="*/ 0 w 48"/>
                    <a:gd name="T1" fmla="*/ 0 h 41"/>
                    <a:gd name="T2" fmla="*/ 2147483647 w 48"/>
                    <a:gd name="T3" fmla="*/ 2147483647 h 41"/>
                    <a:gd name="T4" fmla="*/ 2147483647 w 48"/>
                    <a:gd name="T5" fmla="*/ 2147483647 h 41"/>
                    <a:gd name="T6" fmla="*/ 0 60000 65536"/>
                    <a:gd name="T7" fmla="*/ 0 60000 65536"/>
                    <a:gd name="T8" fmla="*/ 0 60000 65536"/>
                    <a:gd name="T9" fmla="*/ 0 w 48"/>
                    <a:gd name="T10" fmla="*/ 0 h 41"/>
                    <a:gd name="T11" fmla="*/ 48 w 48"/>
                    <a:gd name="T12" fmla="*/ 41 h 41"/>
                  </a:gdLst>
                  <a:ahLst/>
                  <a:cxnLst>
                    <a:cxn ang="T6">
                      <a:pos x="T0" y="T1"/>
                    </a:cxn>
                    <a:cxn ang="T7">
                      <a:pos x="T2" y="T3"/>
                    </a:cxn>
                    <a:cxn ang="T8">
                      <a:pos x="T4" y="T5"/>
                    </a:cxn>
                  </a:cxnLst>
                  <a:rect l="T9" t="T10" r="T11" b="T12"/>
                  <a:pathLst>
                    <a:path w="48" h="41">
                      <a:moveTo>
                        <a:pt x="0" y="0"/>
                      </a:moveTo>
                      <a:lnTo>
                        <a:pt x="13" y="13"/>
                      </a:lnTo>
                      <a:lnTo>
                        <a:pt x="48" y="41"/>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21" name="Line 50"/>
                <p:cNvSpPr>
                  <a:spLocks noChangeShapeType="1"/>
                </p:cNvSpPr>
                <p:nvPr/>
              </p:nvSpPr>
              <p:spPr bwMode="auto">
                <a:xfrm>
                  <a:off x="2851150" y="4056063"/>
                  <a:ext cx="85725" cy="60325"/>
                </a:xfrm>
                <a:prstGeom prst="line">
                  <a:avLst/>
                </a:prstGeom>
                <a:noFill/>
                <a:ln w="34925">
                  <a:solidFill>
                    <a:srgbClr val="B6DCA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22" name="Freeform 51"/>
                <p:cNvSpPr>
                  <a:spLocks/>
                </p:cNvSpPr>
                <p:nvPr/>
              </p:nvSpPr>
              <p:spPr bwMode="auto">
                <a:xfrm>
                  <a:off x="2967038" y="4137025"/>
                  <a:ext cx="85725" cy="53975"/>
                </a:xfrm>
                <a:custGeom>
                  <a:avLst/>
                  <a:gdLst>
                    <a:gd name="T0" fmla="*/ 0 w 54"/>
                    <a:gd name="T1" fmla="*/ 0 h 34"/>
                    <a:gd name="T2" fmla="*/ 2147483647 w 54"/>
                    <a:gd name="T3" fmla="*/ 2147483647 h 34"/>
                    <a:gd name="T4" fmla="*/ 2147483647 w 54"/>
                    <a:gd name="T5" fmla="*/ 2147483647 h 34"/>
                    <a:gd name="T6" fmla="*/ 0 60000 65536"/>
                    <a:gd name="T7" fmla="*/ 0 60000 65536"/>
                    <a:gd name="T8" fmla="*/ 0 60000 65536"/>
                    <a:gd name="T9" fmla="*/ 0 w 54"/>
                    <a:gd name="T10" fmla="*/ 0 h 34"/>
                    <a:gd name="T11" fmla="*/ 54 w 54"/>
                    <a:gd name="T12" fmla="*/ 34 h 34"/>
                  </a:gdLst>
                  <a:ahLst/>
                  <a:cxnLst>
                    <a:cxn ang="T6">
                      <a:pos x="T0" y="T1"/>
                    </a:cxn>
                    <a:cxn ang="T7">
                      <a:pos x="T2" y="T3"/>
                    </a:cxn>
                    <a:cxn ang="T8">
                      <a:pos x="T4" y="T5"/>
                    </a:cxn>
                  </a:cxnLst>
                  <a:rect l="T9" t="T10" r="T11" b="T12"/>
                  <a:pathLst>
                    <a:path w="54" h="34">
                      <a:moveTo>
                        <a:pt x="0" y="0"/>
                      </a:moveTo>
                      <a:lnTo>
                        <a:pt x="41" y="28"/>
                      </a:lnTo>
                      <a:lnTo>
                        <a:pt x="54" y="34"/>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4324" name="Line 53"/>
              <p:cNvSpPr>
                <a:spLocks noChangeShapeType="1"/>
              </p:cNvSpPr>
              <p:nvPr/>
            </p:nvSpPr>
            <p:spPr bwMode="auto">
              <a:xfrm flipV="1">
                <a:off x="6542088" y="4048125"/>
                <a:ext cx="79375" cy="65088"/>
              </a:xfrm>
              <a:prstGeom prst="line">
                <a:avLst/>
              </a:prstGeom>
              <a:noFill/>
              <a:ln w="34925">
                <a:solidFill>
                  <a:srgbClr val="B6DCA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25" name="Line 54"/>
              <p:cNvSpPr>
                <a:spLocks noChangeShapeType="1"/>
              </p:cNvSpPr>
              <p:nvPr/>
            </p:nvSpPr>
            <p:spPr bwMode="auto">
              <a:xfrm flipV="1">
                <a:off x="6651625" y="3952875"/>
                <a:ext cx="76200" cy="69850"/>
              </a:xfrm>
              <a:prstGeom prst="line">
                <a:avLst/>
              </a:prstGeom>
              <a:noFill/>
              <a:ln w="34925">
                <a:solidFill>
                  <a:srgbClr val="B6DCA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26" name="Line 55"/>
              <p:cNvSpPr>
                <a:spLocks noChangeShapeType="1"/>
              </p:cNvSpPr>
              <p:nvPr/>
            </p:nvSpPr>
            <p:spPr bwMode="auto">
              <a:xfrm flipV="1">
                <a:off x="6753225" y="3851275"/>
                <a:ext cx="65088" cy="76200"/>
              </a:xfrm>
              <a:prstGeom prst="line">
                <a:avLst/>
              </a:prstGeom>
              <a:noFill/>
              <a:ln w="34925">
                <a:solidFill>
                  <a:srgbClr val="B6DCA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27" name="Freeform 56"/>
              <p:cNvSpPr>
                <a:spLocks/>
              </p:cNvSpPr>
              <p:nvPr/>
            </p:nvSpPr>
            <p:spPr bwMode="auto">
              <a:xfrm>
                <a:off x="6848475" y="3741738"/>
                <a:ext cx="60325" cy="79375"/>
              </a:xfrm>
              <a:custGeom>
                <a:avLst/>
                <a:gdLst>
                  <a:gd name="T0" fmla="*/ 0 w 38"/>
                  <a:gd name="T1" fmla="*/ 2147483647 h 50"/>
                  <a:gd name="T2" fmla="*/ 2147483647 w 38"/>
                  <a:gd name="T3" fmla="*/ 2147483647 h 50"/>
                  <a:gd name="T4" fmla="*/ 2147483647 w 38"/>
                  <a:gd name="T5" fmla="*/ 0 h 50"/>
                  <a:gd name="T6" fmla="*/ 0 60000 65536"/>
                  <a:gd name="T7" fmla="*/ 0 60000 65536"/>
                  <a:gd name="T8" fmla="*/ 0 60000 65536"/>
                  <a:gd name="T9" fmla="*/ 0 w 38"/>
                  <a:gd name="T10" fmla="*/ 0 h 50"/>
                  <a:gd name="T11" fmla="*/ 38 w 38"/>
                  <a:gd name="T12" fmla="*/ 50 h 50"/>
                </a:gdLst>
                <a:ahLst/>
                <a:cxnLst>
                  <a:cxn ang="T6">
                    <a:pos x="T0" y="T1"/>
                  </a:cxn>
                  <a:cxn ang="T7">
                    <a:pos x="T2" y="T3"/>
                  </a:cxn>
                  <a:cxn ang="T8">
                    <a:pos x="T4" y="T5"/>
                  </a:cxn>
                </a:cxnLst>
                <a:rect l="T9" t="T10" r="T11" b="T12"/>
                <a:pathLst>
                  <a:path w="38" h="50">
                    <a:moveTo>
                      <a:pt x="0" y="50"/>
                    </a:moveTo>
                    <a:lnTo>
                      <a:pt x="22" y="19"/>
                    </a:lnTo>
                    <a:lnTo>
                      <a:pt x="38"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28" name="Freeform 57"/>
              <p:cNvSpPr>
                <a:spLocks/>
              </p:cNvSpPr>
              <p:nvPr/>
            </p:nvSpPr>
            <p:spPr bwMode="auto">
              <a:xfrm>
                <a:off x="6927850" y="3621088"/>
                <a:ext cx="55563" cy="84137"/>
              </a:xfrm>
              <a:custGeom>
                <a:avLst/>
                <a:gdLst>
                  <a:gd name="T0" fmla="*/ 0 w 35"/>
                  <a:gd name="T1" fmla="*/ 2147483647 h 53"/>
                  <a:gd name="T2" fmla="*/ 2147483647 w 35"/>
                  <a:gd name="T3" fmla="*/ 2147483647 h 53"/>
                  <a:gd name="T4" fmla="*/ 2147483647 w 35"/>
                  <a:gd name="T5" fmla="*/ 0 h 53"/>
                  <a:gd name="T6" fmla="*/ 0 60000 65536"/>
                  <a:gd name="T7" fmla="*/ 0 60000 65536"/>
                  <a:gd name="T8" fmla="*/ 0 60000 65536"/>
                  <a:gd name="T9" fmla="*/ 0 w 35"/>
                  <a:gd name="T10" fmla="*/ 0 h 53"/>
                  <a:gd name="T11" fmla="*/ 35 w 35"/>
                  <a:gd name="T12" fmla="*/ 53 h 53"/>
                </a:gdLst>
                <a:ahLst/>
                <a:cxnLst>
                  <a:cxn ang="T6">
                    <a:pos x="T0" y="T1"/>
                  </a:cxn>
                  <a:cxn ang="T7">
                    <a:pos x="T2" y="T3"/>
                  </a:cxn>
                  <a:cxn ang="T8">
                    <a:pos x="T4" y="T5"/>
                  </a:cxn>
                </a:cxnLst>
                <a:rect l="T9" t="T10" r="T11" b="T12"/>
                <a:pathLst>
                  <a:path w="35" h="53">
                    <a:moveTo>
                      <a:pt x="0" y="53"/>
                    </a:moveTo>
                    <a:lnTo>
                      <a:pt x="23" y="19"/>
                    </a:lnTo>
                    <a:lnTo>
                      <a:pt x="35"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29" name="Freeform 58"/>
              <p:cNvSpPr>
                <a:spLocks/>
              </p:cNvSpPr>
              <p:nvPr/>
            </p:nvSpPr>
            <p:spPr bwMode="auto">
              <a:xfrm>
                <a:off x="7004050" y="3494088"/>
                <a:ext cx="44450" cy="90487"/>
              </a:xfrm>
              <a:custGeom>
                <a:avLst/>
                <a:gdLst>
                  <a:gd name="T0" fmla="*/ 0 w 28"/>
                  <a:gd name="T1" fmla="*/ 2147483647 h 57"/>
                  <a:gd name="T2" fmla="*/ 2147483647 w 28"/>
                  <a:gd name="T3" fmla="*/ 2147483647 h 57"/>
                  <a:gd name="T4" fmla="*/ 2147483647 w 28"/>
                  <a:gd name="T5" fmla="*/ 0 h 57"/>
                  <a:gd name="T6" fmla="*/ 0 60000 65536"/>
                  <a:gd name="T7" fmla="*/ 0 60000 65536"/>
                  <a:gd name="T8" fmla="*/ 0 60000 65536"/>
                  <a:gd name="T9" fmla="*/ 0 w 28"/>
                  <a:gd name="T10" fmla="*/ 0 h 57"/>
                  <a:gd name="T11" fmla="*/ 28 w 28"/>
                  <a:gd name="T12" fmla="*/ 57 h 57"/>
                </a:gdLst>
                <a:ahLst/>
                <a:cxnLst>
                  <a:cxn ang="T6">
                    <a:pos x="T0" y="T1"/>
                  </a:cxn>
                  <a:cxn ang="T7">
                    <a:pos x="T2" y="T3"/>
                  </a:cxn>
                  <a:cxn ang="T8">
                    <a:pos x="T4" y="T5"/>
                  </a:cxn>
                </a:cxnLst>
                <a:rect l="T9" t="T10" r="T11" b="T12"/>
                <a:pathLst>
                  <a:path w="28" h="57">
                    <a:moveTo>
                      <a:pt x="0" y="57"/>
                    </a:moveTo>
                    <a:lnTo>
                      <a:pt x="19" y="19"/>
                    </a:lnTo>
                    <a:lnTo>
                      <a:pt x="28"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30" name="Freeform 59"/>
              <p:cNvSpPr>
                <a:spLocks/>
              </p:cNvSpPr>
              <p:nvPr/>
            </p:nvSpPr>
            <p:spPr bwMode="auto">
              <a:xfrm>
                <a:off x="7064375" y="3368675"/>
                <a:ext cx="39688" cy="90488"/>
              </a:xfrm>
              <a:custGeom>
                <a:avLst/>
                <a:gdLst>
                  <a:gd name="T0" fmla="*/ 0 w 25"/>
                  <a:gd name="T1" fmla="*/ 2147483647 h 57"/>
                  <a:gd name="T2" fmla="*/ 2147483647 w 25"/>
                  <a:gd name="T3" fmla="*/ 2147483647 h 57"/>
                  <a:gd name="T4" fmla="*/ 2147483647 w 25"/>
                  <a:gd name="T5" fmla="*/ 2147483647 h 57"/>
                  <a:gd name="T6" fmla="*/ 2147483647 w 25"/>
                  <a:gd name="T7" fmla="*/ 0 h 57"/>
                  <a:gd name="T8" fmla="*/ 0 60000 65536"/>
                  <a:gd name="T9" fmla="*/ 0 60000 65536"/>
                  <a:gd name="T10" fmla="*/ 0 60000 65536"/>
                  <a:gd name="T11" fmla="*/ 0 60000 65536"/>
                  <a:gd name="T12" fmla="*/ 0 w 25"/>
                  <a:gd name="T13" fmla="*/ 0 h 57"/>
                  <a:gd name="T14" fmla="*/ 25 w 25"/>
                  <a:gd name="T15" fmla="*/ 57 h 57"/>
                </a:gdLst>
                <a:ahLst/>
                <a:cxnLst>
                  <a:cxn ang="T8">
                    <a:pos x="T0" y="T1"/>
                  </a:cxn>
                  <a:cxn ang="T9">
                    <a:pos x="T2" y="T3"/>
                  </a:cxn>
                  <a:cxn ang="T10">
                    <a:pos x="T4" y="T5"/>
                  </a:cxn>
                  <a:cxn ang="T11">
                    <a:pos x="T6" y="T7"/>
                  </a:cxn>
                </a:cxnLst>
                <a:rect l="T12" t="T13" r="T14" b="T15"/>
                <a:pathLst>
                  <a:path w="25" h="57">
                    <a:moveTo>
                      <a:pt x="0" y="57"/>
                    </a:moveTo>
                    <a:lnTo>
                      <a:pt x="3" y="57"/>
                    </a:lnTo>
                    <a:lnTo>
                      <a:pt x="19" y="13"/>
                    </a:lnTo>
                    <a:lnTo>
                      <a:pt x="25"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31" name="Freeform 60"/>
              <p:cNvSpPr>
                <a:spLocks/>
              </p:cNvSpPr>
              <p:nvPr/>
            </p:nvSpPr>
            <p:spPr bwMode="auto">
              <a:xfrm>
                <a:off x="7119938" y="3233738"/>
                <a:ext cx="25400" cy="95250"/>
              </a:xfrm>
              <a:custGeom>
                <a:avLst/>
                <a:gdLst>
                  <a:gd name="T0" fmla="*/ 0 w 16"/>
                  <a:gd name="T1" fmla="*/ 2147483647 h 60"/>
                  <a:gd name="T2" fmla="*/ 0 w 16"/>
                  <a:gd name="T3" fmla="*/ 2147483647 h 60"/>
                  <a:gd name="T4" fmla="*/ 2147483647 w 16"/>
                  <a:gd name="T5" fmla="*/ 2147483647 h 60"/>
                  <a:gd name="T6" fmla="*/ 2147483647 w 16"/>
                  <a:gd name="T7" fmla="*/ 0 h 60"/>
                  <a:gd name="T8" fmla="*/ 0 60000 65536"/>
                  <a:gd name="T9" fmla="*/ 0 60000 65536"/>
                  <a:gd name="T10" fmla="*/ 0 60000 65536"/>
                  <a:gd name="T11" fmla="*/ 0 60000 65536"/>
                  <a:gd name="T12" fmla="*/ 0 w 16"/>
                  <a:gd name="T13" fmla="*/ 0 h 60"/>
                  <a:gd name="T14" fmla="*/ 16 w 16"/>
                  <a:gd name="T15" fmla="*/ 60 h 60"/>
                </a:gdLst>
                <a:ahLst/>
                <a:cxnLst>
                  <a:cxn ang="T8">
                    <a:pos x="T0" y="T1"/>
                  </a:cxn>
                  <a:cxn ang="T9">
                    <a:pos x="T2" y="T3"/>
                  </a:cxn>
                  <a:cxn ang="T10">
                    <a:pos x="T4" y="T5"/>
                  </a:cxn>
                  <a:cxn ang="T11">
                    <a:pos x="T6" y="T7"/>
                  </a:cxn>
                </a:cxnLst>
                <a:rect l="T12" t="T13" r="T14" b="T15"/>
                <a:pathLst>
                  <a:path w="16" h="60">
                    <a:moveTo>
                      <a:pt x="0" y="60"/>
                    </a:moveTo>
                    <a:lnTo>
                      <a:pt x="0" y="54"/>
                    </a:lnTo>
                    <a:lnTo>
                      <a:pt x="16" y="6"/>
                    </a:lnTo>
                    <a:lnTo>
                      <a:pt x="16"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32" name="Freeform 61"/>
              <p:cNvSpPr>
                <a:spLocks/>
              </p:cNvSpPr>
              <p:nvPr/>
            </p:nvSpPr>
            <p:spPr bwMode="auto">
              <a:xfrm>
                <a:off x="7154863" y="3097213"/>
                <a:ext cx="20637" cy="95250"/>
              </a:xfrm>
              <a:custGeom>
                <a:avLst/>
                <a:gdLst>
                  <a:gd name="T0" fmla="*/ 0 w 13"/>
                  <a:gd name="T1" fmla="*/ 2147483647 h 60"/>
                  <a:gd name="T2" fmla="*/ 2147483647 w 13"/>
                  <a:gd name="T3" fmla="*/ 2147483647 h 60"/>
                  <a:gd name="T4" fmla="*/ 2147483647 w 13"/>
                  <a:gd name="T5" fmla="*/ 0 h 60"/>
                  <a:gd name="T6" fmla="*/ 0 60000 65536"/>
                  <a:gd name="T7" fmla="*/ 0 60000 65536"/>
                  <a:gd name="T8" fmla="*/ 0 60000 65536"/>
                  <a:gd name="T9" fmla="*/ 0 w 13"/>
                  <a:gd name="T10" fmla="*/ 0 h 60"/>
                  <a:gd name="T11" fmla="*/ 13 w 13"/>
                  <a:gd name="T12" fmla="*/ 60 h 60"/>
                </a:gdLst>
                <a:ahLst/>
                <a:cxnLst>
                  <a:cxn ang="T6">
                    <a:pos x="T0" y="T1"/>
                  </a:cxn>
                  <a:cxn ang="T7">
                    <a:pos x="T2" y="T3"/>
                  </a:cxn>
                  <a:cxn ang="T8">
                    <a:pos x="T4" y="T5"/>
                  </a:cxn>
                </a:cxnLst>
                <a:rect l="T9" t="T10" r="T11" b="T12"/>
                <a:pathLst>
                  <a:path w="13" h="60">
                    <a:moveTo>
                      <a:pt x="0" y="60"/>
                    </a:moveTo>
                    <a:lnTo>
                      <a:pt x="3" y="48"/>
                    </a:lnTo>
                    <a:lnTo>
                      <a:pt x="13"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4457" name="Rectangle 186"/>
            <p:cNvSpPr>
              <a:spLocks noChangeArrowheads="1"/>
            </p:cNvSpPr>
            <p:nvPr/>
          </p:nvSpPr>
          <p:spPr bwMode="auto">
            <a:xfrm>
              <a:off x="6883400" y="2921000"/>
              <a:ext cx="2286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SR</a:t>
              </a:r>
              <a:endParaRPr lang="en-US" b="0">
                <a:latin typeface="Times" panose="02020603050405020304" pitchFamily="18" charset="0"/>
                <a:cs typeface="Times New Roman" panose="02020603050405020304" pitchFamily="18" charset="0"/>
              </a:endParaRPr>
            </a:p>
          </p:txBody>
        </p:sp>
        <p:sp>
          <p:nvSpPr>
            <p:cNvPr id="54458" name="Rectangle 187"/>
            <p:cNvSpPr>
              <a:spLocks noChangeArrowheads="1"/>
            </p:cNvSpPr>
            <p:nvPr/>
          </p:nvSpPr>
          <p:spPr bwMode="auto">
            <a:xfrm>
              <a:off x="7104063" y="2921000"/>
              <a:ext cx="109537"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A</a:t>
              </a:r>
              <a:endParaRPr lang="en-US" b="0">
                <a:latin typeface="Times" panose="02020603050405020304" pitchFamily="18" charset="0"/>
                <a:cs typeface="Times New Roman" panose="02020603050405020304" pitchFamily="18" charset="0"/>
              </a:endParaRPr>
            </a:p>
          </p:txBody>
        </p:sp>
        <p:sp>
          <p:nvSpPr>
            <p:cNvPr id="54459" name="Rectangle 188"/>
            <p:cNvSpPr>
              <a:spLocks noChangeArrowheads="1"/>
            </p:cNvSpPr>
            <p:nvPr/>
          </p:nvSpPr>
          <p:spPr bwMode="auto">
            <a:xfrm>
              <a:off x="7210425" y="2921000"/>
              <a:ext cx="119063"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C</a:t>
              </a:r>
              <a:endParaRPr lang="en-US" b="0">
                <a:latin typeface="Times" panose="02020603050405020304" pitchFamily="18" charset="0"/>
                <a:cs typeface="Times New Roman" panose="02020603050405020304" pitchFamily="18" charset="0"/>
              </a:endParaRPr>
            </a:p>
          </p:txBody>
        </p:sp>
        <p:sp>
          <p:nvSpPr>
            <p:cNvPr id="54460" name="Rectangle 189"/>
            <p:cNvSpPr>
              <a:spLocks noChangeArrowheads="1"/>
            </p:cNvSpPr>
            <p:nvPr/>
          </p:nvSpPr>
          <p:spPr bwMode="auto">
            <a:xfrm>
              <a:off x="7340600" y="2900363"/>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2</a:t>
              </a:r>
              <a:endParaRPr lang="en-US" b="0">
                <a:latin typeface="Times" panose="02020603050405020304" pitchFamily="18" charset="0"/>
                <a:cs typeface="Times New Roman" panose="02020603050405020304" pitchFamily="18" charset="0"/>
              </a:endParaRPr>
            </a:p>
          </p:txBody>
        </p:sp>
      </p:grpSp>
      <p:grpSp>
        <p:nvGrpSpPr>
          <p:cNvPr id="18" name="Group 17"/>
          <p:cNvGrpSpPr/>
          <p:nvPr/>
        </p:nvGrpSpPr>
        <p:grpSpPr>
          <a:xfrm>
            <a:off x="5294313" y="2528888"/>
            <a:ext cx="2800350" cy="1619250"/>
            <a:chOff x="5294313" y="2528888"/>
            <a:chExt cx="2800350" cy="1619250"/>
          </a:xfrm>
        </p:grpSpPr>
        <p:sp>
          <p:nvSpPr>
            <p:cNvPr id="54299" name="Freeform 28"/>
            <p:cNvSpPr>
              <a:spLocks/>
            </p:cNvSpPr>
            <p:nvPr/>
          </p:nvSpPr>
          <p:spPr bwMode="auto">
            <a:xfrm>
              <a:off x="6456363" y="4148138"/>
              <a:ext cx="100012" cy="0"/>
            </a:xfrm>
            <a:custGeom>
              <a:avLst/>
              <a:gdLst>
                <a:gd name="T0" fmla="*/ 2147483647 w 63"/>
                <a:gd name="T1" fmla="*/ 2147483647 w 63"/>
                <a:gd name="T2" fmla="*/ 0 w 63"/>
                <a:gd name="T3" fmla="*/ 0 60000 65536"/>
                <a:gd name="T4" fmla="*/ 0 60000 65536"/>
                <a:gd name="T5" fmla="*/ 0 60000 65536"/>
                <a:gd name="T6" fmla="*/ 0 w 63"/>
                <a:gd name="T7" fmla="*/ 63 w 63"/>
              </a:gdLst>
              <a:ahLst/>
              <a:cxnLst>
                <a:cxn ang="T3">
                  <a:pos x="T0" y="0"/>
                </a:cxn>
                <a:cxn ang="T4">
                  <a:pos x="T1" y="0"/>
                </a:cxn>
                <a:cxn ang="T5">
                  <a:pos x="T2" y="0"/>
                </a:cxn>
              </a:cxnLst>
              <a:rect l="T6" t="0" r="T7" b="0"/>
              <a:pathLst>
                <a:path w="63">
                  <a:moveTo>
                    <a:pt x="63" y="0"/>
                  </a:moveTo>
                  <a:lnTo>
                    <a:pt x="12" y="0"/>
                  </a:lnTo>
                  <a:lnTo>
                    <a:pt x="0"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12" name="Group 11"/>
            <p:cNvGrpSpPr/>
            <p:nvPr/>
          </p:nvGrpSpPr>
          <p:grpSpPr>
            <a:xfrm>
              <a:off x="5294313" y="2528888"/>
              <a:ext cx="2800350" cy="1619250"/>
              <a:chOff x="5294313" y="2528888"/>
              <a:chExt cx="2800350" cy="1619250"/>
            </a:xfrm>
          </p:grpSpPr>
          <p:grpSp>
            <p:nvGrpSpPr>
              <p:cNvPr id="11" name="Group 10"/>
              <p:cNvGrpSpPr/>
              <p:nvPr/>
            </p:nvGrpSpPr>
            <p:grpSpPr>
              <a:xfrm>
                <a:off x="5294313" y="2670175"/>
                <a:ext cx="2800350" cy="1477963"/>
                <a:chOff x="5294313" y="2670175"/>
                <a:chExt cx="2800350" cy="1477963"/>
              </a:xfrm>
            </p:grpSpPr>
            <p:grpSp>
              <p:nvGrpSpPr>
                <p:cNvPr id="4" name="Group 3"/>
                <p:cNvGrpSpPr/>
                <p:nvPr/>
              </p:nvGrpSpPr>
              <p:grpSpPr>
                <a:xfrm>
                  <a:off x="5294313" y="2670175"/>
                  <a:ext cx="2800350" cy="1477963"/>
                  <a:chOff x="5294313" y="2670175"/>
                  <a:chExt cx="2800350" cy="1477963"/>
                </a:xfrm>
              </p:grpSpPr>
              <p:sp>
                <p:nvSpPr>
                  <p:cNvPr id="54278" name="Freeform 7"/>
                  <p:cNvSpPr>
                    <a:spLocks/>
                  </p:cNvSpPr>
                  <p:nvPr/>
                </p:nvSpPr>
                <p:spPr bwMode="auto">
                  <a:xfrm>
                    <a:off x="6556375" y="2670175"/>
                    <a:ext cx="1538288" cy="1477963"/>
                  </a:xfrm>
                  <a:custGeom>
                    <a:avLst/>
                    <a:gdLst>
                      <a:gd name="T0" fmla="*/ 2147483647 w 969"/>
                      <a:gd name="T1" fmla="*/ 0 h 931"/>
                      <a:gd name="T2" fmla="*/ 2147483647 w 969"/>
                      <a:gd name="T3" fmla="*/ 0 h 931"/>
                      <a:gd name="T4" fmla="*/ 2147483647 w 969"/>
                      <a:gd name="T5" fmla="*/ 2147483647 h 931"/>
                      <a:gd name="T6" fmla="*/ 2147483647 w 969"/>
                      <a:gd name="T7" fmla="*/ 2147483647 h 931"/>
                      <a:gd name="T8" fmla="*/ 2147483647 w 969"/>
                      <a:gd name="T9" fmla="*/ 2147483647 h 931"/>
                      <a:gd name="T10" fmla="*/ 2147483647 w 969"/>
                      <a:gd name="T11" fmla="*/ 2147483647 h 931"/>
                      <a:gd name="T12" fmla="*/ 2147483647 w 969"/>
                      <a:gd name="T13" fmla="*/ 2147483647 h 931"/>
                      <a:gd name="T14" fmla="*/ 2147483647 w 969"/>
                      <a:gd name="T15" fmla="*/ 2147483647 h 931"/>
                      <a:gd name="T16" fmla="*/ 2147483647 w 969"/>
                      <a:gd name="T17" fmla="*/ 2147483647 h 931"/>
                      <a:gd name="T18" fmla="*/ 2147483647 w 969"/>
                      <a:gd name="T19" fmla="*/ 2147483647 h 931"/>
                      <a:gd name="T20" fmla="*/ 2147483647 w 969"/>
                      <a:gd name="T21" fmla="*/ 2147483647 h 931"/>
                      <a:gd name="T22" fmla="*/ 2147483647 w 969"/>
                      <a:gd name="T23" fmla="*/ 2147483647 h 931"/>
                      <a:gd name="T24" fmla="*/ 2147483647 w 969"/>
                      <a:gd name="T25" fmla="*/ 2147483647 h 931"/>
                      <a:gd name="T26" fmla="*/ 2147483647 w 969"/>
                      <a:gd name="T27" fmla="*/ 2147483647 h 931"/>
                      <a:gd name="T28" fmla="*/ 2147483647 w 969"/>
                      <a:gd name="T29" fmla="*/ 2147483647 h 931"/>
                      <a:gd name="T30" fmla="*/ 2147483647 w 969"/>
                      <a:gd name="T31" fmla="*/ 2147483647 h 931"/>
                      <a:gd name="T32" fmla="*/ 2147483647 w 969"/>
                      <a:gd name="T33" fmla="*/ 2147483647 h 931"/>
                      <a:gd name="T34" fmla="*/ 2147483647 w 969"/>
                      <a:gd name="T35" fmla="*/ 2147483647 h 931"/>
                      <a:gd name="T36" fmla="*/ 2147483647 w 969"/>
                      <a:gd name="T37" fmla="*/ 2147483647 h 931"/>
                      <a:gd name="T38" fmla="*/ 2147483647 w 969"/>
                      <a:gd name="T39" fmla="*/ 2147483647 h 931"/>
                      <a:gd name="T40" fmla="*/ 2147483647 w 969"/>
                      <a:gd name="T41" fmla="*/ 2147483647 h 931"/>
                      <a:gd name="T42" fmla="*/ 2147483647 w 969"/>
                      <a:gd name="T43" fmla="*/ 2147483647 h 931"/>
                      <a:gd name="T44" fmla="*/ 2147483647 w 969"/>
                      <a:gd name="T45" fmla="*/ 2147483647 h 931"/>
                      <a:gd name="T46" fmla="*/ 2147483647 w 969"/>
                      <a:gd name="T47" fmla="*/ 2147483647 h 931"/>
                      <a:gd name="T48" fmla="*/ 2147483647 w 969"/>
                      <a:gd name="T49" fmla="*/ 2147483647 h 931"/>
                      <a:gd name="T50" fmla="*/ 2147483647 w 969"/>
                      <a:gd name="T51" fmla="*/ 2147483647 h 931"/>
                      <a:gd name="T52" fmla="*/ 0 w 969"/>
                      <a:gd name="T53" fmla="*/ 2147483647 h 9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9"/>
                      <a:gd name="T82" fmla="*/ 0 h 931"/>
                      <a:gd name="T83" fmla="*/ 969 w 969"/>
                      <a:gd name="T84" fmla="*/ 931 h 93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9" h="931">
                        <a:moveTo>
                          <a:pt x="969" y="0"/>
                        </a:moveTo>
                        <a:lnTo>
                          <a:pt x="969" y="0"/>
                        </a:lnTo>
                        <a:lnTo>
                          <a:pt x="950" y="82"/>
                        </a:lnTo>
                        <a:lnTo>
                          <a:pt x="931" y="158"/>
                        </a:lnTo>
                        <a:lnTo>
                          <a:pt x="912" y="225"/>
                        </a:lnTo>
                        <a:lnTo>
                          <a:pt x="890" y="288"/>
                        </a:lnTo>
                        <a:lnTo>
                          <a:pt x="865" y="345"/>
                        </a:lnTo>
                        <a:lnTo>
                          <a:pt x="839" y="399"/>
                        </a:lnTo>
                        <a:lnTo>
                          <a:pt x="811" y="453"/>
                        </a:lnTo>
                        <a:lnTo>
                          <a:pt x="779" y="504"/>
                        </a:lnTo>
                        <a:lnTo>
                          <a:pt x="748" y="554"/>
                        </a:lnTo>
                        <a:lnTo>
                          <a:pt x="710" y="599"/>
                        </a:lnTo>
                        <a:lnTo>
                          <a:pt x="672" y="643"/>
                        </a:lnTo>
                        <a:lnTo>
                          <a:pt x="630" y="684"/>
                        </a:lnTo>
                        <a:lnTo>
                          <a:pt x="589" y="722"/>
                        </a:lnTo>
                        <a:lnTo>
                          <a:pt x="542" y="757"/>
                        </a:lnTo>
                        <a:lnTo>
                          <a:pt x="494" y="789"/>
                        </a:lnTo>
                        <a:lnTo>
                          <a:pt x="447" y="817"/>
                        </a:lnTo>
                        <a:lnTo>
                          <a:pt x="396" y="842"/>
                        </a:lnTo>
                        <a:lnTo>
                          <a:pt x="342" y="865"/>
                        </a:lnTo>
                        <a:lnTo>
                          <a:pt x="288" y="884"/>
                        </a:lnTo>
                        <a:lnTo>
                          <a:pt x="234" y="899"/>
                        </a:lnTo>
                        <a:lnTo>
                          <a:pt x="177" y="912"/>
                        </a:lnTo>
                        <a:lnTo>
                          <a:pt x="117" y="922"/>
                        </a:lnTo>
                        <a:lnTo>
                          <a:pt x="60" y="928"/>
                        </a:lnTo>
                        <a:lnTo>
                          <a:pt x="0" y="931"/>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00" name="Freeform 29"/>
                  <p:cNvSpPr>
                    <a:spLocks/>
                  </p:cNvSpPr>
                  <p:nvPr/>
                </p:nvSpPr>
                <p:spPr bwMode="auto">
                  <a:xfrm>
                    <a:off x="6315075" y="4133850"/>
                    <a:ext cx="100013" cy="9525"/>
                  </a:xfrm>
                  <a:custGeom>
                    <a:avLst/>
                    <a:gdLst>
                      <a:gd name="T0" fmla="*/ 2147483647 w 63"/>
                      <a:gd name="T1" fmla="*/ 2147483647 h 6"/>
                      <a:gd name="T2" fmla="*/ 2147483647 w 63"/>
                      <a:gd name="T3" fmla="*/ 2147483647 h 6"/>
                      <a:gd name="T4" fmla="*/ 0 w 63"/>
                      <a:gd name="T5" fmla="*/ 0 h 6"/>
                      <a:gd name="T6" fmla="*/ 0 60000 65536"/>
                      <a:gd name="T7" fmla="*/ 0 60000 65536"/>
                      <a:gd name="T8" fmla="*/ 0 60000 65536"/>
                      <a:gd name="T9" fmla="*/ 0 w 63"/>
                      <a:gd name="T10" fmla="*/ 0 h 6"/>
                      <a:gd name="T11" fmla="*/ 63 w 63"/>
                      <a:gd name="T12" fmla="*/ 6 h 6"/>
                    </a:gdLst>
                    <a:ahLst/>
                    <a:cxnLst>
                      <a:cxn ang="T6">
                        <a:pos x="T0" y="T1"/>
                      </a:cxn>
                      <a:cxn ang="T7">
                        <a:pos x="T2" y="T3"/>
                      </a:cxn>
                      <a:cxn ang="T8">
                        <a:pos x="T4" y="T5"/>
                      </a:cxn>
                    </a:cxnLst>
                    <a:rect l="T9" t="T10" r="T11" b="T12"/>
                    <a:pathLst>
                      <a:path w="63" h="6">
                        <a:moveTo>
                          <a:pt x="63" y="6"/>
                        </a:moveTo>
                        <a:lnTo>
                          <a:pt x="48" y="6"/>
                        </a:lnTo>
                        <a:lnTo>
                          <a:pt x="0"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01" name="Freeform 30"/>
                  <p:cNvSpPr>
                    <a:spLocks/>
                  </p:cNvSpPr>
                  <p:nvPr/>
                </p:nvSpPr>
                <p:spPr bwMode="auto">
                  <a:xfrm>
                    <a:off x="6180138" y="4103688"/>
                    <a:ext cx="95250" cy="19050"/>
                  </a:xfrm>
                  <a:custGeom>
                    <a:avLst/>
                    <a:gdLst>
                      <a:gd name="T0" fmla="*/ 2147483647 w 60"/>
                      <a:gd name="T1" fmla="*/ 2147483647 h 12"/>
                      <a:gd name="T2" fmla="*/ 2147483647 w 60"/>
                      <a:gd name="T3" fmla="*/ 2147483647 h 12"/>
                      <a:gd name="T4" fmla="*/ 0 w 60"/>
                      <a:gd name="T5" fmla="*/ 0 h 12"/>
                      <a:gd name="T6" fmla="*/ 0 60000 65536"/>
                      <a:gd name="T7" fmla="*/ 0 60000 65536"/>
                      <a:gd name="T8" fmla="*/ 0 60000 65536"/>
                      <a:gd name="T9" fmla="*/ 0 w 60"/>
                      <a:gd name="T10" fmla="*/ 0 h 12"/>
                      <a:gd name="T11" fmla="*/ 60 w 60"/>
                      <a:gd name="T12" fmla="*/ 12 h 12"/>
                    </a:gdLst>
                    <a:ahLst/>
                    <a:cxnLst>
                      <a:cxn ang="T6">
                        <a:pos x="T0" y="T1"/>
                      </a:cxn>
                      <a:cxn ang="T7">
                        <a:pos x="T2" y="T3"/>
                      </a:cxn>
                      <a:cxn ang="T8">
                        <a:pos x="T4" y="T5"/>
                      </a:cxn>
                    </a:cxnLst>
                    <a:rect l="T9" t="T10" r="T11" b="T12"/>
                    <a:pathLst>
                      <a:path w="60" h="12">
                        <a:moveTo>
                          <a:pt x="60" y="12"/>
                        </a:moveTo>
                        <a:lnTo>
                          <a:pt x="19" y="3"/>
                        </a:lnTo>
                        <a:lnTo>
                          <a:pt x="0"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02" name="Freeform 31"/>
                  <p:cNvSpPr>
                    <a:spLocks/>
                  </p:cNvSpPr>
                  <p:nvPr/>
                </p:nvSpPr>
                <p:spPr bwMode="auto">
                  <a:xfrm>
                    <a:off x="6043613" y="4057650"/>
                    <a:ext cx="95250" cy="30163"/>
                  </a:xfrm>
                  <a:custGeom>
                    <a:avLst/>
                    <a:gdLst>
                      <a:gd name="T0" fmla="*/ 2147483647 w 60"/>
                      <a:gd name="T1" fmla="*/ 2147483647 h 19"/>
                      <a:gd name="T2" fmla="*/ 2147483647 w 60"/>
                      <a:gd name="T3" fmla="*/ 2147483647 h 19"/>
                      <a:gd name="T4" fmla="*/ 0 w 60"/>
                      <a:gd name="T5" fmla="*/ 0 h 19"/>
                      <a:gd name="T6" fmla="*/ 0 60000 65536"/>
                      <a:gd name="T7" fmla="*/ 0 60000 65536"/>
                      <a:gd name="T8" fmla="*/ 0 60000 65536"/>
                      <a:gd name="T9" fmla="*/ 0 w 60"/>
                      <a:gd name="T10" fmla="*/ 0 h 19"/>
                      <a:gd name="T11" fmla="*/ 60 w 60"/>
                      <a:gd name="T12" fmla="*/ 19 h 19"/>
                    </a:gdLst>
                    <a:ahLst/>
                    <a:cxnLst>
                      <a:cxn ang="T6">
                        <a:pos x="T0" y="T1"/>
                      </a:cxn>
                      <a:cxn ang="T7">
                        <a:pos x="T2" y="T3"/>
                      </a:cxn>
                      <a:cxn ang="T8">
                        <a:pos x="T4" y="T5"/>
                      </a:cxn>
                    </a:cxnLst>
                    <a:rect l="T9" t="T10" r="T11" b="T12"/>
                    <a:pathLst>
                      <a:path w="60" h="19">
                        <a:moveTo>
                          <a:pt x="60" y="19"/>
                        </a:moveTo>
                        <a:lnTo>
                          <a:pt x="48" y="16"/>
                        </a:lnTo>
                        <a:lnTo>
                          <a:pt x="0"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03" name="Freeform 32"/>
                  <p:cNvSpPr>
                    <a:spLocks/>
                  </p:cNvSpPr>
                  <p:nvPr/>
                </p:nvSpPr>
                <p:spPr bwMode="auto">
                  <a:xfrm>
                    <a:off x="5918200" y="3997325"/>
                    <a:ext cx="90488" cy="39688"/>
                  </a:xfrm>
                  <a:custGeom>
                    <a:avLst/>
                    <a:gdLst>
                      <a:gd name="T0" fmla="*/ 2147483647 w 57"/>
                      <a:gd name="T1" fmla="*/ 2147483647 h 25"/>
                      <a:gd name="T2" fmla="*/ 2147483647 w 57"/>
                      <a:gd name="T3" fmla="*/ 2147483647 h 25"/>
                      <a:gd name="T4" fmla="*/ 0 w 57"/>
                      <a:gd name="T5" fmla="*/ 0 h 25"/>
                      <a:gd name="T6" fmla="*/ 0 60000 65536"/>
                      <a:gd name="T7" fmla="*/ 0 60000 65536"/>
                      <a:gd name="T8" fmla="*/ 0 60000 65536"/>
                      <a:gd name="T9" fmla="*/ 0 w 57"/>
                      <a:gd name="T10" fmla="*/ 0 h 25"/>
                      <a:gd name="T11" fmla="*/ 57 w 57"/>
                      <a:gd name="T12" fmla="*/ 25 h 25"/>
                    </a:gdLst>
                    <a:ahLst/>
                    <a:cxnLst>
                      <a:cxn ang="T6">
                        <a:pos x="T0" y="T1"/>
                      </a:cxn>
                      <a:cxn ang="T7">
                        <a:pos x="T2" y="T3"/>
                      </a:cxn>
                      <a:cxn ang="T8">
                        <a:pos x="T4" y="T5"/>
                      </a:cxn>
                    </a:cxnLst>
                    <a:rect l="T9" t="T10" r="T11" b="T12"/>
                    <a:pathLst>
                      <a:path w="57" h="25">
                        <a:moveTo>
                          <a:pt x="57" y="25"/>
                        </a:moveTo>
                        <a:lnTo>
                          <a:pt x="16" y="6"/>
                        </a:lnTo>
                        <a:lnTo>
                          <a:pt x="0"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04" name="Freeform 33"/>
                  <p:cNvSpPr>
                    <a:spLocks/>
                  </p:cNvSpPr>
                  <p:nvPr/>
                </p:nvSpPr>
                <p:spPr bwMode="auto">
                  <a:xfrm>
                    <a:off x="5797550" y="3922713"/>
                    <a:ext cx="85725" cy="53975"/>
                  </a:xfrm>
                  <a:custGeom>
                    <a:avLst/>
                    <a:gdLst>
                      <a:gd name="T0" fmla="*/ 2147483647 w 54"/>
                      <a:gd name="T1" fmla="*/ 2147483647 h 34"/>
                      <a:gd name="T2" fmla="*/ 2147483647 w 54"/>
                      <a:gd name="T3" fmla="*/ 2147483647 h 34"/>
                      <a:gd name="T4" fmla="*/ 0 w 54"/>
                      <a:gd name="T5" fmla="*/ 0 h 34"/>
                      <a:gd name="T6" fmla="*/ 0 60000 65536"/>
                      <a:gd name="T7" fmla="*/ 0 60000 65536"/>
                      <a:gd name="T8" fmla="*/ 0 60000 65536"/>
                      <a:gd name="T9" fmla="*/ 0 w 54"/>
                      <a:gd name="T10" fmla="*/ 0 h 34"/>
                      <a:gd name="T11" fmla="*/ 54 w 54"/>
                      <a:gd name="T12" fmla="*/ 34 h 34"/>
                    </a:gdLst>
                    <a:ahLst/>
                    <a:cxnLst>
                      <a:cxn ang="T6">
                        <a:pos x="T0" y="T1"/>
                      </a:cxn>
                      <a:cxn ang="T7">
                        <a:pos x="T2" y="T3"/>
                      </a:cxn>
                      <a:cxn ang="T8">
                        <a:pos x="T4" y="T5"/>
                      </a:cxn>
                    </a:cxnLst>
                    <a:rect l="T9" t="T10" r="T11" b="T12"/>
                    <a:pathLst>
                      <a:path w="54" h="34">
                        <a:moveTo>
                          <a:pt x="54" y="34"/>
                        </a:moveTo>
                        <a:lnTo>
                          <a:pt x="38" y="25"/>
                        </a:lnTo>
                        <a:lnTo>
                          <a:pt x="0"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05" name="Line 34"/>
                  <p:cNvSpPr>
                    <a:spLocks noChangeShapeType="1"/>
                  </p:cNvSpPr>
                  <p:nvPr/>
                </p:nvSpPr>
                <p:spPr bwMode="auto">
                  <a:xfrm flipH="1" flipV="1">
                    <a:off x="5691188" y="3832225"/>
                    <a:ext cx="76200" cy="65088"/>
                  </a:xfrm>
                  <a:prstGeom prst="line">
                    <a:avLst/>
                  </a:prstGeom>
                  <a:noFill/>
                  <a:ln w="34925">
                    <a:solidFill>
                      <a:srgbClr val="B6DCAE"/>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306" name="Freeform 35"/>
                  <p:cNvSpPr>
                    <a:spLocks/>
                  </p:cNvSpPr>
                  <p:nvPr/>
                </p:nvSpPr>
                <p:spPr bwMode="auto">
                  <a:xfrm>
                    <a:off x="5591175" y="3730625"/>
                    <a:ext cx="69850" cy="76200"/>
                  </a:xfrm>
                  <a:custGeom>
                    <a:avLst/>
                    <a:gdLst>
                      <a:gd name="T0" fmla="*/ 2147483647 w 44"/>
                      <a:gd name="T1" fmla="*/ 2147483647 h 48"/>
                      <a:gd name="T2" fmla="*/ 2147483647 w 44"/>
                      <a:gd name="T3" fmla="*/ 2147483647 h 48"/>
                      <a:gd name="T4" fmla="*/ 0 w 44"/>
                      <a:gd name="T5" fmla="*/ 0 h 48"/>
                      <a:gd name="T6" fmla="*/ 0 60000 65536"/>
                      <a:gd name="T7" fmla="*/ 0 60000 65536"/>
                      <a:gd name="T8" fmla="*/ 0 60000 65536"/>
                      <a:gd name="T9" fmla="*/ 0 w 44"/>
                      <a:gd name="T10" fmla="*/ 0 h 48"/>
                      <a:gd name="T11" fmla="*/ 44 w 44"/>
                      <a:gd name="T12" fmla="*/ 48 h 48"/>
                    </a:gdLst>
                    <a:ahLst/>
                    <a:cxnLst>
                      <a:cxn ang="T6">
                        <a:pos x="T0" y="T1"/>
                      </a:cxn>
                      <a:cxn ang="T7">
                        <a:pos x="T2" y="T3"/>
                      </a:cxn>
                      <a:cxn ang="T8">
                        <a:pos x="T4" y="T5"/>
                      </a:cxn>
                    </a:cxnLst>
                    <a:rect l="T9" t="T10" r="T11" b="T12"/>
                    <a:pathLst>
                      <a:path w="44" h="48">
                        <a:moveTo>
                          <a:pt x="44" y="48"/>
                        </a:moveTo>
                        <a:lnTo>
                          <a:pt x="3" y="3"/>
                        </a:lnTo>
                        <a:lnTo>
                          <a:pt x="0"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07" name="Freeform 36"/>
                  <p:cNvSpPr>
                    <a:spLocks/>
                  </p:cNvSpPr>
                  <p:nvPr/>
                </p:nvSpPr>
                <p:spPr bwMode="auto">
                  <a:xfrm>
                    <a:off x="5505450" y="3621088"/>
                    <a:ext cx="60325" cy="79375"/>
                  </a:xfrm>
                  <a:custGeom>
                    <a:avLst/>
                    <a:gdLst>
                      <a:gd name="T0" fmla="*/ 2147483647 w 38"/>
                      <a:gd name="T1" fmla="*/ 2147483647 h 50"/>
                      <a:gd name="T2" fmla="*/ 2147483647 w 38"/>
                      <a:gd name="T3" fmla="*/ 2147483647 h 50"/>
                      <a:gd name="T4" fmla="*/ 2147483647 w 38"/>
                      <a:gd name="T5" fmla="*/ 2147483647 h 50"/>
                      <a:gd name="T6" fmla="*/ 0 w 38"/>
                      <a:gd name="T7" fmla="*/ 0 h 50"/>
                      <a:gd name="T8" fmla="*/ 0 60000 65536"/>
                      <a:gd name="T9" fmla="*/ 0 60000 65536"/>
                      <a:gd name="T10" fmla="*/ 0 60000 65536"/>
                      <a:gd name="T11" fmla="*/ 0 60000 65536"/>
                      <a:gd name="T12" fmla="*/ 0 w 38"/>
                      <a:gd name="T13" fmla="*/ 0 h 50"/>
                      <a:gd name="T14" fmla="*/ 38 w 38"/>
                      <a:gd name="T15" fmla="*/ 50 h 50"/>
                    </a:gdLst>
                    <a:ahLst/>
                    <a:cxnLst>
                      <a:cxn ang="T8">
                        <a:pos x="T0" y="T1"/>
                      </a:cxn>
                      <a:cxn ang="T9">
                        <a:pos x="T2" y="T3"/>
                      </a:cxn>
                      <a:cxn ang="T10">
                        <a:pos x="T4" y="T5"/>
                      </a:cxn>
                      <a:cxn ang="T11">
                        <a:pos x="T6" y="T7"/>
                      </a:cxn>
                    </a:cxnLst>
                    <a:rect l="T12" t="T13" r="T14" b="T15"/>
                    <a:pathLst>
                      <a:path w="38" h="50">
                        <a:moveTo>
                          <a:pt x="38" y="50"/>
                        </a:moveTo>
                        <a:lnTo>
                          <a:pt x="32" y="44"/>
                        </a:lnTo>
                        <a:lnTo>
                          <a:pt x="6" y="9"/>
                        </a:lnTo>
                        <a:lnTo>
                          <a:pt x="0"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08" name="Freeform 37"/>
                  <p:cNvSpPr>
                    <a:spLocks/>
                  </p:cNvSpPr>
                  <p:nvPr/>
                </p:nvSpPr>
                <p:spPr bwMode="auto">
                  <a:xfrm>
                    <a:off x="5430838" y="3500438"/>
                    <a:ext cx="53975" cy="84137"/>
                  </a:xfrm>
                  <a:custGeom>
                    <a:avLst/>
                    <a:gdLst>
                      <a:gd name="T0" fmla="*/ 2147483647 w 34"/>
                      <a:gd name="T1" fmla="*/ 2147483647 h 53"/>
                      <a:gd name="T2" fmla="*/ 2147483647 w 34"/>
                      <a:gd name="T3" fmla="*/ 2147483647 h 53"/>
                      <a:gd name="T4" fmla="*/ 2147483647 w 34"/>
                      <a:gd name="T5" fmla="*/ 2147483647 h 53"/>
                      <a:gd name="T6" fmla="*/ 0 w 34"/>
                      <a:gd name="T7" fmla="*/ 0 h 53"/>
                      <a:gd name="T8" fmla="*/ 0 60000 65536"/>
                      <a:gd name="T9" fmla="*/ 0 60000 65536"/>
                      <a:gd name="T10" fmla="*/ 0 60000 65536"/>
                      <a:gd name="T11" fmla="*/ 0 60000 65536"/>
                      <a:gd name="T12" fmla="*/ 0 w 34"/>
                      <a:gd name="T13" fmla="*/ 0 h 53"/>
                      <a:gd name="T14" fmla="*/ 34 w 34"/>
                      <a:gd name="T15" fmla="*/ 53 h 53"/>
                    </a:gdLst>
                    <a:ahLst/>
                    <a:cxnLst>
                      <a:cxn ang="T8">
                        <a:pos x="T0" y="T1"/>
                      </a:cxn>
                      <a:cxn ang="T9">
                        <a:pos x="T2" y="T3"/>
                      </a:cxn>
                      <a:cxn ang="T10">
                        <a:pos x="T4" y="T5"/>
                      </a:cxn>
                      <a:cxn ang="T11">
                        <a:pos x="T6" y="T7"/>
                      </a:cxn>
                    </a:cxnLst>
                    <a:rect l="T12" t="T13" r="T14" b="T15"/>
                    <a:pathLst>
                      <a:path w="34" h="53">
                        <a:moveTo>
                          <a:pt x="34" y="53"/>
                        </a:moveTo>
                        <a:lnTo>
                          <a:pt x="31" y="50"/>
                        </a:lnTo>
                        <a:lnTo>
                          <a:pt x="9" y="15"/>
                        </a:lnTo>
                        <a:lnTo>
                          <a:pt x="0"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09" name="Freeform 38"/>
                  <p:cNvSpPr>
                    <a:spLocks/>
                  </p:cNvSpPr>
                  <p:nvPr/>
                </p:nvSpPr>
                <p:spPr bwMode="auto">
                  <a:xfrm>
                    <a:off x="5370513" y="3373438"/>
                    <a:ext cx="44450" cy="90487"/>
                  </a:xfrm>
                  <a:custGeom>
                    <a:avLst/>
                    <a:gdLst>
                      <a:gd name="T0" fmla="*/ 2147483647 w 28"/>
                      <a:gd name="T1" fmla="*/ 2147483647 h 57"/>
                      <a:gd name="T2" fmla="*/ 2147483647 w 28"/>
                      <a:gd name="T3" fmla="*/ 2147483647 h 57"/>
                      <a:gd name="T4" fmla="*/ 2147483647 w 28"/>
                      <a:gd name="T5" fmla="*/ 2147483647 h 57"/>
                      <a:gd name="T6" fmla="*/ 0 w 28"/>
                      <a:gd name="T7" fmla="*/ 0 h 57"/>
                      <a:gd name="T8" fmla="*/ 0 60000 65536"/>
                      <a:gd name="T9" fmla="*/ 0 60000 65536"/>
                      <a:gd name="T10" fmla="*/ 0 60000 65536"/>
                      <a:gd name="T11" fmla="*/ 0 60000 65536"/>
                      <a:gd name="T12" fmla="*/ 0 w 28"/>
                      <a:gd name="T13" fmla="*/ 0 h 57"/>
                      <a:gd name="T14" fmla="*/ 28 w 28"/>
                      <a:gd name="T15" fmla="*/ 57 h 57"/>
                    </a:gdLst>
                    <a:ahLst/>
                    <a:cxnLst>
                      <a:cxn ang="T8">
                        <a:pos x="T0" y="T1"/>
                      </a:cxn>
                      <a:cxn ang="T9">
                        <a:pos x="T2" y="T3"/>
                      </a:cxn>
                      <a:cxn ang="T10">
                        <a:pos x="T4" y="T5"/>
                      </a:cxn>
                      <a:cxn ang="T11">
                        <a:pos x="T6" y="T7"/>
                      </a:cxn>
                    </a:cxnLst>
                    <a:rect l="T12" t="T13" r="T14" b="T15"/>
                    <a:pathLst>
                      <a:path w="28" h="57">
                        <a:moveTo>
                          <a:pt x="28" y="57"/>
                        </a:moveTo>
                        <a:lnTo>
                          <a:pt x="25" y="57"/>
                        </a:lnTo>
                        <a:lnTo>
                          <a:pt x="6" y="16"/>
                        </a:lnTo>
                        <a:lnTo>
                          <a:pt x="0"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10" name="Freeform 39"/>
                  <p:cNvSpPr>
                    <a:spLocks/>
                  </p:cNvSpPr>
                  <p:nvPr/>
                </p:nvSpPr>
                <p:spPr bwMode="auto">
                  <a:xfrm>
                    <a:off x="5324475" y="3243263"/>
                    <a:ext cx="30163" cy="95250"/>
                  </a:xfrm>
                  <a:custGeom>
                    <a:avLst/>
                    <a:gdLst>
                      <a:gd name="T0" fmla="*/ 2147483647 w 19"/>
                      <a:gd name="T1" fmla="*/ 2147483647 h 60"/>
                      <a:gd name="T2" fmla="*/ 2147483647 w 19"/>
                      <a:gd name="T3" fmla="*/ 2147483647 h 60"/>
                      <a:gd name="T4" fmla="*/ 2147483647 w 19"/>
                      <a:gd name="T5" fmla="*/ 2147483647 h 60"/>
                      <a:gd name="T6" fmla="*/ 0 w 19"/>
                      <a:gd name="T7" fmla="*/ 0 h 60"/>
                      <a:gd name="T8" fmla="*/ 0 60000 65536"/>
                      <a:gd name="T9" fmla="*/ 0 60000 65536"/>
                      <a:gd name="T10" fmla="*/ 0 60000 65536"/>
                      <a:gd name="T11" fmla="*/ 0 60000 65536"/>
                      <a:gd name="T12" fmla="*/ 0 w 19"/>
                      <a:gd name="T13" fmla="*/ 0 h 60"/>
                      <a:gd name="T14" fmla="*/ 19 w 19"/>
                      <a:gd name="T15" fmla="*/ 60 h 60"/>
                    </a:gdLst>
                    <a:ahLst/>
                    <a:cxnLst>
                      <a:cxn ang="T8">
                        <a:pos x="T0" y="T1"/>
                      </a:cxn>
                      <a:cxn ang="T9">
                        <a:pos x="T2" y="T3"/>
                      </a:cxn>
                      <a:cxn ang="T10">
                        <a:pos x="T4" y="T5"/>
                      </a:cxn>
                      <a:cxn ang="T11">
                        <a:pos x="T6" y="T7"/>
                      </a:cxn>
                    </a:cxnLst>
                    <a:rect l="T12" t="T13" r="T14" b="T15"/>
                    <a:pathLst>
                      <a:path w="19" h="60">
                        <a:moveTo>
                          <a:pt x="19" y="60"/>
                        </a:moveTo>
                        <a:lnTo>
                          <a:pt x="19" y="57"/>
                        </a:lnTo>
                        <a:lnTo>
                          <a:pt x="3" y="13"/>
                        </a:lnTo>
                        <a:lnTo>
                          <a:pt x="0"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311" name="Freeform 40"/>
                  <p:cNvSpPr>
                    <a:spLocks/>
                  </p:cNvSpPr>
                  <p:nvPr/>
                </p:nvSpPr>
                <p:spPr bwMode="auto">
                  <a:xfrm>
                    <a:off x="5294313" y="3117850"/>
                    <a:ext cx="20637" cy="85725"/>
                  </a:xfrm>
                  <a:custGeom>
                    <a:avLst/>
                    <a:gdLst>
                      <a:gd name="T0" fmla="*/ 2147483647 w 13"/>
                      <a:gd name="T1" fmla="*/ 2147483647 h 54"/>
                      <a:gd name="T2" fmla="*/ 2147483647 w 13"/>
                      <a:gd name="T3" fmla="*/ 2147483647 h 54"/>
                      <a:gd name="T4" fmla="*/ 0 w 13"/>
                      <a:gd name="T5" fmla="*/ 0 h 54"/>
                      <a:gd name="T6" fmla="*/ 0 60000 65536"/>
                      <a:gd name="T7" fmla="*/ 0 60000 65536"/>
                      <a:gd name="T8" fmla="*/ 0 60000 65536"/>
                      <a:gd name="T9" fmla="*/ 0 w 13"/>
                      <a:gd name="T10" fmla="*/ 0 h 54"/>
                      <a:gd name="T11" fmla="*/ 13 w 13"/>
                      <a:gd name="T12" fmla="*/ 54 h 54"/>
                    </a:gdLst>
                    <a:ahLst/>
                    <a:cxnLst>
                      <a:cxn ang="T6">
                        <a:pos x="T0" y="T1"/>
                      </a:cxn>
                      <a:cxn ang="T7">
                        <a:pos x="T2" y="T3"/>
                      </a:cxn>
                      <a:cxn ang="T8">
                        <a:pos x="T4" y="T5"/>
                      </a:cxn>
                    </a:cxnLst>
                    <a:rect l="T9" t="T10" r="T11" b="T12"/>
                    <a:pathLst>
                      <a:path w="13" h="54">
                        <a:moveTo>
                          <a:pt x="13" y="54"/>
                        </a:moveTo>
                        <a:lnTo>
                          <a:pt x="10" y="47"/>
                        </a:lnTo>
                        <a:lnTo>
                          <a:pt x="0" y="0"/>
                        </a:lnTo>
                      </a:path>
                    </a:pathLst>
                  </a:custGeom>
                  <a:noFill/>
                  <a:ln w="34925">
                    <a:solidFill>
                      <a:srgbClr val="B6DCA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54461" name="Rectangle 190"/>
                <p:cNvSpPr>
                  <a:spLocks noChangeArrowheads="1"/>
                </p:cNvSpPr>
                <p:nvPr/>
              </p:nvSpPr>
              <p:spPr bwMode="auto">
                <a:xfrm>
                  <a:off x="5380038" y="2992438"/>
                  <a:ext cx="22860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SR</a:t>
                  </a:r>
                  <a:endParaRPr lang="en-US" b="0">
                    <a:latin typeface="Times" panose="02020603050405020304" pitchFamily="18" charset="0"/>
                    <a:cs typeface="Times New Roman" panose="02020603050405020304" pitchFamily="18" charset="0"/>
                  </a:endParaRPr>
                </a:p>
              </p:txBody>
            </p:sp>
            <p:sp>
              <p:nvSpPr>
                <p:cNvPr id="54462" name="Rectangle 191"/>
                <p:cNvSpPr>
                  <a:spLocks noChangeArrowheads="1"/>
                </p:cNvSpPr>
                <p:nvPr/>
              </p:nvSpPr>
              <p:spPr bwMode="auto">
                <a:xfrm>
                  <a:off x="5600700" y="2992438"/>
                  <a:ext cx="1095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A</a:t>
                  </a:r>
                  <a:endParaRPr lang="en-US" b="0">
                    <a:latin typeface="Times" panose="02020603050405020304" pitchFamily="18" charset="0"/>
                    <a:cs typeface="Times New Roman" panose="02020603050405020304" pitchFamily="18" charset="0"/>
                  </a:endParaRPr>
                </a:p>
              </p:txBody>
            </p:sp>
            <p:sp>
              <p:nvSpPr>
                <p:cNvPr id="54463" name="Rectangle 192"/>
                <p:cNvSpPr>
                  <a:spLocks noChangeArrowheads="1"/>
                </p:cNvSpPr>
                <p:nvPr/>
              </p:nvSpPr>
              <p:spPr bwMode="auto">
                <a:xfrm>
                  <a:off x="5707063" y="2992438"/>
                  <a:ext cx="119062"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dirty="0">
                      <a:solidFill>
                        <a:srgbClr val="000000"/>
                      </a:solidFill>
                      <a:latin typeface="I Helvetica Oblique" charset="0"/>
                      <a:cs typeface="Times New Roman" panose="02020603050405020304" pitchFamily="18" charset="0"/>
                    </a:rPr>
                    <a:t>C</a:t>
                  </a:r>
                  <a:endParaRPr lang="en-US" b="0" dirty="0">
                    <a:latin typeface="Times" panose="02020603050405020304" pitchFamily="18" charset="0"/>
                    <a:cs typeface="Times New Roman" panose="02020603050405020304" pitchFamily="18" charset="0"/>
                  </a:endParaRPr>
                </a:p>
              </p:txBody>
            </p:sp>
            <p:sp>
              <p:nvSpPr>
                <p:cNvPr id="54464" name="Rectangle 193"/>
                <p:cNvSpPr>
                  <a:spLocks noChangeArrowheads="1"/>
                </p:cNvSpPr>
                <p:nvPr/>
              </p:nvSpPr>
              <p:spPr bwMode="auto">
                <a:xfrm>
                  <a:off x="5837238" y="2971800"/>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3</a:t>
                  </a:r>
                  <a:endParaRPr lang="en-US" b="0">
                    <a:latin typeface="Times" panose="02020603050405020304" pitchFamily="18" charset="0"/>
                    <a:cs typeface="Times New Roman" panose="02020603050405020304" pitchFamily="18" charset="0"/>
                  </a:endParaRPr>
                </a:p>
              </p:txBody>
            </p:sp>
          </p:grpSp>
          <p:sp>
            <p:nvSpPr>
              <p:cNvPr id="54465" name="Rectangle 194"/>
              <p:cNvSpPr>
                <a:spLocks noChangeArrowheads="1"/>
              </p:cNvSpPr>
              <p:nvPr/>
            </p:nvSpPr>
            <p:spPr bwMode="auto">
              <a:xfrm>
                <a:off x="7507288" y="2549525"/>
                <a:ext cx="22860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dirty="0">
                    <a:solidFill>
                      <a:srgbClr val="000000"/>
                    </a:solidFill>
                    <a:latin typeface="I Helvetica Oblique" charset="0"/>
                    <a:cs typeface="Times New Roman" panose="02020603050405020304" pitchFamily="18" charset="0"/>
                  </a:rPr>
                  <a:t>SR</a:t>
                </a:r>
                <a:endParaRPr lang="en-US" b="0" dirty="0">
                  <a:latin typeface="Times" panose="02020603050405020304" pitchFamily="18" charset="0"/>
                  <a:cs typeface="Times New Roman" panose="02020603050405020304" pitchFamily="18" charset="0"/>
                </a:endParaRPr>
              </a:p>
            </p:txBody>
          </p:sp>
          <p:sp>
            <p:nvSpPr>
              <p:cNvPr id="54466" name="Rectangle 195"/>
              <p:cNvSpPr>
                <a:spLocks noChangeArrowheads="1"/>
              </p:cNvSpPr>
              <p:nvPr/>
            </p:nvSpPr>
            <p:spPr bwMode="auto">
              <a:xfrm>
                <a:off x="7727950" y="2549525"/>
                <a:ext cx="109538"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A</a:t>
                </a:r>
                <a:endParaRPr lang="en-US" b="0">
                  <a:latin typeface="Times" panose="02020603050405020304" pitchFamily="18" charset="0"/>
                  <a:cs typeface="Times New Roman" panose="02020603050405020304" pitchFamily="18" charset="0"/>
                </a:endParaRPr>
              </a:p>
            </p:txBody>
          </p:sp>
          <p:sp>
            <p:nvSpPr>
              <p:cNvPr id="54467" name="Rectangle 196"/>
              <p:cNvSpPr>
                <a:spLocks noChangeArrowheads="1"/>
              </p:cNvSpPr>
              <p:nvPr/>
            </p:nvSpPr>
            <p:spPr bwMode="auto">
              <a:xfrm>
                <a:off x="7834313" y="2549525"/>
                <a:ext cx="119062"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C</a:t>
                </a:r>
                <a:endParaRPr lang="en-US" b="0">
                  <a:latin typeface="Times" panose="02020603050405020304" pitchFamily="18" charset="0"/>
                  <a:cs typeface="Times New Roman" panose="02020603050405020304" pitchFamily="18" charset="0"/>
                </a:endParaRPr>
              </a:p>
            </p:txBody>
          </p:sp>
          <p:sp>
            <p:nvSpPr>
              <p:cNvPr id="54468" name="Rectangle 197"/>
              <p:cNvSpPr>
                <a:spLocks noChangeArrowheads="1"/>
              </p:cNvSpPr>
              <p:nvPr/>
            </p:nvSpPr>
            <p:spPr bwMode="auto">
              <a:xfrm>
                <a:off x="7964488" y="2528888"/>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3</a:t>
                </a:r>
                <a:endParaRPr lang="en-US" b="0">
                  <a:latin typeface="Times" panose="02020603050405020304" pitchFamily="18" charset="0"/>
                  <a:cs typeface="Times New Roman" panose="02020603050405020304" pitchFamily="18" charset="0"/>
                </a:endParaRPr>
              </a:p>
            </p:txBody>
          </p:sp>
        </p:grpSp>
      </p:grpSp>
      <p:grpSp>
        <p:nvGrpSpPr>
          <p:cNvPr id="10" name="Group 9"/>
          <p:cNvGrpSpPr/>
          <p:nvPr/>
        </p:nvGrpSpPr>
        <p:grpSpPr>
          <a:xfrm>
            <a:off x="1524000" y="2347913"/>
            <a:ext cx="7037388" cy="2298700"/>
            <a:chOff x="1524000" y="2347913"/>
            <a:chExt cx="7037388" cy="2298700"/>
          </a:xfrm>
        </p:grpSpPr>
        <p:sp>
          <p:nvSpPr>
            <p:cNvPr id="54280" name="Freeform 9"/>
            <p:cNvSpPr>
              <a:spLocks/>
            </p:cNvSpPr>
            <p:nvPr/>
          </p:nvSpPr>
          <p:spPr bwMode="auto">
            <a:xfrm>
              <a:off x="1524000" y="2479675"/>
              <a:ext cx="6842125" cy="2166938"/>
            </a:xfrm>
            <a:custGeom>
              <a:avLst/>
              <a:gdLst>
                <a:gd name="T0" fmla="*/ 0 w 4310"/>
                <a:gd name="T1" fmla="*/ 0 h 1365"/>
                <a:gd name="T2" fmla="*/ 2147483647 w 4310"/>
                <a:gd name="T3" fmla="*/ 2147483647 h 1365"/>
                <a:gd name="T4" fmla="*/ 2147483647 w 4310"/>
                <a:gd name="T5" fmla="*/ 2147483647 h 1365"/>
                <a:gd name="T6" fmla="*/ 2147483647 w 4310"/>
                <a:gd name="T7" fmla="*/ 2147483647 h 1365"/>
                <a:gd name="T8" fmla="*/ 2147483647 w 4310"/>
                <a:gd name="T9" fmla="*/ 2147483647 h 1365"/>
                <a:gd name="T10" fmla="*/ 2147483647 w 4310"/>
                <a:gd name="T11" fmla="*/ 2147483647 h 1365"/>
                <a:gd name="T12" fmla="*/ 2147483647 w 4310"/>
                <a:gd name="T13" fmla="*/ 2147483647 h 1365"/>
                <a:gd name="T14" fmla="*/ 2147483647 w 4310"/>
                <a:gd name="T15" fmla="*/ 2147483647 h 1365"/>
                <a:gd name="T16" fmla="*/ 2147483647 w 4310"/>
                <a:gd name="T17" fmla="*/ 2147483647 h 1365"/>
                <a:gd name="T18" fmla="*/ 2147483647 w 4310"/>
                <a:gd name="T19" fmla="*/ 2147483647 h 1365"/>
                <a:gd name="T20" fmla="*/ 2147483647 w 4310"/>
                <a:gd name="T21" fmla="*/ 2147483647 h 1365"/>
                <a:gd name="T22" fmla="*/ 2147483647 w 4310"/>
                <a:gd name="T23" fmla="*/ 2147483647 h 1365"/>
                <a:gd name="T24" fmla="*/ 2147483647 w 4310"/>
                <a:gd name="T25" fmla="*/ 2147483647 h 1365"/>
                <a:gd name="T26" fmla="*/ 2147483647 w 4310"/>
                <a:gd name="T27" fmla="*/ 2147483647 h 1365"/>
                <a:gd name="T28" fmla="*/ 2147483647 w 4310"/>
                <a:gd name="T29" fmla="*/ 2147483647 h 1365"/>
                <a:gd name="T30" fmla="*/ 2147483647 w 4310"/>
                <a:gd name="T31" fmla="*/ 2147483647 h 1365"/>
                <a:gd name="T32" fmla="*/ 2147483647 w 4310"/>
                <a:gd name="T33" fmla="*/ 2147483647 h 1365"/>
                <a:gd name="T34" fmla="*/ 2147483647 w 4310"/>
                <a:gd name="T35" fmla="*/ 2147483647 h 1365"/>
                <a:gd name="T36" fmla="*/ 2147483647 w 4310"/>
                <a:gd name="T37" fmla="*/ 2147483647 h 1365"/>
                <a:gd name="T38" fmla="*/ 2147483647 w 4310"/>
                <a:gd name="T39" fmla="*/ 2147483647 h 1365"/>
                <a:gd name="T40" fmla="*/ 2147483647 w 4310"/>
                <a:gd name="T41" fmla="*/ 2147483647 h 1365"/>
                <a:gd name="T42" fmla="*/ 2147483647 w 4310"/>
                <a:gd name="T43" fmla="*/ 2147483647 h 1365"/>
                <a:gd name="T44" fmla="*/ 2147483647 w 4310"/>
                <a:gd name="T45" fmla="*/ 2147483647 h 1365"/>
                <a:gd name="T46" fmla="*/ 2147483647 w 4310"/>
                <a:gd name="T47" fmla="*/ 2147483647 h 1365"/>
                <a:gd name="T48" fmla="*/ 2147483647 w 4310"/>
                <a:gd name="T49" fmla="*/ 2147483647 h 1365"/>
                <a:gd name="T50" fmla="*/ 2147483647 w 4310"/>
                <a:gd name="T51" fmla="*/ 2147483647 h 1365"/>
                <a:gd name="T52" fmla="*/ 2147483647 w 4310"/>
                <a:gd name="T53" fmla="*/ 2147483647 h 1365"/>
                <a:gd name="T54" fmla="*/ 2147483647 w 4310"/>
                <a:gd name="T55" fmla="*/ 2147483647 h 1365"/>
                <a:gd name="T56" fmla="*/ 2147483647 w 4310"/>
                <a:gd name="T57" fmla="*/ 2147483647 h 1365"/>
                <a:gd name="T58" fmla="*/ 2147483647 w 4310"/>
                <a:gd name="T59" fmla="*/ 2147483647 h 1365"/>
                <a:gd name="T60" fmla="*/ 2147483647 w 4310"/>
                <a:gd name="T61" fmla="*/ 2147483647 h 1365"/>
                <a:gd name="T62" fmla="*/ 2147483647 w 4310"/>
                <a:gd name="T63" fmla="*/ 2147483647 h 1365"/>
                <a:gd name="T64" fmla="*/ 2147483647 w 4310"/>
                <a:gd name="T65" fmla="*/ 2147483647 h 1365"/>
                <a:gd name="T66" fmla="*/ 2147483647 w 4310"/>
                <a:gd name="T67" fmla="*/ 2147483647 h 1365"/>
                <a:gd name="T68" fmla="*/ 2147483647 w 4310"/>
                <a:gd name="T69" fmla="*/ 2147483647 h 1365"/>
                <a:gd name="T70" fmla="*/ 2147483647 w 4310"/>
                <a:gd name="T71" fmla="*/ 2147483647 h 13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10"/>
                <a:gd name="T109" fmla="*/ 0 h 1365"/>
                <a:gd name="T110" fmla="*/ 4310 w 4310"/>
                <a:gd name="T111" fmla="*/ 1365 h 13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10" h="1365">
                  <a:moveTo>
                    <a:pt x="0" y="0"/>
                  </a:moveTo>
                  <a:lnTo>
                    <a:pt x="0" y="0"/>
                  </a:lnTo>
                  <a:lnTo>
                    <a:pt x="25" y="114"/>
                  </a:lnTo>
                  <a:lnTo>
                    <a:pt x="50" y="212"/>
                  </a:lnTo>
                  <a:lnTo>
                    <a:pt x="82" y="304"/>
                  </a:lnTo>
                  <a:lnTo>
                    <a:pt x="120" y="396"/>
                  </a:lnTo>
                  <a:lnTo>
                    <a:pt x="145" y="449"/>
                  </a:lnTo>
                  <a:lnTo>
                    <a:pt x="174" y="503"/>
                  </a:lnTo>
                  <a:lnTo>
                    <a:pt x="206" y="554"/>
                  </a:lnTo>
                  <a:lnTo>
                    <a:pt x="237" y="605"/>
                  </a:lnTo>
                  <a:lnTo>
                    <a:pt x="275" y="652"/>
                  </a:lnTo>
                  <a:lnTo>
                    <a:pt x="316" y="700"/>
                  </a:lnTo>
                  <a:lnTo>
                    <a:pt x="358" y="747"/>
                  </a:lnTo>
                  <a:lnTo>
                    <a:pt x="402" y="791"/>
                  </a:lnTo>
                  <a:lnTo>
                    <a:pt x="449" y="836"/>
                  </a:lnTo>
                  <a:lnTo>
                    <a:pt x="500" y="877"/>
                  </a:lnTo>
                  <a:lnTo>
                    <a:pt x="551" y="918"/>
                  </a:lnTo>
                  <a:lnTo>
                    <a:pt x="605" y="956"/>
                  </a:lnTo>
                  <a:lnTo>
                    <a:pt x="662" y="994"/>
                  </a:lnTo>
                  <a:lnTo>
                    <a:pt x="722" y="1029"/>
                  </a:lnTo>
                  <a:lnTo>
                    <a:pt x="779" y="1064"/>
                  </a:lnTo>
                  <a:lnTo>
                    <a:pt x="842" y="1095"/>
                  </a:lnTo>
                  <a:lnTo>
                    <a:pt x="906" y="1127"/>
                  </a:lnTo>
                  <a:lnTo>
                    <a:pt x="969" y="1156"/>
                  </a:lnTo>
                  <a:lnTo>
                    <a:pt x="1035" y="1184"/>
                  </a:lnTo>
                  <a:lnTo>
                    <a:pt x="1105" y="1209"/>
                  </a:lnTo>
                  <a:lnTo>
                    <a:pt x="1175" y="1232"/>
                  </a:lnTo>
                  <a:lnTo>
                    <a:pt x="1244" y="1254"/>
                  </a:lnTo>
                  <a:lnTo>
                    <a:pt x="1314" y="1276"/>
                  </a:lnTo>
                  <a:lnTo>
                    <a:pt x="1387" y="1292"/>
                  </a:lnTo>
                  <a:lnTo>
                    <a:pt x="1463" y="1308"/>
                  </a:lnTo>
                  <a:lnTo>
                    <a:pt x="1536" y="1323"/>
                  </a:lnTo>
                  <a:lnTo>
                    <a:pt x="1612" y="1336"/>
                  </a:lnTo>
                  <a:lnTo>
                    <a:pt x="1688" y="1346"/>
                  </a:lnTo>
                  <a:lnTo>
                    <a:pt x="1764" y="1352"/>
                  </a:lnTo>
                  <a:lnTo>
                    <a:pt x="1840" y="1358"/>
                  </a:lnTo>
                  <a:lnTo>
                    <a:pt x="1916" y="1361"/>
                  </a:lnTo>
                  <a:lnTo>
                    <a:pt x="1992" y="1365"/>
                  </a:lnTo>
                  <a:lnTo>
                    <a:pt x="2147" y="1361"/>
                  </a:lnTo>
                  <a:lnTo>
                    <a:pt x="2299" y="1352"/>
                  </a:lnTo>
                  <a:lnTo>
                    <a:pt x="2454" y="1336"/>
                  </a:lnTo>
                  <a:lnTo>
                    <a:pt x="2603" y="1314"/>
                  </a:lnTo>
                  <a:lnTo>
                    <a:pt x="2752" y="1285"/>
                  </a:lnTo>
                  <a:lnTo>
                    <a:pt x="2898" y="1254"/>
                  </a:lnTo>
                  <a:lnTo>
                    <a:pt x="3040" y="1213"/>
                  </a:lnTo>
                  <a:lnTo>
                    <a:pt x="3180" y="1168"/>
                  </a:lnTo>
                  <a:lnTo>
                    <a:pt x="3313" y="1118"/>
                  </a:lnTo>
                  <a:lnTo>
                    <a:pt x="3376" y="1089"/>
                  </a:lnTo>
                  <a:lnTo>
                    <a:pt x="3439" y="1061"/>
                  </a:lnTo>
                  <a:lnTo>
                    <a:pt x="3499" y="1029"/>
                  </a:lnTo>
                  <a:lnTo>
                    <a:pt x="3560" y="997"/>
                  </a:lnTo>
                  <a:lnTo>
                    <a:pt x="3617" y="962"/>
                  </a:lnTo>
                  <a:lnTo>
                    <a:pt x="3674" y="928"/>
                  </a:lnTo>
                  <a:lnTo>
                    <a:pt x="3728" y="893"/>
                  </a:lnTo>
                  <a:lnTo>
                    <a:pt x="3778" y="855"/>
                  </a:lnTo>
                  <a:lnTo>
                    <a:pt x="3826" y="817"/>
                  </a:lnTo>
                  <a:lnTo>
                    <a:pt x="3873" y="779"/>
                  </a:lnTo>
                  <a:lnTo>
                    <a:pt x="3918" y="738"/>
                  </a:lnTo>
                  <a:lnTo>
                    <a:pt x="3962" y="693"/>
                  </a:lnTo>
                  <a:lnTo>
                    <a:pt x="4000" y="652"/>
                  </a:lnTo>
                  <a:lnTo>
                    <a:pt x="4038" y="608"/>
                  </a:lnTo>
                  <a:lnTo>
                    <a:pt x="4085" y="544"/>
                  </a:lnTo>
                  <a:lnTo>
                    <a:pt x="4130" y="481"/>
                  </a:lnTo>
                  <a:lnTo>
                    <a:pt x="4171" y="421"/>
                  </a:lnTo>
                  <a:lnTo>
                    <a:pt x="4206" y="354"/>
                  </a:lnTo>
                  <a:lnTo>
                    <a:pt x="4237" y="285"/>
                  </a:lnTo>
                  <a:lnTo>
                    <a:pt x="4266" y="212"/>
                  </a:lnTo>
                  <a:lnTo>
                    <a:pt x="4291" y="133"/>
                  </a:lnTo>
                  <a:lnTo>
                    <a:pt x="4310" y="47"/>
                  </a:lnTo>
                </a:path>
              </a:pathLst>
            </a:custGeom>
            <a:noFill/>
            <a:ln w="34925">
              <a:solidFill>
                <a:srgbClr val="6DC067"/>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4469" name="Rectangle 198"/>
            <p:cNvSpPr>
              <a:spLocks noChangeArrowheads="1"/>
            </p:cNvSpPr>
            <p:nvPr/>
          </p:nvSpPr>
          <p:spPr bwMode="auto">
            <a:xfrm>
              <a:off x="8135938" y="2347913"/>
              <a:ext cx="211137"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LR</a:t>
              </a:r>
              <a:endParaRPr lang="en-US" b="0">
                <a:latin typeface="Times" panose="02020603050405020304" pitchFamily="18" charset="0"/>
                <a:cs typeface="Times New Roman" panose="02020603050405020304" pitchFamily="18" charset="0"/>
              </a:endParaRPr>
            </a:p>
          </p:txBody>
        </p:sp>
        <p:sp>
          <p:nvSpPr>
            <p:cNvPr id="54470" name="Rectangle 199"/>
            <p:cNvSpPr>
              <a:spLocks noChangeArrowheads="1"/>
            </p:cNvSpPr>
            <p:nvPr/>
          </p:nvSpPr>
          <p:spPr bwMode="auto">
            <a:xfrm>
              <a:off x="8340725" y="2347913"/>
              <a:ext cx="109538"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A</a:t>
              </a:r>
              <a:endParaRPr lang="en-US" b="0">
                <a:latin typeface="Times" panose="02020603050405020304" pitchFamily="18" charset="0"/>
                <a:cs typeface="Times New Roman" panose="02020603050405020304" pitchFamily="18" charset="0"/>
              </a:endParaRPr>
            </a:p>
          </p:txBody>
        </p:sp>
        <p:sp>
          <p:nvSpPr>
            <p:cNvPr id="54471" name="Rectangle 200"/>
            <p:cNvSpPr>
              <a:spLocks noChangeArrowheads="1"/>
            </p:cNvSpPr>
            <p:nvPr/>
          </p:nvSpPr>
          <p:spPr bwMode="auto">
            <a:xfrm>
              <a:off x="8442325" y="2347913"/>
              <a:ext cx="119063"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C</a:t>
              </a:r>
              <a:endParaRPr lang="en-US" b="0">
                <a:latin typeface="Times" panose="02020603050405020304" pitchFamily="18" charset="0"/>
                <a:cs typeface="Times New Roman" panose="02020603050405020304" pitchFamily="18" charset="0"/>
              </a:endParaRPr>
            </a:p>
          </p:txBody>
        </p:sp>
      </p:grpSp>
      <p:sp>
        <p:nvSpPr>
          <p:cNvPr id="54473" name="Rectangle 202"/>
          <p:cNvSpPr>
            <a:spLocks noChangeArrowheads="1"/>
          </p:cNvSpPr>
          <p:nvPr/>
        </p:nvSpPr>
        <p:spPr bwMode="auto">
          <a:xfrm>
            <a:off x="4621213" y="577691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q</a:t>
            </a:r>
            <a:endParaRPr lang="en-US" b="0">
              <a:latin typeface="Times" panose="02020603050405020304" pitchFamily="18" charset="0"/>
              <a:cs typeface="Times New Roman" panose="02020603050405020304" pitchFamily="18" charset="0"/>
            </a:endParaRPr>
          </a:p>
        </p:txBody>
      </p:sp>
      <p:sp>
        <p:nvSpPr>
          <p:cNvPr id="54474" name="Rectangle 203"/>
          <p:cNvSpPr>
            <a:spLocks noChangeArrowheads="1"/>
          </p:cNvSpPr>
          <p:nvPr/>
        </p:nvSpPr>
        <p:spPr bwMode="auto">
          <a:xfrm>
            <a:off x="4711700" y="587692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2</a:t>
            </a:r>
            <a:endParaRPr lang="en-US" b="0">
              <a:latin typeface="Times" panose="02020603050405020304" pitchFamily="18" charset="0"/>
              <a:cs typeface="Times New Roman" panose="02020603050405020304" pitchFamily="18" charset="0"/>
            </a:endParaRPr>
          </a:p>
        </p:txBody>
      </p:sp>
      <p:sp>
        <p:nvSpPr>
          <p:cNvPr id="54475" name="Rectangle 204"/>
          <p:cNvSpPr>
            <a:spLocks noChangeArrowheads="1"/>
          </p:cNvSpPr>
          <p:nvPr/>
        </p:nvSpPr>
        <p:spPr bwMode="auto">
          <a:xfrm>
            <a:off x="2424113" y="577691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q</a:t>
            </a:r>
            <a:endParaRPr lang="en-US" b="0">
              <a:latin typeface="Times" panose="02020603050405020304" pitchFamily="18" charset="0"/>
              <a:cs typeface="Times New Roman" panose="02020603050405020304" pitchFamily="18" charset="0"/>
            </a:endParaRPr>
          </a:p>
        </p:txBody>
      </p:sp>
      <p:sp>
        <p:nvSpPr>
          <p:cNvPr id="54476" name="Rectangle 205"/>
          <p:cNvSpPr>
            <a:spLocks noChangeArrowheads="1"/>
          </p:cNvSpPr>
          <p:nvPr/>
        </p:nvSpPr>
        <p:spPr bwMode="auto">
          <a:xfrm>
            <a:off x="2514600" y="5876925"/>
            <a:ext cx="69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000" b="0">
                <a:solidFill>
                  <a:srgbClr val="000000"/>
                </a:solidFill>
                <a:latin typeface="Helvetica" panose="020B0604020202020204" pitchFamily="34" charset="0"/>
                <a:cs typeface="Times New Roman" panose="02020603050405020304" pitchFamily="18" charset="0"/>
              </a:rPr>
              <a:t>1</a:t>
            </a:r>
            <a:endParaRPr lang="en-US" b="0">
              <a:latin typeface="Times" panose="02020603050405020304" pitchFamily="18" charset="0"/>
              <a:cs typeface="Times New Roman" panose="02020603050405020304" pitchFamily="18" charset="0"/>
            </a:endParaRPr>
          </a:p>
        </p:txBody>
      </p:sp>
      <p:sp>
        <p:nvSpPr>
          <p:cNvPr id="54477" name="Rectangle 206"/>
          <p:cNvSpPr>
            <a:spLocks noChangeArrowheads="1"/>
          </p:cNvSpPr>
          <p:nvPr/>
        </p:nvSpPr>
        <p:spPr bwMode="auto">
          <a:xfrm>
            <a:off x="7466013" y="577691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q</a:t>
            </a:r>
            <a:endParaRPr lang="en-US" b="0">
              <a:latin typeface="Times" panose="02020603050405020304" pitchFamily="18" charset="0"/>
              <a:cs typeface="Times New Roman" panose="02020603050405020304" pitchFamily="18" charset="0"/>
            </a:endParaRPr>
          </a:p>
        </p:txBody>
      </p:sp>
      <p:sp>
        <p:nvSpPr>
          <p:cNvPr id="54478" name="Rectangle 207"/>
          <p:cNvSpPr>
            <a:spLocks noChangeArrowheads="1"/>
          </p:cNvSpPr>
          <p:nvPr/>
        </p:nvSpPr>
        <p:spPr bwMode="auto">
          <a:xfrm>
            <a:off x="7556500" y="5776913"/>
            <a:ext cx="101282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 Output per d</a:t>
            </a:r>
            <a:endParaRPr lang="en-US" b="0">
              <a:latin typeface="Times" panose="02020603050405020304" pitchFamily="18" charset="0"/>
              <a:cs typeface="Times New Roman" panose="02020603050405020304" pitchFamily="18" charset="0"/>
            </a:endParaRPr>
          </a:p>
        </p:txBody>
      </p:sp>
      <p:sp>
        <p:nvSpPr>
          <p:cNvPr id="54479" name="Rectangle 208"/>
          <p:cNvSpPr>
            <a:spLocks noChangeArrowheads="1"/>
          </p:cNvSpPr>
          <p:nvPr/>
        </p:nvSpPr>
        <p:spPr bwMode="auto">
          <a:xfrm>
            <a:off x="8537575" y="577691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a</a:t>
            </a:r>
            <a:endParaRPr lang="en-US" b="0">
              <a:latin typeface="Times" panose="02020603050405020304" pitchFamily="18" charset="0"/>
              <a:cs typeface="Times New Roman" panose="02020603050405020304" pitchFamily="18" charset="0"/>
            </a:endParaRPr>
          </a:p>
        </p:txBody>
      </p:sp>
      <p:sp>
        <p:nvSpPr>
          <p:cNvPr id="54480" name="Rectangle 209"/>
          <p:cNvSpPr>
            <a:spLocks noChangeArrowheads="1"/>
          </p:cNvSpPr>
          <p:nvPr/>
        </p:nvSpPr>
        <p:spPr bwMode="auto">
          <a:xfrm>
            <a:off x="8623300" y="577691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y</a:t>
            </a:r>
            <a:endParaRPr lang="en-US" b="0">
              <a:latin typeface="Times" panose="02020603050405020304" pitchFamily="18" charset="0"/>
              <a:cs typeface="Times New Roman" panose="02020603050405020304" pitchFamily="18" charset="0"/>
            </a:endParaRPr>
          </a:p>
        </p:txBody>
      </p:sp>
      <p:sp>
        <p:nvSpPr>
          <p:cNvPr id="54481" name="Rectangle 210"/>
          <p:cNvSpPr>
            <a:spLocks noChangeArrowheads="1"/>
          </p:cNvSpPr>
          <p:nvPr/>
        </p:nvSpPr>
        <p:spPr bwMode="auto">
          <a:xfrm>
            <a:off x="1096963" y="3876675"/>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10</a:t>
            </a:r>
            <a:endParaRPr lang="en-US" b="0">
              <a:latin typeface="Times" panose="02020603050405020304" pitchFamily="18" charset="0"/>
              <a:cs typeface="Times New Roman" panose="02020603050405020304" pitchFamily="18" charset="0"/>
            </a:endParaRPr>
          </a:p>
        </p:txBody>
      </p:sp>
      <p:sp>
        <p:nvSpPr>
          <p:cNvPr id="54482" name="Rectangle 211"/>
          <p:cNvSpPr>
            <a:spLocks noChangeArrowheads="1"/>
          </p:cNvSpPr>
          <p:nvPr/>
        </p:nvSpPr>
        <p:spPr bwMode="auto">
          <a:xfrm>
            <a:off x="1187450" y="578167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0</a:t>
            </a:r>
            <a:endParaRPr lang="en-US" b="0">
              <a:latin typeface="Times" panose="02020603050405020304" pitchFamily="18" charset="0"/>
              <a:cs typeface="Times New Roman" panose="02020603050405020304" pitchFamily="18" charset="0"/>
            </a:endParaRPr>
          </a:p>
        </p:txBody>
      </p:sp>
      <p:sp>
        <p:nvSpPr>
          <p:cNvPr id="54483" name="Rectangle 212"/>
          <p:cNvSpPr>
            <a:spLocks noChangeArrowheads="1"/>
          </p:cNvSpPr>
          <p:nvPr/>
        </p:nvSpPr>
        <p:spPr bwMode="auto">
          <a:xfrm>
            <a:off x="1096963" y="3559175"/>
            <a:ext cx="1841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Helvetica" panose="020B0604020202020204" pitchFamily="34" charset="0"/>
                <a:cs typeface="Times New Roman" panose="02020603050405020304" pitchFamily="18" charset="0"/>
              </a:rPr>
              <a:t>12</a:t>
            </a:r>
            <a:endParaRPr lang="en-US" b="0">
              <a:latin typeface="Times" panose="02020603050405020304" pitchFamily="18" charset="0"/>
              <a:cs typeface="Times New Roman" panose="02020603050405020304" pitchFamily="18" charset="0"/>
            </a:endParaRPr>
          </a:p>
        </p:txBody>
      </p:sp>
      <p:grpSp>
        <p:nvGrpSpPr>
          <p:cNvPr id="17" name="Group 16"/>
          <p:cNvGrpSpPr/>
          <p:nvPr/>
        </p:nvGrpSpPr>
        <p:grpSpPr>
          <a:xfrm>
            <a:off x="2424113" y="3463925"/>
            <a:ext cx="212725" cy="236538"/>
            <a:chOff x="2424113" y="3463925"/>
            <a:chExt cx="212725" cy="236538"/>
          </a:xfrm>
        </p:grpSpPr>
        <p:sp>
          <p:nvSpPr>
            <p:cNvPr id="230" name="Freeform 166"/>
            <p:cNvSpPr>
              <a:spLocks/>
            </p:cNvSpPr>
            <p:nvPr/>
          </p:nvSpPr>
          <p:spPr bwMode="auto">
            <a:xfrm>
              <a:off x="2424113" y="3600450"/>
              <a:ext cx="100012" cy="100013"/>
            </a:xfrm>
            <a:custGeom>
              <a:avLst/>
              <a:gdLst>
                <a:gd name="T0" fmla="*/ 2147483647 w 63"/>
                <a:gd name="T1" fmla="*/ 2147483647 h 63"/>
                <a:gd name="T2" fmla="*/ 2147483647 w 63"/>
                <a:gd name="T3" fmla="*/ 2147483647 h 63"/>
                <a:gd name="T4" fmla="*/ 2147483647 w 63"/>
                <a:gd name="T5" fmla="*/ 2147483647 h 63"/>
                <a:gd name="T6" fmla="*/ 2147483647 w 63"/>
                <a:gd name="T7" fmla="*/ 2147483647 h 63"/>
                <a:gd name="T8" fmla="*/ 2147483647 w 63"/>
                <a:gd name="T9" fmla="*/ 2147483647 h 63"/>
                <a:gd name="T10" fmla="*/ 2147483647 w 63"/>
                <a:gd name="T11" fmla="*/ 2147483647 h 63"/>
                <a:gd name="T12" fmla="*/ 2147483647 w 63"/>
                <a:gd name="T13" fmla="*/ 2147483647 h 63"/>
                <a:gd name="T14" fmla="*/ 2147483647 w 63"/>
                <a:gd name="T15" fmla="*/ 2147483647 h 63"/>
                <a:gd name="T16" fmla="*/ 2147483647 w 63"/>
                <a:gd name="T17" fmla="*/ 2147483647 h 63"/>
                <a:gd name="T18" fmla="*/ 2147483647 w 63"/>
                <a:gd name="T19" fmla="*/ 2147483647 h 63"/>
                <a:gd name="T20" fmla="*/ 2147483647 w 63"/>
                <a:gd name="T21" fmla="*/ 0 h 63"/>
                <a:gd name="T22" fmla="*/ 2147483647 w 63"/>
                <a:gd name="T23" fmla="*/ 0 h 63"/>
                <a:gd name="T24" fmla="*/ 2147483647 w 63"/>
                <a:gd name="T25" fmla="*/ 2147483647 h 63"/>
                <a:gd name="T26" fmla="*/ 2147483647 w 63"/>
                <a:gd name="T27" fmla="*/ 2147483647 h 63"/>
                <a:gd name="T28" fmla="*/ 2147483647 w 63"/>
                <a:gd name="T29" fmla="*/ 2147483647 h 63"/>
                <a:gd name="T30" fmla="*/ 0 w 63"/>
                <a:gd name="T31" fmla="*/ 2147483647 h 63"/>
                <a:gd name="T32" fmla="*/ 0 w 63"/>
                <a:gd name="T33" fmla="*/ 2147483647 h 63"/>
                <a:gd name="T34" fmla="*/ 2147483647 w 63"/>
                <a:gd name="T35" fmla="*/ 2147483647 h 63"/>
                <a:gd name="T36" fmla="*/ 2147483647 w 63"/>
                <a:gd name="T37" fmla="*/ 2147483647 h 63"/>
                <a:gd name="T38" fmla="*/ 2147483647 w 63"/>
                <a:gd name="T39" fmla="*/ 2147483647 h 63"/>
                <a:gd name="T40" fmla="*/ 2147483647 w 63"/>
                <a:gd name="T41" fmla="*/ 2147483647 h 63"/>
                <a:gd name="T42" fmla="*/ 2147483647 w 63"/>
                <a:gd name="T43" fmla="*/ 2147483647 h 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3"/>
                <a:gd name="T67" fmla="*/ 0 h 63"/>
                <a:gd name="T68" fmla="*/ 63 w 63"/>
                <a:gd name="T69" fmla="*/ 63 h 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3" h="63">
                  <a:moveTo>
                    <a:pt x="31" y="63"/>
                  </a:moveTo>
                  <a:lnTo>
                    <a:pt x="31" y="63"/>
                  </a:lnTo>
                  <a:lnTo>
                    <a:pt x="44" y="60"/>
                  </a:lnTo>
                  <a:lnTo>
                    <a:pt x="53" y="54"/>
                  </a:lnTo>
                  <a:lnTo>
                    <a:pt x="60" y="44"/>
                  </a:lnTo>
                  <a:lnTo>
                    <a:pt x="63" y="32"/>
                  </a:lnTo>
                  <a:lnTo>
                    <a:pt x="60" y="19"/>
                  </a:lnTo>
                  <a:lnTo>
                    <a:pt x="53" y="9"/>
                  </a:lnTo>
                  <a:lnTo>
                    <a:pt x="44" y="3"/>
                  </a:lnTo>
                  <a:lnTo>
                    <a:pt x="31" y="0"/>
                  </a:lnTo>
                  <a:lnTo>
                    <a:pt x="19" y="3"/>
                  </a:lnTo>
                  <a:lnTo>
                    <a:pt x="9" y="9"/>
                  </a:lnTo>
                  <a:lnTo>
                    <a:pt x="3" y="19"/>
                  </a:lnTo>
                  <a:lnTo>
                    <a:pt x="0" y="32"/>
                  </a:lnTo>
                  <a:lnTo>
                    <a:pt x="3" y="44"/>
                  </a:lnTo>
                  <a:lnTo>
                    <a:pt x="9" y="54"/>
                  </a:lnTo>
                  <a:lnTo>
                    <a:pt x="19" y="60"/>
                  </a:lnTo>
                  <a:lnTo>
                    <a:pt x="31"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3" name="Rectangle 179"/>
            <p:cNvSpPr>
              <a:spLocks noChangeArrowheads="1"/>
            </p:cNvSpPr>
            <p:nvPr/>
          </p:nvSpPr>
          <p:spPr bwMode="auto">
            <a:xfrm>
              <a:off x="2544763" y="346392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dirty="0">
                  <a:solidFill>
                    <a:srgbClr val="000000"/>
                  </a:solidFill>
                  <a:latin typeface="I Helvetica Oblique" charset="0"/>
                  <a:cs typeface="Times New Roman" panose="02020603050405020304" pitchFamily="18" charset="0"/>
                </a:rPr>
                <a:t>b</a:t>
              </a:r>
              <a:endParaRPr lang="en-US" b="0" dirty="0">
                <a:latin typeface="Times" panose="02020603050405020304" pitchFamily="18" charset="0"/>
                <a:cs typeface="Times New Roman" panose="02020603050405020304" pitchFamily="18" charset="0"/>
              </a:endParaRPr>
            </a:p>
          </p:txBody>
        </p:sp>
      </p:grpSp>
      <p:grpSp>
        <p:nvGrpSpPr>
          <p:cNvPr id="16" name="Group 15"/>
          <p:cNvGrpSpPr/>
          <p:nvPr/>
        </p:nvGrpSpPr>
        <p:grpSpPr>
          <a:xfrm>
            <a:off x="3384550" y="4017963"/>
            <a:ext cx="101600" cy="290512"/>
            <a:chOff x="3384550" y="4017963"/>
            <a:chExt cx="101600" cy="290512"/>
          </a:xfrm>
        </p:grpSpPr>
        <p:sp>
          <p:nvSpPr>
            <p:cNvPr id="231" name="Freeform 167"/>
            <p:cNvSpPr>
              <a:spLocks/>
            </p:cNvSpPr>
            <p:nvPr/>
          </p:nvSpPr>
          <p:spPr bwMode="auto">
            <a:xfrm>
              <a:off x="3384550" y="4208463"/>
              <a:ext cx="100013" cy="100012"/>
            </a:xfrm>
            <a:custGeom>
              <a:avLst/>
              <a:gdLst>
                <a:gd name="T0" fmla="*/ 2147483647 w 63"/>
                <a:gd name="T1" fmla="*/ 2147483647 h 63"/>
                <a:gd name="T2" fmla="*/ 2147483647 w 63"/>
                <a:gd name="T3" fmla="*/ 2147483647 h 63"/>
                <a:gd name="T4" fmla="*/ 2147483647 w 63"/>
                <a:gd name="T5" fmla="*/ 2147483647 h 63"/>
                <a:gd name="T6" fmla="*/ 2147483647 w 63"/>
                <a:gd name="T7" fmla="*/ 2147483647 h 63"/>
                <a:gd name="T8" fmla="*/ 2147483647 w 63"/>
                <a:gd name="T9" fmla="*/ 2147483647 h 63"/>
                <a:gd name="T10" fmla="*/ 2147483647 w 63"/>
                <a:gd name="T11" fmla="*/ 2147483647 h 63"/>
                <a:gd name="T12" fmla="*/ 2147483647 w 63"/>
                <a:gd name="T13" fmla="*/ 2147483647 h 63"/>
                <a:gd name="T14" fmla="*/ 2147483647 w 63"/>
                <a:gd name="T15" fmla="*/ 2147483647 h 63"/>
                <a:gd name="T16" fmla="*/ 2147483647 w 63"/>
                <a:gd name="T17" fmla="*/ 2147483647 h 63"/>
                <a:gd name="T18" fmla="*/ 2147483647 w 63"/>
                <a:gd name="T19" fmla="*/ 2147483647 h 63"/>
                <a:gd name="T20" fmla="*/ 2147483647 w 63"/>
                <a:gd name="T21" fmla="*/ 0 h 63"/>
                <a:gd name="T22" fmla="*/ 2147483647 w 63"/>
                <a:gd name="T23" fmla="*/ 0 h 63"/>
                <a:gd name="T24" fmla="*/ 2147483647 w 63"/>
                <a:gd name="T25" fmla="*/ 2147483647 h 63"/>
                <a:gd name="T26" fmla="*/ 2147483647 w 63"/>
                <a:gd name="T27" fmla="*/ 2147483647 h 63"/>
                <a:gd name="T28" fmla="*/ 0 w 63"/>
                <a:gd name="T29" fmla="*/ 2147483647 h 63"/>
                <a:gd name="T30" fmla="*/ 0 w 63"/>
                <a:gd name="T31" fmla="*/ 2147483647 h 63"/>
                <a:gd name="T32" fmla="*/ 0 w 63"/>
                <a:gd name="T33" fmla="*/ 2147483647 h 63"/>
                <a:gd name="T34" fmla="*/ 0 w 63"/>
                <a:gd name="T35" fmla="*/ 2147483647 h 63"/>
                <a:gd name="T36" fmla="*/ 2147483647 w 63"/>
                <a:gd name="T37" fmla="*/ 2147483647 h 63"/>
                <a:gd name="T38" fmla="*/ 2147483647 w 63"/>
                <a:gd name="T39" fmla="*/ 2147483647 h 63"/>
                <a:gd name="T40" fmla="*/ 2147483647 w 63"/>
                <a:gd name="T41" fmla="*/ 2147483647 h 63"/>
                <a:gd name="T42" fmla="*/ 2147483647 w 63"/>
                <a:gd name="T43" fmla="*/ 2147483647 h 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3"/>
                <a:gd name="T67" fmla="*/ 0 h 63"/>
                <a:gd name="T68" fmla="*/ 63 w 63"/>
                <a:gd name="T69" fmla="*/ 63 h 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3" h="63">
                  <a:moveTo>
                    <a:pt x="31" y="63"/>
                  </a:moveTo>
                  <a:lnTo>
                    <a:pt x="31" y="63"/>
                  </a:lnTo>
                  <a:lnTo>
                    <a:pt x="44" y="60"/>
                  </a:lnTo>
                  <a:lnTo>
                    <a:pt x="53" y="54"/>
                  </a:lnTo>
                  <a:lnTo>
                    <a:pt x="60" y="44"/>
                  </a:lnTo>
                  <a:lnTo>
                    <a:pt x="63" y="32"/>
                  </a:lnTo>
                  <a:lnTo>
                    <a:pt x="60" y="19"/>
                  </a:lnTo>
                  <a:lnTo>
                    <a:pt x="53" y="10"/>
                  </a:lnTo>
                  <a:lnTo>
                    <a:pt x="44" y="3"/>
                  </a:lnTo>
                  <a:lnTo>
                    <a:pt x="31" y="0"/>
                  </a:lnTo>
                  <a:lnTo>
                    <a:pt x="19" y="3"/>
                  </a:lnTo>
                  <a:lnTo>
                    <a:pt x="9" y="10"/>
                  </a:lnTo>
                  <a:lnTo>
                    <a:pt x="0" y="19"/>
                  </a:lnTo>
                  <a:lnTo>
                    <a:pt x="0" y="32"/>
                  </a:lnTo>
                  <a:lnTo>
                    <a:pt x="0" y="44"/>
                  </a:lnTo>
                  <a:lnTo>
                    <a:pt x="9" y="54"/>
                  </a:lnTo>
                  <a:lnTo>
                    <a:pt x="19" y="60"/>
                  </a:lnTo>
                  <a:lnTo>
                    <a:pt x="31"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5" name="Rectangle 201"/>
            <p:cNvSpPr>
              <a:spLocks noChangeArrowheads="1"/>
            </p:cNvSpPr>
            <p:nvPr/>
          </p:nvSpPr>
          <p:spPr bwMode="auto">
            <a:xfrm>
              <a:off x="3403600" y="4017963"/>
              <a:ext cx="825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c</a:t>
              </a:r>
              <a:endParaRPr lang="en-US" b="0">
                <a:latin typeface="Times" panose="02020603050405020304" pitchFamily="18" charset="0"/>
                <a:cs typeface="Times New Roman" panose="02020603050405020304" pitchFamily="18" charset="0"/>
              </a:endParaRPr>
            </a:p>
          </p:txBody>
        </p:sp>
      </p:grpSp>
      <p:grpSp>
        <p:nvGrpSpPr>
          <p:cNvPr id="13" name="Group 12"/>
          <p:cNvGrpSpPr/>
          <p:nvPr/>
        </p:nvGrpSpPr>
        <p:grpSpPr>
          <a:xfrm>
            <a:off x="2333625" y="3911600"/>
            <a:ext cx="190500" cy="254000"/>
            <a:chOff x="2333625" y="3911600"/>
            <a:chExt cx="190500" cy="254000"/>
          </a:xfrm>
        </p:grpSpPr>
        <p:sp>
          <p:nvSpPr>
            <p:cNvPr id="54443" name="Freeform 172"/>
            <p:cNvSpPr>
              <a:spLocks/>
            </p:cNvSpPr>
            <p:nvPr/>
          </p:nvSpPr>
          <p:spPr bwMode="auto">
            <a:xfrm>
              <a:off x="2424113" y="3911600"/>
              <a:ext cx="100012" cy="101600"/>
            </a:xfrm>
            <a:custGeom>
              <a:avLst/>
              <a:gdLst>
                <a:gd name="T0" fmla="*/ 2147483647 w 63"/>
                <a:gd name="T1" fmla="*/ 2147483647 h 64"/>
                <a:gd name="T2" fmla="*/ 2147483647 w 63"/>
                <a:gd name="T3" fmla="*/ 2147483647 h 64"/>
                <a:gd name="T4" fmla="*/ 2147483647 w 63"/>
                <a:gd name="T5" fmla="*/ 2147483647 h 64"/>
                <a:gd name="T6" fmla="*/ 2147483647 w 63"/>
                <a:gd name="T7" fmla="*/ 2147483647 h 64"/>
                <a:gd name="T8" fmla="*/ 2147483647 w 63"/>
                <a:gd name="T9" fmla="*/ 2147483647 h 64"/>
                <a:gd name="T10" fmla="*/ 2147483647 w 63"/>
                <a:gd name="T11" fmla="*/ 2147483647 h 64"/>
                <a:gd name="T12" fmla="*/ 2147483647 w 63"/>
                <a:gd name="T13" fmla="*/ 2147483647 h 64"/>
                <a:gd name="T14" fmla="*/ 2147483647 w 63"/>
                <a:gd name="T15" fmla="*/ 2147483647 h 64"/>
                <a:gd name="T16" fmla="*/ 2147483647 w 63"/>
                <a:gd name="T17" fmla="*/ 2147483647 h 64"/>
                <a:gd name="T18" fmla="*/ 2147483647 w 63"/>
                <a:gd name="T19" fmla="*/ 2147483647 h 64"/>
                <a:gd name="T20" fmla="*/ 2147483647 w 63"/>
                <a:gd name="T21" fmla="*/ 0 h 64"/>
                <a:gd name="T22" fmla="*/ 2147483647 w 63"/>
                <a:gd name="T23" fmla="*/ 0 h 64"/>
                <a:gd name="T24" fmla="*/ 2147483647 w 63"/>
                <a:gd name="T25" fmla="*/ 2147483647 h 64"/>
                <a:gd name="T26" fmla="*/ 2147483647 w 63"/>
                <a:gd name="T27" fmla="*/ 2147483647 h 64"/>
                <a:gd name="T28" fmla="*/ 2147483647 w 63"/>
                <a:gd name="T29" fmla="*/ 2147483647 h 64"/>
                <a:gd name="T30" fmla="*/ 0 w 63"/>
                <a:gd name="T31" fmla="*/ 2147483647 h 64"/>
                <a:gd name="T32" fmla="*/ 0 w 63"/>
                <a:gd name="T33" fmla="*/ 2147483647 h 64"/>
                <a:gd name="T34" fmla="*/ 2147483647 w 63"/>
                <a:gd name="T35" fmla="*/ 2147483647 h 64"/>
                <a:gd name="T36" fmla="*/ 2147483647 w 63"/>
                <a:gd name="T37" fmla="*/ 2147483647 h 64"/>
                <a:gd name="T38" fmla="*/ 2147483647 w 63"/>
                <a:gd name="T39" fmla="*/ 2147483647 h 64"/>
                <a:gd name="T40" fmla="*/ 2147483647 w 63"/>
                <a:gd name="T41" fmla="*/ 2147483647 h 64"/>
                <a:gd name="T42" fmla="*/ 2147483647 w 63"/>
                <a:gd name="T43" fmla="*/ 2147483647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3"/>
                <a:gd name="T67" fmla="*/ 0 h 64"/>
                <a:gd name="T68" fmla="*/ 63 w 63"/>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3" h="64">
                  <a:moveTo>
                    <a:pt x="31" y="64"/>
                  </a:moveTo>
                  <a:lnTo>
                    <a:pt x="31" y="64"/>
                  </a:lnTo>
                  <a:lnTo>
                    <a:pt x="44" y="60"/>
                  </a:lnTo>
                  <a:lnTo>
                    <a:pt x="53" y="54"/>
                  </a:lnTo>
                  <a:lnTo>
                    <a:pt x="60" y="45"/>
                  </a:lnTo>
                  <a:lnTo>
                    <a:pt x="63" y="32"/>
                  </a:lnTo>
                  <a:lnTo>
                    <a:pt x="60" y="19"/>
                  </a:lnTo>
                  <a:lnTo>
                    <a:pt x="53" y="10"/>
                  </a:lnTo>
                  <a:lnTo>
                    <a:pt x="44" y="3"/>
                  </a:lnTo>
                  <a:lnTo>
                    <a:pt x="31" y="0"/>
                  </a:lnTo>
                  <a:lnTo>
                    <a:pt x="19" y="3"/>
                  </a:lnTo>
                  <a:lnTo>
                    <a:pt x="9" y="10"/>
                  </a:lnTo>
                  <a:lnTo>
                    <a:pt x="3" y="19"/>
                  </a:lnTo>
                  <a:lnTo>
                    <a:pt x="0" y="32"/>
                  </a:lnTo>
                  <a:lnTo>
                    <a:pt x="3" y="45"/>
                  </a:lnTo>
                  <a:lnTo>
                    <a:pt x="9" y="54"/>
                  </a:lnTo>
                  <a:lnTo>
                    <a:pt x="19" y="60"/>
                  </a:lnTo>
                  <a:lnTo>
                    <a:pt x="31"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49" name="Rectangle 178"/>
            <p:cNvSpPr>
              <a:spLocks noChangeArrowheads="1"/>
            </p:cNvSpPr>
            <p:nvPr/>
          </p:nvSpPr>
          <p:spPr bwMode="auto">
            <a:xfrm>
              <a:off x="2333625" y="3967163"/>
              <a:ext cx="92075"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a</a:t>
              </a:r>
              <a:endParaRPr lang="en-US" b="0">
                <a:latin typeface="Times" panose="02020603050405020304" pitchFamily="18" charset="0"/>
                <a:cs typeface="Times New Roman" panose="02020603050405020304" pitchFamily="18" charset="0"/>
              </a:endParaRPr>
            </a:p>
          </p:txBody>
        </p:sp>
      </p:grpSp>
      <p:grpSp>
        <p:nvGrpSpPr>
          <p:cNvPr id="15" name="Group 14"/>
          <p:cNvGrpSpPr/>
          <p:nvPr/>
        </p:nvGrpSpPr>
        <p:grpSpPr>
          <a:xfrm>
            <a:off x="4549775" y="3635375"/>
            <a:ext cx="288925" cy="1030288"/>
            <a:chOff x="4549775" y="3635375"/>
            <a:chExt cx="288925" cy="1030288"/>
          </a:xfrm>
        </p:grpSpPr>
        <p:sp>
          <p:nvSpPr>
            <p:cNvPr id="232" name="Freeform 168"/>
            <p:cNvSpPr>
              <a:spLocks/>
            </p:cNvSpPr>
            <p:nvPr/>
          </p:nvSpPr>
          <p:spPr bwMode="auto">
            <a:xfrm>
              <a:off x="4635500" y="3802063"/>
              <a:ext cx="101600" cy="100012"/>
            </a:xfrm>
            <a:custGeom>
              <a:avLst/>
              <a:gdLst>
                <a:gd name="T0" fmla="*/ 2147483647 w 64"/>
                <a:gd name="T1" fmla="*/ 2147483647 h 63"/>
                <a:gd name="T2" fmla="*/ 2147483647 w 64"/>
                <a:gd name="T3" fmla="*/ 2147483647 h 63"/>
                <a:gd name="T4" fmla="*/ 2147483647 w 64"/>
                <a:gd name="T5" fmla="*/ 2147483647 h 63"/>
                <a:gd name="T6" fmla="*/ 2147483647 w 64"/>
                <a:gd name="T7" fmla="*/ 2147483647 h 63"/>
                <a:gd name="T8" fmla="*/ 2147483647 w 64"/>
                <a:gd name="T9" fmla="*/ 2147483647 h 63"/>
                <a:gd name="T10" fmla="*/ 2147483647 w 64"/>
                <a:gd name="T11" fmla="*/ 2147483647 h 63"/>
                <a:gd name="T12" fmla="*/ 2147483647 w 64"/>
                <a:gd name="T13" fmla="*/ 2147483647 h 63"/>
                <a:gd name="T14" fmla="*/ 2147483647 w 64"/>
                <a:gd name="T15" fmla="*/ 2147483647 h 63"/>
                <a:gd name="T16" fmla="*/ 2147483647 w 64"/>
                <a:gd name="T17" fmla="*/ 2147483647 h 63"/>
                <a:gd name="T18" fmla="*/ 2147483647 w 64"/>
                <a:gd name="T19" fmla="*/ 0 h 63"/>
                <a:gd name="T20" fmla="*/ 2147483647 w 64"/>
                <a:gd name="T21" fmla="*/ 0 h 63"/>
                <a:gd name="T22" fmla="*/ 2147483647 w 64"/>
                <a:gd name="T23" fmla="*/ 0 h 63"/>
                <a:gd name="T24" fmla="*/ 2147483647 w 64"/>
                <a:gd name="T25" fmla="*/ 0 h 63"/>
                <a:gd name="T26" fmla="*/ 2147483647 w 64"/>
                <a:gd name="T27" fmla="*/ 2147483647 h 63"/>
                <a:gd name="T28" fmla="*/ 2147483647 w 64"/>
                <a:gd name="T29" fmla="*/ 2147483647 h 63"/>
                <a:gd name="T30" fmla="*/ 0 w 64"/>
                <a:gd name="T31" fmla="*/ 2147483647 h 63"/>
                <a:gd name="T32" fmla="*/ 0 w 64"/>
                <a:gd name="T33" fmla="*/ 2147483647 h 63"/>
                <a:gd name="T34" fmla="*/ 2147483647 w 64"/>
                <a:gd name="T35" fmla="*/ 2147483647 h 63"/>
                <a:gd name="T36" fmla="*/ 2147483647 w 64"/>
                <a:gd name="T37" fmla="*/ 2147483647 h 63"/>
                <a:gd name="T38" fmla="*/ 2147483647 w 64"/>
                <a:gd name="T39" fmla="*/ 2147483647 h 63"/>
                <a:gd name="T40" fmla="*/ 2147483647 w 64"/>
                <a:gd name="T41" fmla="*/ 2147483647 h 63"/>
                <a:gd name="T42" fmla="*/ 2147483647 w 64"/>
                <a:gd name="T43" fmla="*/ 2147483647 h 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63"/>
                <a:gd name="T68" fmla="*/ 64 w 64"/>
                <a:gd name="T69" fmla="*/ 63 h 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63">
                  <a:moveTo>
                    <a:pt x="32" y="63"/>
                  </a:moveTo>
                  <a:lnTo>
                    <a:pt x="32" y="63"/>
                  </a:lnTo>
                  <a:lnTo>
                    <a:pt x="45" y="60"/>
                  </a:lnTo>
                  <a:lnTo>
                    <a:pt x="54" y="53"/>
                  </a:lnTo>
                  <a:lnTo>
                    <a:pt x="60" y="41"/>
                  </a:lnTo>
                  <a:lnTo>
                    <a:pt x="64" y="31"/>
                  </a:lnTo>
                  <a:lnTo>
                    <a:pt x="60" y="19"/>
                  </a:lnTo>
                  <a:lnTo>
                    <a:pt x="54" y="9"/>
                  </a:lnTo>
                  <a:lnTo>
                    <a:pt x="45" y="0"/>
                  </a:lnTo>
                  <a:lnTo>
                    <a:pt x="32" y="0"/>
                  </a:lnTo>
                  <a:lnTo>
                    <a:pt x="19" y="0"/>
                  </a:lnTo>
                  <a:lnTo>
                    <a:pt x="10" y="9"/>
                  </a:lnTo>
                  <a:lnTo>
                    <a:pt x="3" y="19"/>
                  </a:lnTo>
                  <a:lnTo>
                    <a:pt x="0" y="31"/>
                  </a:lnTo>
                  <a:lnTo>
                    <a:pt x="3" y="41"/>
                  </a:lnTo>
                  <a:lnTo>
                    <a:pt x="10" y="53"/>
                  </a:lnTo>
                  <a:lnTo>
                    <a:pt x="19" y="60"/>
                  </a:lnTo>
                  <a:lnTo>
                    <a:pt x="32"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4" name="Rectangle 180"/>
            <p:cNvSpPr>
              <a:spLocks noChangeArrowheads="1"/>
            </p:cNvSpPr>
            <p:nvPr/>
          </p:nvSpPr>
          <p:spPr bwMode="auto">
            <a:xfrm>
              <a:off x="4549775" y="363537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d</a:t>
              </a:r>
              <a:endParaRPr lang="en-US" b="0">
                <a:latin typeface="Times" panose="02020603050405020304" pitchFamily="18" charset="0"/>
                <a:cs typeface="Times New Roman" panose="02020603050405020304" pitchFamily="18" charset="0"/>
              </a:endParaRPr>
            </a:p>
          </p:txBody>
        </p:sp>
        <p:grpSp>
          <p:nvGrpSpPr>
            <p:cNvPr id="14" name="Group 13"/>
            <p:cNvGrpSpPr/>
            <p:nvPr/>
          </p:nvGrpSpPr>
          <p:grpSpPr>
            <a:xfrm>
              <a:off x="4635500" y="4410075"/>
              <a:ext cx="203200" cy="255588"/>
              <a:chOff x="4635500" y="4410075"/>
              <a:chExt cx="203200" cy="255588"/>
            </a:xfrm>
          </p:grpSpPr>
          <p:sp>
            <p:nvSpPr>
              <p:cNvPr id="54440" name="Freeform 169"/>
              <p:cNvSpPr>
                <a:spLocks/>
              </p:cNvSpPr>
              <p:nvPr/>
            </p:nvSpPr>
            <p:spPr bwMode="auto">
              <a:xfrm>
                <a:off x="4635500" y="4565650"/>
                <a:ext cx="101600" cy="100013"/>
              </a:xfrm>
              <a:custGeom>
                <a:avLst/>
                <a:gdLst>
                  <a:gd name="T0" fmla="*/ 2147483647 w 64"/>
                  <a:gd name="T1" fmla="*/ 2147483647 h 63"/>
                  <a:gd name="T2" fmla="*/ 2147483647 w 64"/>
                  <a:gd name="T3" fmla="*/ 2147483647 h 63"/>
                  <a:gd name="T4" fmla="*/ 2147483647 w 64"/>
                  <a:gd name="T5" fmla="*/ 2147483647 h 63"/>
                  <a:gd name="T6" fmla="*/ 2147483647 w 64"/>
                  <a:gd name="T7" fmla="*/ 2147483647 h 63"/>
                  <a:gd name="T8" fmla="*/ 2147483647 w 64"/>
                  <a:gd name="T9" fmla="*/ 2147483647 h 63"/>
                  <a:gd name="T10" fmla="*/ 2147483647 w 64"/>
                  <a:gd name="T11" fmla="*/ 2147483647 h 63"/>
                  <a:gd name="T12" fmla="*/ 2147483647 w 64"/>
                  <a:gd name="T13" fmla="*/ 2147483647 h 63"/>
                  <a:gd name="T14" fmla="*/ 2147483647 w 64"/>
                  <a:gd name="T15" fmla="*/ 2147483647 h 63"/>
                  <a:gd name="T16" fmla="*/ 2147483647 w 64"/>
                  <a:gd name="T17" fmla="*/ 2147483647 h 63"/>
                  <a:gd name="T18" fmla="*/ 2147483647 w 64"/>
                  <a:gd name="T19" fmla="*/ 2147483647 h 63"/>
                  <a:gd name="T20" fmla="*/ 2147483647 w 64"/>
                  <a:gd name="T21" fmla="*/ 0 h 63"/>
                  <a:gd name="T22" fmla="*/ 2147483647 w 64"/>
                  <a:gd name="T23" fmla="*/ 0 h 63"/>
                  <a:gd name="T24" fmla="*/ 2147483647 w 64"/>
                  <a:gd name="T25" fmla="*/ 2147483647 h 63"/>
                  <a:gd name="T26" fmla="*/ 2147483647 w 64"/>
                  <a:gd name="T27" fmla="*/ 2147483647 h 63"/>
                  <a:gd name="T28" fmla="*/ 2147483647 w 64"/>
                  <a:gd name="T29" fmla="*/ 2147483647 h 63"/>
                  <a:gd name="T30" fmla="*/ 0 w 64"/>
                  <a:gd name="T31" fmla="*/ 2147483647 h 63"/>
                  <a:gd name="T32" fmla="*/ 0 w 64"/>
                  <a:gd name="T33" fmla="*/ 2147483647 h 63"/>
                  <a:gd name="T34" fmla="*/ 2147483647 w 64"/>
                  <a:gd name="T35" fmla="*/ 2147483647 h 63"/>
                  <a:gd name="T36" fmla="*/ 2147483647 w 64"/>
                  <a:gd name="T37" fmla="*/ 2147483647 h 63"/>
                  <a:gd name="T38" fmla="*/ 2147483647 w 64"/>
                  <a:gd name="T39" fmla="*/ 2147483647 h 63"/>
                  <a:gd name="T40" fmla="*/ 2147483647 w 64"/>
                  <a:gd name="T41" fmla="*/ 2147483647 h 63"/>
                  <a:gd name="T42" fmla="*/ 2147483647 w 64"/>
                  <a:gd name="T43" fmla="*/ 2147483647 h 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63"/>
                  <a:gd name="T68" fmla="*/ 64 w 64"/>
                  <a:gd name="T69" fmla="*/ 63 h 6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63">
                    <a:moveTo>
                      <a:pt x="32" y="63"/>
                    </a:moveTo>
                    <a:lnTo>
                      <a:pt x="32" y="63"/>
                    </a:lnTo>
                    <a:lnTo>
                      <a:pt x="45" y="60"/>
                    </a:lnTo>
                    <a:lnTo>
                      <a:pt x="54" y="54"/>
                    </a:lnTo>
                    <a:lnTo>
                      <a:pt x="60" y="44"/>
                    </a:lnTo>
                    <a:lnTo>
                      <a:pt x="64" y="32"/>
                    </a:lnTo>
                    <a:lnTo>
                      <a:pt x="60" y="19"/>
                    </a:lnTo>
                    <a:lnTo>
                      <a:pt x="54" y="9"/>
                    </a:lnTo>
                    <a:lnTo>
                      <a:pt x="45" y="3"/>
                    </a:lnTo>
                    <a:lnTo>
                      <a:pt x="32" y="0"/>
                    </a:lnTo>
                    <a:lnTo>
                      <a:pt x="19" y="3"/>
                    </a:lnTo>
                    <a:lnTo>
                      <a:pt x="10" y="9"/>
                    </a:lnTo>
                    <a:lnTo>
                      <a:pt x="3" y="19"/>
                    </a:lnTo>
                    <a:lnTo>
                      <a:pt x="0" y="32"/>
                    </a:lnTo>
                    <a:lnTo>
                      <a:pt x="3" y="44"/>
                    </a:lnTo>
                    <a:lnTo>
                      <a:pt x="10" y="54"/>
                    </a:lnTo>
                    <a:lnTo>
                      <a:pt x="19" y="60"/>
                    </a:lnTo>
                    <a:lnTo>
                      <a:pt x="32"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452" name="Rectangle 181"/>
              <p:cNvSpPr>
                <a:spLocks noChangeArrowheads="1"/>
              </p:cNvSpPr>
              <p:nvPr/>
            </p:nvSpPr>
            <p:spPr bwMode="auto">
              <a:xfrm>
                <a:off x="4746625" y="4410075"/>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Arial" panose="020B0604020202020204" pitchFamily="34" charset="0"/>
                    <a:ea typeface="MS PGothic" panose="020B0600070205080204" pitchFamily="34" charset="-128"/>
                  </a:defRPr>
                </a:lvl1pPr>
                <a:lvl2pPr marL="742950" indent="-285750">
                  <a:defRPr sz="2400" b="1">
                    <a:solidFill>
                      <a:schemeClr val="tx1"/>
                    </a:solidFill>
                    <a:latin typeface="Arial" panose="020B0604020202020204" pitchFamily="34" charset="0"/>
                    <a:ea typeface="MS PGothic" panose="020B0600070205080204" pitchFamily="34" charset="-128"/>
                  </a:defRPr>
                </a:lvl2pPr>
                <a:lvl3pPr marL="1143000" indent="-228600">
                  <a:defRPr sz="2400" b="1">
                    <a:solidFill>
                      <a:schemeClr val="tx1"/>
                    </a:solidFill>
                    <a:latin typeface="Arial" panose="020B0604020202020204" pitchFamily="34" charset="0"/>
                    <a:ea typeface="MS PGothic" panose="020B0600070205080204" pitchFamily="34" charset="-128"/>
                  </a:defRPr>
                </a:lvl3pPr>
                <a:lvl4pPr marL="1600200" indent="-228600">
                  <a:defRPr sz="2400" b="1">
                    <a:solidFill>
                      <a:schemeClr val="tx1"/>
                    </a:solidFill>
                    <a:latin typeface="Arial" panose="020B0604020202020204" pitchFamily="34" charset="0"/>
                    <a:ea typeface="MS PGothic" panose="020B0600070205080204" pitchFamily="34" charset="-128"/>
                  </a:defRPr>
                </a:lvl4pPr>
                <a:lvl5pPr marL="2057400" indent="-228600">
                  <a:defRPr sz="2400" b="1">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MS PGothic" panose="020B0600070205080204" pitchFamily="34" charset="-128"/>
                  </a:defRPr>
                </a:lvl9pPr>
              </a:lstStyle>
              <a:p>
                <a:r>
                  <a:rPr lang="en-US" sz="1300" b="0">
                    <a:solidFill>
                      <a:srgbClr val="000000"/>
                    </a:solidFill>
                    <a:latin typeface="I Helvetica Oblique" charset="0"/>
                    <a:cs typeface="Times New Roman" panose="02020603050405020304" pitchFamily="18" charset="0"/>
                  </a:rPr>
                  <a:t>e</a:t>
                </a:r>
                <a:endParaRPr lang="en-US" b="0">
                  <a:latin typeface="Times" panose="02020603050405020304" pitchFamily="18" charset="0"/>
                  <a:cs typeface="Times New Roman" panose="02020603050405020304" pitchFamily="18" charset="0"/>
                </a:endParaRPr>
              </a:p>
            </p:txBody>
          </p:sp>
        </p:grpSp>
      </p:grpSp>
      <p:sp>
        <p:nvSpPr>
          <p:cNvPr id="54442" name="Freeform 171"/>
          <p:cNvSpPr>
            <a:spLocks/>
          </p:cNvSpPr>
          <p:nvPr/>
        </p:nvSpPr>
        <p:spPr bwMode="auto">
          <a:xfrm>
            <a:off x="7340600" y="3851275"/>
            <a:ext cx="101600" cy="101600"/>
          </a:xfrm>
          <a:custGeom>
            <a:avLst/>
            <a:gdLst>
              <a:gd name="T0" fmla="*/ 2147483647 w 64"/>
              <a:gd name="T1" fmla="*/ 2147483647 h 64"/>
              <a:gd name="T2" fmla="*/ 2147483647 w 64"/>
              <a:gd name="T3" fmla="*/ 2147483647 h 64"/>
              <a:gd name="T4" fmla="*/ 2147483647 w 64"/>
              <a:gd name="T5" fmla="*/ 2147483647 h 64"/>
              <a:gd name="T6" fmla="*/ 2147483647 w 64"/>
              <a:gd name="T7" fmla="*/ 2147483647 h 64"/>
              <a:gd name="T8" fmla="*/ 2147483647 w 64"/>
              <a:gd name="T9" fmla="*/ 2147483647 h 64"/>
              <a:gd name="T10" fmla="*/ 2147483647 w 64"/>
              <a:gd name="T11" fmla="*/ 2147483647 h 64"/>
              <a:gd name="T12" fmla="*/ 2147483647 w 64"/>
              <a:gd name="T13" fmla="*/ 2147483647 h 64"/>
              <a:gd name="T14" fmla="*/ 2147483647 w 64"/>
              <a:gd name="T15" fmla="*/ 2147483647 h 64"/>
              <a:gd name="T16" fmla="*/ 2147483647 w 64"/>
              <a:gd name="T17" fmla="*/ 2147483647 h 64"/>
              <a:gd name="T18" fmla="*/ 2147483647 w 64"/>
              <a:gd name="T19" fmla="*/ 2147483647 h 64"/>
              <a:gd name="T20" fmla="*/ 2147483647 w 64"/>
              <a:gd name="T21" fmla="*/ 0 h 64"/>
              <a:gd name="T22" fmla="*/ 2147483647 w 64"/>
              <a:gd name="T23" fmla="*/ 0 h 64"/>
              <a:gd name="T24" fmla="*/ 2147483647 w 64"/>
              <a:gd name="T25" fmla="*/ 2147483647 h 64"/>
              <a:gd name="T26" fmla="*/ 2147483647 w 64"/>
              <a:gd name="T27" fmla="*/ 2147483647 h 64"/>
              <a:gd name="T28" fmla="*/ 2147483647 w 64"/>
              <a:gd name="T29" fmla="*/ 2147483647 h 64"/>
              <a:gd name="T30" fmla="*/ 0 w 64"/>
              <a:gd name="T31" fmla="*/ 2147483647 h 64"/>
              <a:gd name="T32" fmla="*/ 0 w 64"/>
              <a:gd name="T33" fmla="*/ 2147483647 h 64"/>
              <a:gd name="T34" fmla="*/ 2147483647 w 64"/>
              <a:gd name="T35" fmla="*/ 2147483647 h 64"/>
              <a:gd name="T36" fmla="*/ 2147483647 w 64"/>
              <a:gd name="T37" fmla="*/ 2147483647 h 64"/>
              <a:gd name="T38" fmla="*/ 2147483647 w 64"/>
              <a:gd name="T39" fmla="*/ 2147483647 h 64"/>
              <a:gd name="T40" fmla="*/ 2147483647 w 64"/>
              <a:gd name="T41" fmla="*/ 2147483647 h 64"/>
              <a:gd name="T42" fmla="*/ 2147483647 w 64"/>
              <a:gd name="T43" fmla="*/ 2147483647 h 6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64"/>
              <a:gd name="T68" fmla="*/ 64 w 64"/>
              <a:gd name="T69" fmla="*/ 64 h 6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64">
                <a:moveTo>
                  <a:pt x="32" y="64"/>
                </a:moveTo>
                <a:lnTo>
                  <a:pt x="32" y="64"/>
                </a:lnTo>
                <a:lnTo>
                  <a:pt x="45" y="60"/>
                </a:lnTo>
                <a:lnTo>
                  <a:pt x="54" y="54"/>
                </a:lnTo>
                <a:lnTo>
                  <a:pt x="64" y="45"/>
                </a:lnTo>
                <a:lnTo>
                  <a:pt x="64" y="32"/>
                </a:lnTo>
                <a:lnTo>
                  <a:pt x="64" y="19"/>
                </a:lnTo>
                <a:lnTo>
                  <a:pt x="54" y="10"/>
                </a:lnTo>
                <a:lnTo>
                  <a:pt x="45" y="3"/>
                </a:lnTo>
                <a:lnTo>
                  <a:pt x="32" y="0"/>
                </a:lnTo>
                <a:lnTo>
                  <a:pt x="22" y="3"/>
                </a:lnTo>
                <a:lnTo>
                  <a:pt x="10" y="10"/>
                </a:lnTo>
                <a:lnTo>
                  <a:pt x="3" y="19"/>
                </a:lnTo>
                <a:lnTo>
                  <a:pt x="0" y="32"/>
                </a:lnTo>
                <a:lnTo>
                  <a:pt x="3" y="45"/>
                </a:lnTo>
                <a:lnTo>
                  <a:pt x="10" y="54"/>
                </a:lnTo>
                <a:lnTo>
                  <a:pt x="22" y="60"/>
                </a:lnTo>
                <a:lnTo>
                  <a:pt x="32" y="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444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4277"/>
                                        </p:tgtEl>
                                        <p:attrNameLst>
                                          <p:attrName>style.visibility</p:attrName>
                                        </p:attrNameLst>
                                      </p:cBhvr>
                                      <p:to>
                                        <p:strVal val="visible"/>
                                      </p:to>
                                    </p:set>
                                    <p:animEffect transition="in" filter="wipe(left)">
                                      <p:cBhvr>
                                        <p:cTn id="39" dur="500"/>
                                        <p:tgtEl>
                                          <p:spTgt spid="54277"/>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54276"/>
                                        </p:tgtEl>
                                        <p:attrNameLst>
                                          <p:attrName>style.visibility</p:attrName>
                                        </p:attrNameLst>
                                      </p:cBhvr>
                                      <p:to>
                                        <p:strVal val="visible"/>
                                      </p:to>
                                    </p:set>
                                    <p:animEffect transition="in" filter="wipe(left)">
                                      <p:cBhvr>
                                        <p:cTn id="42" dur="500"/>
                                        <p:tgtEl>
                                          <p:spTgt spid="5427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54275"/>
                                        </p:tgtEl>
                                        <p:attrNameLst>
                                          <p:attrName>style.visibility</p:attrName>
                                        </p:attrNameLst>
                                      </p:cBhvr>
                                      <p:to>
                                        <p:strVal val="visible"/>
                                      </p:to>
                                    </p:set>
                                    <p:animEffect transition="in" filter="wipe(down)">
                                      <p:cBhvr>
                                        <p:cTn id="45" dur="500"/>
                                        <p:tgtEl>
                                          <p:spTgt spid="54275"/>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54274"/>
                                        </p:tgtEl>
                                        <p:attrNameLst>
                                          <p:attrName>style.visibility</p:attrName>
                                        </p:attrNameLst>
                                      </p:cBhvr>
                                      <p:to>
                                        <p:strVal val="visible"/>
                                      </p:to>
                                    </p:set>
                                    <p:animEffect transition="in" filter="wipe(down)">
                                      <p:cBhvr>
                                        <p:cTn id="48"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p:bldP spid="54275" grpId="0" animBg="1"/>
      <p:bldP spid="54276" grpId="0" animBg="1"/>
      <p:bldP spid="54277" grpId="0" animBg="1"/>
      <p:bldP spid="54442"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p:txBody>
          <a:bodyPr/>
          <a:lstStyle/>
          <a:p>
            <a:pPr eaLnBrk="1" hangingPunct="1"/>
            <a:r>
              <a:rPr lang="en-US" sz="3200" dirty="0" smtClean="0"/>
              <a:t>Application: Long-Run Cost Curves in Beer Manufacturing</a:t>
            </a:r>
          </a:p>
        </p:txBody>
      </p:sp>
      <p:pic>
        <p:nvPicPr>
          <p:cNvPr id="2" name="Picture 1" descr="unnumbered_fig07_03.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676400" y="1371600"/>
            <a:ext cx="5715000" cy="4871358"/>
          </a:xfrm>
          <a:prstGeom prst="rect">
            <a:avLst/>
          </a:prstGeom>
        </p:spPr>
      </p:pic>
    </p:spTree>
  </p:cSld>
  <p:clrMapOvr>
    <a:masterClrMapping/>
  </p:clrMapOvr>
  <p:transition spd="med">
    <p:checke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p:txBody>
          <a:bodyPr/>
          <a:lstStyle/>
          <a:p>
            <a:pPr eaLnBrk="1" hangingPunct="1"/>
            <a:r>
              <a:rPr lang="en-US" smtClean="0"/>
              <a:t>Application: Choosing an Ink-Jet or a Laser Printer</a:t>
            </a:r>
          </a:p>
        </p:txBody>
      </p:sp>
      <p:pic>
        <p:nvPicPr>
          <p:cNvPr id="3" name="Picture 2" descr="Screen Shot 2014-05-07 at 11.17.56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71600" y="1447800"/>
            <a:ext cx="6260680" cy="4632781"/>
          </a:xfrm>
          <a:prstGeom prst="rect">
            <a:avLst/>
          </a:prstGeom>
        </p:spPr>
      </p:pic>
    </p:spTree>
  </p:cSld>
  <p:clrMapOvr>
    <a:masterClrMapping/>
  </p:clrMapOvr>
  <p:transition spd="med">
    <p:checke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idx="4294967295"/>
          </p:nvPr>
        </p:nvSpPr>
        <p:spPr/>
        <p:txBody>
          <a:bodyPr/>
          <a:lstStyle/>
          <a:p>
            <a:pPr eaLnBrk="1" hangingPunct="1"/>
            <a:r>
              <a:rPr lang="en-US" b="1" smtClean="0"/>
              <a:t>Figure 7.10</a:t>
            </a:r>
            <a:r>
              <a:rPr lang="en-US" smtClean="0"/>
              <a:t> Long-Run and </a:t>
            </a:r>
            <a:br>
              <a:rPr lang="en-US" smtClean="0"/>
            </a:br>
            <a:r>
              <a:rPr lang="en-US" smtClean="0"/>
              <a:t>Short-Run Expansion Paths</a:t>
            </a:r>
          </a:p>
        </p:txBody>
      </p:sp>
      <p:sp>
        <p:nvSpPr>
          <p:cNvPr id="57349" name="Line 5"/>
          <p:cNvSpPr>
            <a:spLocks noChangeShapeType="1"/>
          </p:cNvSpPr>
          <p:nvPr/>
        </p:nvSpPr>
        <p:spPr bwMode="auto">
          <a:xfrm>
            <a:off x="1804988" y="4432300"/>
            <a:ext cx="2170113" cy="1530350"/>
          </a:xfrm>
          <a:prstGeom prst="line">
            <a:avLst/>
          </a:prstGeom>
          <a:noFill/>
          <a:ln w="53975">
            <a:solidFill>
              <a:srgbClr val="00AEF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350" name="Line 6"/>
          <p:cNvSpPr>
            <a:spLocks noChangeShapeType="1"/>
          </p:cNvSpPr>
          <p:nvPr/>
        </p:nvSpPr>
        <p:spPr bwMode="auto">
          <a:xfrm>
            <a:off x="1827213" y="2901950"/>
            <a:ext cx="4348163" cy="3070225"/>
          </a:xfrm>
          <a:prstGeom prst="line">
            <a:avLst/>
          </a:prstGeom>
          <a:noFill/>
          <a:ln w="53975">
            <a:solidFill>
              <a:srgbClr val="00AEF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351" name="Line 7"/>
          <p:cNvSpPr>
            <a:spLocks noChangeShapeType="1"/>
          </p:cNvSpPr>
          <p:nvPr/>
        </p:nvSpPr>
        <p:spPr bwMode="auto">
          <a:xfrm>
            <a:off x="1827213" y="2439988"/>
            <a:ext cx="5000625" cy="3532188"/>
          </a:xfrm>
          <a:prstGeom prst="line">
            <a:avLst/>
          </a:prstGeom>
          <a:noFill/>
          <a:ln w="53975">
            <a:solidFill>
              <a:srgbClr val="00AEF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352" name="Freeform 8"/>
          <p:cNvSpPr>
            <a:spLocks/>
          </p:cNvSpPr>
          <p:nvPr/>
        </p:nvSpPr>
        <p:spPr bwMode="auto">
          <a:xfrm>
            <a:off x="2973388" y="1755775"/>
            <a:ext cx="4013200" cy="3732213"/>
          </a:xfrm>
          <a:custGeom>
            <a:avLst/>
            <a:gdLst/>
            <a:ahLst/>
            <a:cxnLst>
              <a:cxn ang="0">
                <a:pos x="0" y="0"/>
              </a:cxn>
              <a:cxn ang="0">
                <a:pos x="6" y="57"/>
              </a:cxn>
              <a:cxn ang="0">
                <a:pos x="17" y="125"/>
              </a:cxn>
              <a:cxn ang="0">
                <a:pos x="34" y="214"/>
              </a:cxn>
              <a:cxn ang="0">
                <a:pos x="54" y="322"/>
              </a:cxn>
              <a:cxn ang="0">
                <a:pos x="86" y="448"/>
              </a:cxn>
              <a:cxn ang="0">
                <a:pos x="120" y="585"/>
              </a:cxn>
              <a:cxn ang="0">
                <a:pos x="166" y="730"/>
              </a:cxn>
              <a:cxn ang="0">
                <a:pos x="191" y="804"/>
              </a:cxn>
              <a:cxn ang="0">
                <a:pos x="220" y="881"/>
              </a:cxn>
              <a:cxn ang="0">
                <a:pos x="251" y="958"/>
              </a:cxn>
              <a:cxn ang="0">
                <a:pos x="283" y="1035"/>
              </a:cxn>
              <a:cxn ang="0">
                <a:pos x="320" y="1115"/>
              </a:cxn>
              <a:cxn ang="0">
                <a:pos x="360" y="1192"/>
              </a:cxn>
              <a:cxn ang="0">
                <a:pos x="400" y="1269"/>
              </a:cxn>
              <a:cxn ang="0">
                <a:pos x="445" y="1344"/>
              </a:cxn>
              <a:cxn ang="0">
                <a:pos x="491" y="1418"/>
              </a:cxn>
              <a:cxn ang="0">
                <a:pos x="542" y="1489"/>
              </a:cxn>
              <a:cxn ang="0">
                <a:pos x="594" y="1558"/>
              </a:cxn>
              <a:cxn ang="0">
                <a:pos x="651" y="1626"/>
              </a:cxn>
              <a:cxn ang="0">
                <a:pos x="711" y="1689"/>
              </a:cxn>
              <a:cxn ang="0">
                <a:pos x="776" y="1749"/>
              </a:cxn>
              <a:cxn ang="0">
                <a:pos x="842" y="1806"/>
              </a:cxn>
              <a:cxn ang="0">
                <a:pos x="913" y="1857"/>
              </a:cxn>
              <a:cxn ang="0">
                <a:pos x="964" y="1891"/>
              </a:cxn>
              <a:cxn ang="0">
                <a:pos x="1021" y="1925"/>
              </a:cxn>
              <a:cxn ang="0">
                <a:pos x="1076" y="1957"/>
              </a:cxn>
              <a:cxn ang="0">
                <a:pos x="1133" y="1988"/>
              </a:cxn>
              <a:cxn ang="0">
                <a:pos x="1253" y="2045"/>
              </a:cxn>
              <a:cxn ang="0">
                <a:pos x="1372" y="2097"/>
              </a:cxn>
              <a:cxn ang="0">
                <a:pos x="1492" y="2142"/>
              </a:cxn>
              <a:cxn ang="0">
                <a:pos x="1615" y="2185"/>
              </a:cxn>
              <a:cxn ang="0">
                <a:pos x="1735" y="2219"/>
              </a:cxn>
              <a:cxn ang="0">
                <a:pos x="1852" y="2248"/>
              </a:cxn>
              <a:cxn ang="0">
                <a:pos x="1989" y="2279"/>
              </a:cxn>
              <a:cxn ang="0">
                <a:pos x="2117" y="2302"/>
              </a:cxn>
              <a:cxn ang="0">
                <a:pos x="2231" y="2322"/>
              </a:cxn>
              <a:cxn ang="0">
                <a:pos x="2331" y="2333"/>
              </a:cxn>
              <a:cxn ang="0">
                <a:pos x="2414" y="2342"/>
              </a:cxn>
              <a:cxn ang="0">
                <a:pos x="2476" y="2348"/>
              </a:cxn>
              <a:cxn ang="0">
                <a:pos x="2528" y="2351"/>
              </a:cxn>
            </a:cxnLst>
            <a:rect l="0" t="0" r="r" b="b"/>
            <a:pathLst>
              <a:path w="2528" h="2351">
                <a:moveTo>
                  <a:pt x="0" y="0"/>
                </a:moveTo>
                <a:lnTo>
                  <a:pt x="6" y="57"/>
                </a:lnTo>
                <a:lnTo>
                  <a:pt x="17" y="125"/>
                </a:lnTo>
                <a:lnTo>
                  <a:pt x="34" y="214"/>
                </a:lnTo>
                <a:lnTo>
                  <a:pt x="54" y="322"/>
                </a:lnTo>
                <a:lnTo>
                  <a:pt x="86" y="448"/>
                </a:lnTo>
                <a:lnTo>
                  <a:pt x="120" y="585"/>
                </a:lnTo>
                <a:lnTo>
                  <a:pt x="166" y="730"/>
                </a:lnTo>
                <a:lnTo>
                  <a:pt x="191" y="804"/>
                </a:lnTo>
                <a:lnTo>
                  <a:pt x="220" y="881"/>
                </a:lnTo>
                <a:lnTo>
                  <a:pt x="251" y="958"/>
                </a:lnTo>
                <a:lnTo>
                  <a:pt x="283" y="1035"/>
                </a:lnTo>
                <a:lnTo>
                  <a:pt x="320" y="1115"/>
                </a:lnTo>
                <a:lnTo>
                  <a:pt x="360" y="1192"/>
                </a:lnTo>
                <a:lnTo>
                  <a:pt x="400" y="1269"/>
                </a:lnTo>
                <a:lnTo>
                  <a:pt x="445" y="1344"/>
                </a:lnTo>
                <a:lnTo>
                  <a:pt x="491" y="1418"/>
                </a:lnTo>
                <a:lnTo>
                  <a:pt x="542" y="1489"/>
                </a:lnTo>
                <a:lnTo>
                  <a:pt x="594" y="1558"/>
                </a:lnTo>
                <a:lnTo>
                  <a:pt x="651" y="1626"/>
                </a:lnTo>
                <a:lnTo>
                  <a:pt x="711" y="1689"/>
                </a:lnTo>
                <a:lnTo>
                  <a:pt x="776" y="1749"/>
                </a:lnTo>
                <a:lnTo>
                  <a:pt x="842" y="1806"/>
                </a:lnTo>
                <a:lnTo>
                  <a:pt x="913" y="1857"/>
                </a:lnTo>
                <a:lnTo>
                  <a:pt x="964" y="1891"/>
                </a:lnTo>
                <a:lnTo>
                  <a:pt x="1021" y="1925"/>
                </a:lnTo>
                <a:lnTo>
                  <a:pt x="1076" y="1957"/>
                </a:lnTo>
                <a:lnTo>
                  <a:pt x="1133" y="1988"/>
                </a:lnTo>
                <a:lnTo>
                  <a:pt x="1253" y="2045"/>
                </a:lnTo>
                <a:lnTo>
                  <a:pt x="1372" y="2097"/>
                </a:lnTo>
                <a:lnTo>
                  <a:pt x="1492" y="2142"/>
                </a:lnTo>
                <a:lnTo>
                  <a:pt x="1615" y="2185"/>
                </a:lnTo>
                <a:lnTo>
                  <a:pt x="1735" y="2219"/>
                </a:lnTo>
                <a:lnTo>
                  <a:pt x="1852" y="2248"/>
                </a:lnTo>
                <a:lnTo>
                  <a:pt x="1989" y="2279"/>
                </a:lnTo>
                <a:lnTo>
                  <a:pt x="2117" y="2302"/>
                </a:lnTo>
                <a:lnTo>
                  <a:pt x="2231" y="2322"/>
                </a:lnTo>
                <a:lnTo>
                  <a:pt x="2331" y="2333"/>
                </a:lnTo>
                <a:lnTo>
                  <a:pt x="2414" y="2342"/>
                </a:lnTo>
                <a:lnTo>
                  <a:pt x="2476" y="2348"/>
                </a:lnTo>
                <a:lnTo>
                  <a:pt x="2528" y="2351"/>
                </a:lnTo>
              </a:path>
            </a:pathLst>
          </a:custGeom>
          <a:no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353" name="Freeform 9"/>
          <p:cNvSpPr>
            <a:spLocks/>
          </p:cNvSpPr>
          <p:nvPr/>
        </p:nvSpPr>
        <p:spPr bwMode="auto">
          <a:xfrm>
            <a:off x="2193925" y="1800225"/>
            <a:ext cx="4787900" cy="4049713"/>
          </a:xfrm>
          <a:custGeom>
            <a:avLst/>
            <a:gdLst/>
            <a:ahLst/>
            <a:cxnLst>
              <a:cxn ang="0">
                <a:pos x="0" y="0"/>
              </a:cxn>
              <a:cxn ang="0">
                <a:pos x="0" y="78"/>
              </a:cxn>
              <a:cxn ang="0">
                <a:pos x="3" y="169"/>
              </a:cxn>
              <a:cxn ang="0">
                <a:pos x="6" y="289"/>
              </a:cxn>
              <a:cxn ang="0">
                <a:pos x="15" y="431"/>
              </a:cxn>
              <a:cxn ang="0">
                <a:pos x="26" y="594"/>
              </a:cxn>
              <a:cxn ang="0">
                <a:pos x="40" y="771"/>
              </a:cxn>
              <a:cxn ang="0">
                <a:pos x="63" y="956"/>
              </a:cxn>
              <a:cxn ang="0">
                <a:pos x="77" y="1050"/>
              </a:cxn>
              <a:cxn ang="0">
                <a:pos x="95" y="1144"/>
              </a:cxn>
              <a:cxn ang="0">
                <a:pos x="112" y="1241"/>
              </a:cxn>
              <a:cxn ang="0">
                <a:pos x="132" y="1336"/>
              </a:cxn>
              <a:cxn ang="0">
                <a:pos x="155" y="1430"/>
              </a:cxn>
              <a:cxn ang="0">
                <a:pos x="177" y="1521"/>
              </a:cxn>
              <a:cxn ang="0">
                <a:pos x="206" y="1612"/>
              </a:cxn>
              <a:cxn ang="0">
                <a:pos x="234" y="1698"/>
              </a:cxn>
              <a:cxn ang="0">
                <a:pos x="266" y="1781"/>
              </a:cxn>
              <a:cxn ang="0">
                <a:pos x="300" y="1860"/>
              </a:cxn>
              <a:cxn ang="0">
                <a:pos x="337" y="1935"/>
              </a:cxn>
              <a:cxn ang="0">
                <a:pos x="380" y="2003"/>
              </a:cxn>
              <a:cxn ang="0">
                <a:pos x="423" y="2069"/>
              </a:cxn>
              <a:cxn ang="0">
                <a:pos x="446" y="2097"/>
              </a:cxn>
              <a:cxn ang="0">
                <a:pos x="471" y="2126"/>
              </a:cxn>
              <a:cxn ang="0">
                <a:pos x="494" y="2151"/>
              </a:cxn>
              <a:cxn ang="0">
                <a:pos x="520" y="2174"/>
              </a:cxn>
              <a:cxn ang="0">
                <a:pos x="545" y="2197"/>
              </a:cxn>
              <a:cxn ang="0">
                <a:pos x="574" y="2217"/>
              </a:cxn>
              <a:cxn ang="0">
                <a:pos x="628" y="2248"/>
              </a:cxn>
              <a:cxn ang="0">
                <a:pos x="688" y="2280"/>
              </a:cxn>
              <a:cxn ang="0">
                <a:pos x="754" y="2308"/>
              </a:cxn>
              <a:cxn ang="0">
                <a:pos x="828" y="2334"/>
              </a:cxn>
              <a:cxn ang="0">
                <a:pos x="908" y="2357"/>
              </a:cxn>
              <a:cxn ang="0">
                <a:pos x="993" y="2380"/>
              </a:cxn>
              <a:cxn ang="0">
                <a:pos x="1082" y="2400"/>
              </a:cxn>
              <a:cxn ang="0">
                <a:pos x="1176" y="2420"/>
              </a:cxn>
              <a:cxn ang="0">
                <a:pos x="1270" y="2437"/>
              </a:cxn>
              <a:cxn ang="0">
                <a:pos x="1370" y="2454"/>
              </a:cxn>
              <a:cxn ang="0">
                <a:pos x="1575" y="2479"/>
              </a:cxn>
              <a:cxn ang="0">
                <a:pos x="1784" y="2502"/>
              </a:cxn>
              <a:cxn ang="0">
                <a:pos x="1989" y="2519"/>
              </a:cxn>
              <a:cxn ang="0">
                <a:pos x="2191" y="2531"/>
              </a:cxn>
              <a:cxn ang="0">
                <a:pos x="2380" y="2539"/>
              </a:cxn>
              <a:cxn ang="0">
                <a:pos x="2554" y="2545"/>
              </a:cxn>
              <a:cxn ang="0">
                <a:pos x="2708" y="2548"/>
              </a:cxn>
              <a:cxn ang="0">
                <a:pos x="2930" y="2551"/>
              </a:cxn>
              <a:cxn ang="0">
                <a:pos x="3016" y="2551"/>
              </a:cxn>
            </a:cxnLst>
            <a:rect l="0" t="0" r="r" b="b"/>
            <a:pathLst>
              <a:path w="3016" h="2551">
                <a:moveTo>
                  <a:pt x="0" y="0"/>
                </a:moveTo>
                <a:lnTo>
                  <a:pt x="0" y="78"/>
                </a:lnTo>
                <a:lnTo>
                  <a:pt x="3" y="169"/>
                </a:lnTo>
                <a:lnTo>
                  <a:pt x="6" y="289"/>
                </a:lnTo>
                <a:lnTo>
                  <a:pt x="15" y="431"/>
                </a:lnTo>
                <a:lnTo>
                  <a:pt x="26" y="594"/>
                </a:lnTo>
                <a:lnTo>
                  <a:pt x="40" y="771"/>
                </a:lnTo>
                <a:lnTo>
                  <a:pt x="63" y="956"/>
                </a:lnTo>
                <a:lnTo>
                  <a:pt x="77" y="1050"/>
                </a:lnTo>
                <a:lnTo>
                  <a:pt x="95" y="1144"/>
                </a:lnTo>
                <a:lnTo>
                  <a:pt x="112" y="1241"/>
                </a:lnTo>
                <a:lnTo>
                  <a:pt x="132" y="1336"/>
                </a:lnTo>
                <a:lnTo>
                  <a:pt x="155" y="1430"/>
                </a:lnTo>
                <a:lnTo>
                  <a:pt x="177" y="1521"/>
                </a:lnTo>
                <a:lnTo>
                  <a:pt x="206" y="1612"/>
                </a:lnTo>
                <a:lnTo>
                  <a:pt x="234" y="1698"/>
                </a:lnTo>
                <a:lnTo>
                  <a:pt x="266" y="1781"/>
                </a:lnTo>
                <a:lnTo>
                  <a:pt x="300" y="1860"/>
                </a:lnTo>
                <a:lnTo>
                  <a:pt x="337" y="1935"/>
                </a:lnTo>
                <a:lnTo>
                  <a:pt x="380" y="2003"/>
                </a:lnTo>
                <a:lnTo>
                  <a:pt x="423" y="2069"/>
                </a:lnTo>
                <a:lnTo>
                  <a:pt x="446" y="2097"/>
                </a:lnTo>
                <a:lnTo>
                  <a:pt x="471" y="2126"/>
                </a:lnTo>
                <a:lnTo>
                  <a:pt x="494" y="2151"/>
                </a:lnTo>
                <a:lnTo>
                  <a:pt x="520" y="2174"/>
                </a:lnTo>
                <a:lnTo>
                  <a:pt x="545" y="2197"/>
                </a:lnTo>
                <a:lnTo>
                  <a:pt x="574" y="2217"/>
                </a:lnTo>
                <a:lnTo>
                  <a:pt x="628" y="2248"/>
                </a:lnTo>
                <a:lnTo>
                  <a:pt x="688" y="2280"/>
                </a:lnTo>
                <a:lnTo>
                  <a:pt x="754" y="2308"/>
                </a:lnTo>
                <a:lnTo>
                  <a:pt x="828" y="2334"/>
                </a:lnTo>
                <a:lnTo>
                  <a:pt x="908" y="2357"/>
                </a:lnTo>
                <a:lnTo>
                  <a:pt x="993" y="2380"/>
                </a:lnTo>
                <a:lnTo>
                  <a:pt x="1082" y="2400"/>
                </a:lnTo>
                <a:lnTo>
                  <a:pt x="1176" y="2420"/>
                </a:lnTo>
                <a:lnTo>
                  <a:pt x="1270" y="2437"/>
                </a:lnTo>
                <a:lnTo>
                  <a:pt x="1370" y="2454"/>
                </a:lnTo>
                <a:lnTo>
                  <a:pt x="1575" y="2479"/>
                </a:lnTo>
                <a:lnTo>
                  <a:pt x="1784" y="2502"/>
                </a:lnTo>
                <a:lnTo>
                  <a:pt x="1989" y="2519"/>
                </a:lnTo>
                <a:lnTo>
                  <a:pt x="2191" y="2531"/>
                </a:lnTo>
                <a:lnTo>
                  <a:pt x="2380" y="2539"/>
                </a:lnTo>
                <a:lnTo>
                  <a:pt x="2554" y="2545"/>
                </a:lnTo>
                <a:lnTo>
                  <a:pt x="2708" y="2548"/>
                </a:lnTo>
                <a:lnTo>
                  <a:pt x="2930" y="2551"/>
                </a:lnTo>
                <a:lnTo>
                  <a:pt x="3016" y="2551"/>
                </a:lnTo>
              </a:path>
            </a:pathLst>
          </a:custGeom>
          <a:noFill/>
          <a:ln w="4763">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354" name="Freeform 10"/>
          <p:cNvSpPr>
            <a:spLocks/>
          </p:cNvSpPr>
          <p:nvPr/>
        </p:nvSpPr>
        <p:spPr bwMode="auto">
          <a:xfrm>
            <a:off x="2978150" y="1760538"/>
            <a:ext cx="4013200" cy="3730625"/>
          </a:xfrm>
          <a:custGeom>
            <a:avLst/>
            <a:gdLst/>
            <a:ahLst/>
            <a:cxnLst>
              <a:cxn ang="0">
                <a:pos x="0" y="0"/>
              </a:cxn>
              <a:cxn ang="0">
                <a:pos x="6" y="57"/>
              </a:cxn>
              <a:cxn ang="0">
                <a:pos x="17" y="125"/>
              </a:cxn>
              <a:cxn ang="0">
                <a:pos x="34" y="214"/>
              </a:cxn>
              <a:cxn ang="0">
                <a:pos x="54" y="322"/>
              </a:cxn>
              <a:cxn ang="0">
                <a:pos x="86" y="448"/>
              </a:cxn>
              <a:cxn ang="0">
                <a:pos x="120" y="585"/>
              </a:cxn>
              <a:cxn ang="0">
                <a:pos x="165" y="730"/>
              </a:cxn>
              <a:cxn ang="0">
                <a:pos x="191" y="804"/>
              </a:cxn>
              <a:cxn ang="0">
                <a:pos x="220" y="881"/>
              </a:cxn>
              <a:cxn ang="0">
                <a:pos x="251" y="958"/>
              </a:cxn>
              <a:cxn ang="0">
                <a:pos x="282" y="1035"/>
              </a:cxn>
              <a:cxn ang="0">
                <a:pos x="320" y="1115"/>
              </a:cxn>
              <a:cxn ang="0">
                <a:pos x="359" y="1192"/>
              </a:cxn>
              <a:cxn ang="0">
                <a:pos x="399" y="1269"/>
              </a:cxn>
              <a:cxn ang="0">
                <a:pos x="445" y="1343"/>
              </a:cxn>
              <a:cxn ang="0">
                <a:pos x="491" y="1418"/>
              </a:cxn>
              <a:cxn ang="0">
                <a:pos x="542" y="1489"/>
              </a:cxn>
              <a:cxn ang="0">
                <a:pos x="593" y="1557"/>
              </a:cxn>
              <a:cxn ang="0">
                <a:pos x="650" y="1626"/>
              </a:cxn>
              <a:cxn ang="0">
                <a:pos x="710" y="1689"/>
              </a:cxn>
              <a:cxn ang="0">
                <a:pos x="776" y="1748"/>
              </a:cxn>
              <a:cxn ang="0">
                <a:pos x="842" y="1806"/>
              </a:cxn>
              <a:cxn ang="0">
                <a:pos x="913" y="1857"/>
              </a:cxn>
              <a:cxn ang="0">
                <a:pos x="964" y="1891"/>
              </a:cxn>
              <a:cxn ang="0">
                <a:pos x="1021" y="1925"/>
              </a:cxn>
              <a:cxn ang="0">
                <a:pos x="1076" y="1957"/>
              </a:cxn>
              <a:cxn ang="0">
                <a:pos x="1133" y="1988"/>
              </a:cxn>
              <a:cxn ang="0">
                <a:pos x="1252" y="2045"/>
              </a:cxn>
              <a:cxn ang="0">
                <a:pos x="1372" y="2097"/>
              </a:cxn>
              <a:cxn ang="0">
                <a:pos x="1492" y="2142"/>
              </a:cxn>
              <a:cxn ang="0">
                <a:pos x="1615" y="2185"/>
              </a:cxn>
              <a:cxn ang="0">
                <a:pos x="1735" y="2219"/>
              </a:cxn>
              <a:cxn ang="0">
                <a:pos x="1852" y="2248"/>
              </a:cxn>
              <a:cxn ang="0">
                <a:pos x="1988" y="2279"/>
              </a:cxn>
              <a:cxn ang="0">
                <a:pos x="2117" y="2302"/>
              </a:cxn>
              <a:cxn ang="0">
                <a:pos x="2231" y="2322"/>
              </a:cxn>
              <a:cxn ang="0">
                <a:pos x="2331" y="2333"/>
              </a:cxn>
              <a:cxn ang="0">
                <a:pos x="2414" y="2342"/>
              </a:cxn>
              <a:cxn ang="0">
                <a:pos x="2476" y="2348"/>
              </a:cxn>
              <a:cxn ang="0">
                <a:pos x="2528" y="2350"/>
              </a:cxn>
            </a:cxnLst>
            <a:rect l="0" t="0" r="r" b="b"/>
            <a:pathLst>
              <a:path w="2528" h="2350">
                <a:moveTo>
                  <a:pt x="0" y="0"/>
                </a:moveTo>
                <a:lnTo>
                  <a:pt x="6" y="57"/>
                </a:lnTo>
                <a:lnTo>
                  <a:pt x="17" y="125"/>
                </a:lnTo>
                <a:lnTo>
                  <a:pt x="34" y="214"/>
                </a:lnTo>
                <a:lnTo>
                  <a:pt x="54" y="322"/>
                </a:lnTo>
                <a:lnTo>
                  <a:pt x="86" y="448"/>
                </a:lnTo>
                <a:lnTo>
                  <a:pt x="120" y="585"/>
                </a:lnTo>
                <a:lnTo>
                  <a:pt x="165" y="730"/>
                </a:lnTo>
                <a:lnTo>
                  <a:pt x="191" y="804"/>
                </a:lnTo>
                <a:lnTo>
                  <a:pt x="220" y="881"/>
                </a:lnTo>
                <a:lnTo>
                  <a:pt x="251" y="958"/>
                </a:lnTo>
                <a:lnTo>
                  <a:pt x="282" y="1035"/>
                </a:lnTo>
                <a:lnTo>
                  <a:pt x="320" y="1115"/>
                </a:lnTo>
                <a:lnTo>
                  <a:pt x="359" y="1192"/>
                </a:lnTo>
                <a:lnTo>
                  <a:pt x="399" y="1269"/>
                </a:lnTo>
                <a:lnTo>
                  <a:pt x="445" y="1343"/>
                </a:lnTo>
                <a:lnTo>
                  <a:pt x="491" y="1418"/>
                </a:lnTo>
                <a:lnTo>
                  <a:pt x="542" y="1489"/>
                </a:lnTo>
                <a:lnTo>
                  <a:pt x="593" y="1557"/>
                </a:lnTo>
                <a:lnTo>
                  <a:pt x="650" y="1626"/>
                </a:lnTo>
                <a:lnTo>
                  <a:pt x="710" y="1689"/>
                </a:lnTo>
                <a:lnTo>
                  <a:pt x="776" y="1748"/>
                </a:lnTo>
                <a:lnTo>
                  <a:pt x="842" y="1806"/>
                </a:lnTo>
                <a:lnTo>
                  <a:pt x="913" y="1857"/>
                </a:lnTo>
                <a:lnTo>
                  <a:pt x="964" y="1891"/>
                </a:lnTo>
                <a:lnTo>
                  <a:pt x="1021" y="1925"/>
                </a:lnTo>
                <a:lnTo>
                  <a:pt x="1076" y="1957"/>
                </a:lnTo>
                <a:lnTo>
                  <a:pt x="1133" y="1988"/>
                </a:lnTo>
                <a:lnTo>
                  <a:pt x="1252" y="2045"/>
                </a:lnTo>
                <a:lnTo>
                  <a:pt x="1372" y="2097"/>
                </a:lnTo>
                <a:lnTo>
                  <a:pt x="1492" y="2142"/>
                </a:lnTo>
                <a:lnTo>
                  <a:pt x="1615" y="2185"/>
                </a:lnTo>
                <a:lnTo>
                  <a:pt x="1735" y="2219"/>
                </a:lnTo>
                <a:lnTo>
                  <a:pt x="1852" y="2248"/>
                </a:lnTo>
                <a:lnTo>
                  <a:pt x="1988" y="2279"/>
                </a:lnTo>
                <a:lnTo>
                  <a:pt x="2117" y="2302"/>
                </a:lnTo>
                <a:lnTo>
                  <a:pt x="2231" y="2322"/>
                </a:lnTo>
                <a:lnTo>
                  <a:pt x="2331" y="2333"/>
                </a:lnTo>
                <a:lnTo>
                  <a:pt x="2414" y="2342"/>
                </a:lnTo>
                <a:lnTo>
                  <a:pt x="2476" y="2348"/>
                </a:lnTo>
                <a:lnTo>
                  <a:pt x="2528" y="2350"/>
                </a:lnTo>
              </a:path>
            </a:pathLst>
          </a:custGeom>
          <a:noFill/>
          <a:ln w="14288">
            <a:solidFill>
              <a:srgbClr val="ED00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355" name="Freeform 11"/>
          <p:cNvSpPr>
            <a:spLocks/>
          </p:cNvSpPr>
          <p:nvPr/>
        </p:nvSpPr>
        <p:spPr bwMode="auto">
          <a:xfrm>
            <a:off x="2198688" y="1804988"/>
            <a:ext cx="4787900" cy="4049713"/>
          </a:xfrm>
          <a:custGeom>
            <a:avLst/>
            <a:gdLst/>
            <a:ahLst/>
            <a:cxnLst>
              <a:cxn ang="0">
                <a:pos x="0" y="0"/>
              </a:cxn>
              <a:cxn ang="0">
                <a:pos x="0" y="77"/>
              </a:cxn>
              <a:cxn ang="0">
                <a:pos x="3" y="169"/>
              </a:cxn>
              <a:cxn ang="0">
                <a:pos x="6" y="288"/>
              </a:cxn>
              <a:cxn ang="0">
                <a:pos x="15" y="431"/>
              </a:cxn>
              <a:cxn ang="0">
                <a:pos x="26" y="594"/>
              </a:cxn>
              <a:cxn ang="0">
                <a:pos x="40" y="771"/>
              </a:cxn>
              <a:cxn ang="0">
                <a:pos x="63" y="956"/>
              </a:cxn>
              <a:cxn ang="0">
                <a:pos x="77" y="1050"/>
              </a:cxn>
              <a:cxn ang="0">
                <a:pos x="94" y="1144"/>
              </a:cxn>
              <a:cxn ang="0">
                <a:pos x="112" y="1241"/>
              </a:cxn>
              <a:cxn ang="0">
                <a:pos x="132" y="1335"/>
              </a:cxn>
              <a:cxn ang="0">
                <a:pos x="154" y="1430"/>
              </a:cxn>
              <a:cxn ang="0">
                <a:pos x="177" y="1521"/>
              </a:cxn>
              <a:cxn ang="0">
                <a:pos x="206" y="1612"/>
              </a:cxn>
              <a:cxn ang="0">
                <a:pos x="234" y="1698"/>
              </a:cxn>
              <a:cxn ang="0">
                <a:pos x="266" y="1780"/>
              </a:cxn>
              <a:cxn ang="0">
                <a:pos x="300" y="1860"/>
              </a:cxn>
              <a:cxn ang="0">
                <a:pos x="337" y="1934"/>
              </a:cxn>
              <a:cxn ang="0">
                <a:pos x="380" y="2003"/>
              </a:cxn>
              <a:cxn ang="0">
                <a:pos x="423" y="2069"/>
              </a:cxn>
              <a:cxn ang="0">
                <a:pos x="445" y="2097"/>
              </a:cxn>
              <a:cxn ang="0">
                <a:pos x="471" y="2126"/>
              </a:cxn>
              <a:cxn ang="0">
                <a:pos x="494" y="2151"/>
              </a:cxn>
              <a:cxn ang="0">
                <a:pos x="520" y="2174"/>
              </a:cxn>
              <a:cxn ang="0">
                <a:pos x="545" y="2197"/>
              </a:cxn>
              <a:cxn ang="0">
                <a:pos x="574" y="2217"/>
              </a:cxn>
              <a:cxn ang="0">
                <a:pos x="628" y="2248"/>
              </a:cxn>
              <a:cxn ang="0">
                <a:pos x="688" y="2280"/>
              </a:cxn>
              <a:cxn ang="0">
                <a:pos x="753" y="2308"/>
              </a:cxn>
              <a:cxn ang="0">
                <a:pos x="828" y="2334"/>
              </a:cxn>
              <a:cxn ang="0">
                <a:pos x="908" y="2357"/>
              </a:cxn>
              <a:cxn ang="0">
                <a:pos x="993" y="2379"/>
              </a:cxn>
              <a:cxn ang="0">
                <a:pos x="1082" y="2399"/>
              </a:cxn>
              <a:cxn ang="0">
                <a:pos x="1176" y="2419"/>
              </a:cxn>
              <a:cxn ang="0">
                <a:pos x="1270" y="2436"/>
              </a:cxn>
              <a:cxn ang="0">
                <a:pos x="1370" y="2454"/>
              </a:cxn>
              <a:cxn ang="0">
                <a:pos x="1575" y="2479"/>
              </a:cxn>
              <a:cxn ang="0">
                <a:pos x="1783" y="2502"/>
              </a:cxn>
              <a:cxn ang="0">
                <a:pos x="1989" y="2519"/>
              </a:cxn>
              <a:cxn ang="0">
                <a:pos x="2191" y="2531"/>
              </a:cxn>
              <a:cxn ang="0">
                <a:pos x="2380" y="2539"/>
              </a:cxn>
              <a:cxn ang="0">
                <a:pos x="2554" y="2545"/>
              </a:cxn>
              <a:cxn ang="0">
                <a:pos x="2708" y="2548"/>
              </a:cxn>
              <a:cxn ang="0">
                <a:pos x="2930" y="2551"/>
              </a:cxn>
              <a:cxn ang="0">
                <a:pos x="3016" y="2551"/>
              </a:cxn>
            </a:cxnLst>
            <a:rect l="0" t="0" r="r" b="b"/>
            <a:pathLst>
              <a:path w="3016" h="2551">
                <a:moveTo>
                  <a:pt x="0" y="0"/>
                </a:moveTo>
                <a:lnTo>
                  <a:pt x="0" y="77"/>
                </a:lnTo>
                <a:lnTo>
                  <a:pt x="3" y="169"/>
                </a:lnTo>
                <a:lnTo>
                  <a:pt x="6" y="288"/>
                </a:lnTo>
                <a:lnTo>
                  <a:pt x="15" y="431"/>
                </a:lnTo>
                <a:lnTo>
                  <a:pt x="26" y="594"/>
                </a:lnTo>
                <a:lnTo>
                  <a:pt x="40" y="771"/>
                </a:lnTo>
                <a:lnTo>
                  <a:pt x="63" y="956"/>
                </a:lnTo>
                <a:lnTo>
                  <a:pt x="77" y="1050"/>
                </a:lnTo>
                <a:lnTo>
                  <a:pt x="94" y="1144"/>
                </a:lnTo>
                <a:lnTo>
                  <a:pt x="112" y="1241"/>
                </a:lnTo>
                <a:lnTo>
                  <a:pt x="132" y="1335"/>
                </a:lnTo>
                <a:lnTo>
                  <a:pt x="154" y="1430"/>
                </a:lnTo>
                <a:lnTo>
                  <a:pt x="177" y="1521"/>
                </a:lnTo>
                <a:lnTo>
                  <a:pt x="206" y="1612"/>
                </a:lnTo>
                <a:lnTo>
                  <a:pt x="234" y="1698"/>
                </a:lnTo>
                <a:lnTo>
                  <a:pt x="266" y="1780"/>
                </a:lnTo>
                <a:lnTo>
                  <a:pt x="300" y="1860"/>
                </a:lnTo>
                <a:lnTo>
                  <a:pt x="337" y="1934"/>
                </a:lnTo>
                <a:lnTo>
                  <a:pt x="380" y="2003"/>
                </a:lnTo>
                <a:lnTo>
                  <a:pt x="423" y="2069"/>
                </a:lnTo>
                <a:lnTo>
                  <a:pt x="445" y="2097"/>
                </a:lnTo>
                <a:lnTo>
                  <a:pt x="471" y="2126"/>
                </a:lnTo>
                <a:lnTo>
                  <a:pt x="494" y="2151"/>
                </a:lnTo>
                <a:lnTo>
                  <a:pt x="520" y="2174"/>
                </a:lnTo>
                <a:lnTo>
                  <a:pt x="545" y="2197"/>
                </a:lnTo>
                <a:lnTo>
                  <a:pt x="574" y="2217"/>
                </a:lnTo>
                <a:lnTo>
                  <a:pt x="628" y="2248"/>
                </a:lnTo>
                <a:lnTo>
                  <a:pt x="688" y="2280"/>
                </a:lnTo>
                <a:lnTo>
                  <a:pt x="753" y="2308"/>
                </a:lnTo>
                <a:lnTo>
                  <a:pt x="828" y="2334"/>
                </a:lnTo>
                <a:lnTo>
                  <a:pt x="908" y="2357"/>
                </a:lnTo>
                <a:lnTo>
                  <a:pt x="993" y="2379"/>
                </a:lnTo>
                <a:lnTo>
                  <a:pt x="1082" y="2399"/>
                </a:lnTo>
                <a:lnTo>
                  <a:pt x="1176" y="2419"/>
                </a:lnTo>
                <a:lnTo>
                  <a:pt x="1270" y="2436"/>
                </a:lnTo>
                <a:lnTo>
                  <a:pt x="1370" y="2454"/>
                </a:lnTo>
                <a:lnTo>
                  <a:pt x="1575" y="2479"/>
                </a:lnTo>
                <a:lnTo>
                  <a:pt x="1783" y="2502"/>
                </a:lnTo>
                <a:lnTo>
                  <a:pt x="1989" y="2519"/>
                </a:lnTo>
                <a:lnTo>
                  <a:pt x="2191" y="2531"/>
                </a:lnTo>
                <a:lnTo>
                  <a:pt x="2380" y="2539"/>
                </a:lnTo>
                <a:lnTo>
                  <a:pt x="2554" y="2545"/>
                </a:lnTo>
                <a:lnTo>
                  <a:pt x="2708" y="2548"/>
                </a:lnTo>
                <a:lnTo>
                  <a:pt x="2930" y="2551"/>
                </a:lnTo>
                <a:lnTo>
                  <a:pt x="3016" y="2551"/>
                </a:lnTo>
              </a:path>
            </a:pathLst>
          </a:custGeom>
          <a:noFill/>
          <a:ln w="14288">
            <a:solidFill>
              <a:srgbClr val="ED008C"/>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384" name="Line 40"/>
          <p:cNvSpPr>
            <a:spLocks noChangeShapeType="1"/>
          </p:cNvSpPr>
          <p:nvPr/>
        </p:nvSpPr>
        <p:spPr bwMode="auto">
          <a:xfrm>
            <a:off x="2701925" y="4725988"/>
            <a:ext cx="1588" cy="1588"/>
          </a:xfrm>
          <a:prstGeom prst="line">
            <a:avLst/>
          </a:prstGeom>
          <a:noFill/>
          <a:ln w="17463">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449" name="Rectangle 105"/>
          <p:cNvSpPr>
            <a:spLocks noChangeArrowheads="1"/>
          </p:cNvSpPr>
          <p:nvPr/>
        </p:nvSpPr>
        <p:spPr bwMode="auto">
          <a:xfrm>
            <a:off x="1760538" y="4368800"/>
            <a:ext cx="53975" cy="10795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450" name="Rectangle 106"/>
          <p:cNvSpPr>
            <a:spLocks noChangeArrowheads="1"/>
          </p:cNvSpPr>
          <p:nvPr/>
        </p:nvSpPr>
        <p:spPr bwMode="auto">
          <a:xfrm>
            <a:off x="1760538" y="2833688"/>
            <a:ext cx="53975" cy="1127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451" name="Rectangle 107"/>
          <p:cNvSpPr>
            <a:spLocks noChangeArrowheads="1"/>
          </p:cNvSpPr>
          <p:nvPr/>
        </p:nvSpPr>
        <p:spPr bwMode="auto">
          <a:xfrm>
            <a:off x="1760538" y="2366963"/>
            <a:ext cx="53975" cy="1127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452" name="Rectangle 108"/>
          <p:cNvSpPr>
            <a:spLocks noChangeArrowheads="1"/>
          </p:cNvSpPr>
          <p:nvPr/>
        </p:nvSpPr>
        <p:spPr bwMode="auto">
          <a:xfrm>
            <a:off x="3875088" y="5926138"/>
            <a:ext cx="163512" cy="93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453" name="Rectangle 109"/>
          <p:cNvSpPr>
            <a:spLocks noChangeArrowheads="1"/>
          </p:cNvSpPr>
          <p:nvPr/>
        </p:nvSpPr>
        <p:spPr bwMode="auto">
          <a:xfrm>
            <a:off x="6067425" y="5926138"/>
            <a:ext cx="180975" cy="93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454" name="Rectangle 110"/>
          <p:cNvSpPr>
            <a:spLocks noChangeArrowheads="1"/>
          </p:cNvSpPr>
          <p:nvPr/>
        </p:nvSpPr>
        <p:spPr bwMode="auto">
          <a:xfrm>
            <a:off x="6732588" y="5926138"/>
            <a:ext cx="201612" cy="9366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7456" name="Freeform 112"/>
          <p:cNvSpPr>
            <a:spLocks/>
          </p:cNvSpPr>
          <p:nvPr/>
        </p:nvSpPr>
        <p:spPr bwMode="auto">
          <a:xfrm>
            <a:off x="1824038" y="1484313"/>
            <a:ext cx="6638925" cy="4446588"/>
          </a:xfrm>
          <a:custGeom>
            <a:avLst/>
            <a:gdLst/>
            <a:ahLst/>
            <a:cxnLst>
              <a:cxn ang="0">
                <a:pos x="4182" y="2801"/>
              </a:cxn>
              <a:cxn ang="0">
                <a:pos x="2" y="2801"/>
              </a:cxn>
              <a:cxn ang="0">
                <a:pos x="0" y="0"/>
              </a:cxn>
            </a:cxnLst>
            <a:rect l="0" t="0" r="r" b="b"/>
            <a:pathLst>
              <a:path w="4182" h="2801">
                <a:moveTo>
                  <a:pt x="4182" y="2801"/>
                </a:moveTo>
                <a:lnTo>
                  <a:pt x="2" y="2801"/>
                </a:lnTo>
                <a:lnTo>
                  <a:pt x="0" y="0"/>
                </a:lnTo>
              </a:path>
            </a:pathLst>
          </a:custGeom>
          <a:no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461" name="Freeform 117"/>
          <p:cNvSpPr>
            <a:spLocks/>
          </p:cNvSpPr>
          <p:nvPr/>
        </p:nvSpPr>
        <p:spPr bwMode="auto">
          <a:xfrm>
            <a:off x="1687513" y="2503488"/>
            <a:ext cx="41275" cy="17463"/>
          </a:xfrm>
          <a:custGeom>
            <a:avLst/>
            <a:gdLst/>
            <a:ahLst/>
            <a:cxnLst>
              <a:cxn ang="0">
                <a:pos x="26" y="11"/>
              </a:cxn>
              <a:cxn ang="0">
                <a:pos x="23" y="5"/>
              </a:cxn>
              <a:cxn ang="0">
                <a:pos x="20" y="2"/>
              </a:cxn>
              <a:cxn ang="0">
                <a:pos x="11" y="0"/>
              </a:cxn>
              <a:cxn ang="0">
                <a:pos x="0" y="0"/>
              </a:cxn>
              <a:cxn ang="0">
                <a:pos x="0" y="11"/>
              </a:cxn>
              <a:cxn ang="0">
                <a:pos x="11" y="11"/>
              </a:cxn>
              <a:cxn ang="0">
                <a:pos x="11" y="5"/>
              </a:cxn>
              <a:cxn ang="0">
                <a:pos x="17" y="5"/>
              </a:cxn>
              <a:cxn ang="0">
                <a:pos x="20" y="8"/>
              </a:cxn>
              <a:cxn ang="0">
                <a:pos x="20" y="11"/>
              </a:cxn>
              <a:cxn ang="0">
                <a:pos x="23" y="11"/>
              </a:cxn>
              <a:cxn ang="0">
                <a:pos x="26" y="11"/>
              </a:cxn>
            </a:cxnLst>
            <a:rect l="0" t="0" r="r" b="b"/>
            <a:pathLst>
              <a:path w="26" h="11">
                <a:moveTo>
                  <a:pt x="26" y="11"/>
                </a:moveTo>
                <a:lnTo>
                  <a:pt x="23" y="5"/>
                </a:lnTo>
                <a:lnTo>
                  <a:pt x="20" y="2"/>
                </a:lnTo>
                <a:lnTo>
                  <a:pt x="11" y="0"/>
                </a:lnTo>
                <a:lnTo>
                  <a:pt x="0" y="0"/>
                </a:lnTo>
                <a:lnTo>
                  <a:pt x="0" y="11"/>
                </a:lnTo>
                <a:lnTo>
                  <a:pt x="11" y="11"/>
                </a:lnTo>
                <a:lnTo>
                  <a:pt x="11" y="5"/>
                </a:lnTo>
                <a:lnTo>
                  <a:pt x="17" y="5"/>
                </a:lnTo>
                <a:lnTo>
                  <a:pt x="20" y="8"/>
                </a:lnTo>
                <a:lnTo>
                  <a:pt x="20" y="11"/>
                </a:lnTo>
                <a:lnTo>
                  <a:pt x="23" y="11"/>
                </a:lnTo>
                <a:lnTo>
                  <a:pt x="26" y="1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475" name="Rectangle 131"/>
          <p:cNvSpPr>
            <a:spLocks noChangeArrowheads="1"/>
          </p:cNvSpPr>
          <p:nvPr/>
        </p:nvSpPr>
        <p:spPr bwMode="auto">
          <a:xfrm>
            <a:off x="4268788" y="5984875"/>
            <a:ext cx="325438"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55" name="Group 154"/>
          <p:cNvGrpSpPr/>
          <p:nvPr/>
        </p:nvGrpSpPr>
        <p:grpSpPr>
          <a:xfrm>
            <a:off x="3046413" y="5119688"/>
            <a:ext cx="184150" cy="258763"/>
            <a:chOff x="3046413" y="5119688"/>
            <a:chExt cx="184150" cy="258763"/>
          </a:xfrm>
        </p:grpSpPr>
        <p:sp>
          <p:nvSpPr>
            <p:cNvPr id="57457" name="Freeform 113"/>
            <p:cNvSpPr>
              <a:spLocks/>
            </p:cNvSpPr>
            <p:nvPr/>
          </p:nvSpPr>
          <p:spPr bwMode="auto">
            <a:xfrm>
              <a:off x="3046413" y="5287963"/>
              <a:ext cx="90488" cy="90488"/>
            </a:xfrm>
            <a:custGeom>
              <a:avLst/>
              <a:gdLst/>
              <a:ahLst/>
              <a:cxnLst>
                <a:cxn ang="0">
                  <a:pos x="28" y="57"/>
                </a:cxn>
                <a:cxn ang="0">
                  <a:pos x="37" y="54"/>
                </a:cxn>
                <a:cxn ang="0">
                  <a:pos x="48" y="49"/>
                </a:cxn>
                <a:cxn ang="0">
                  <a:pos x="54" y="40"/>
                </a:cxn>
                <a:cxn ang="0">
                  <a:pos x="57" y="29"/>
                </a:cxn>
                <a:cxn ang="0">
                  <a:pos x="54" y="17"/>
                </a:cxn>
                <a:cxn ang="0">
                  <a:pos x="48" y="9"/>
                </a:cxn>
                <a:cxn ang="0">
                  <a:pos x="37" y="3"/>
                </a:cxn>
                <a:cxn ang="0">
                  <a:pos x="28" y="0"/>
                </a:cxn>
                <a:cxn ang="0">
                  <a:pos x="17" y="3"/>
                </a:cxn>
                <a:cxn ang="0">
                  <a:pos x="6" y="9"/>
                </a:cxn>
                <a:cxn ang="0">
                  <a:pos x="0" y="17"/>
                </a:cxn>
                <a:cxn ang="0">
                  <a:pos x="0" y="29"/>
                </a:cxn>
                <a:cxn ang="0">
                  <a:pos x="0" y="40"/>
                </a:cxn>
                <a:cxn ang="0">
                  <a:pos x="6" y="49"/>
                </a:cxn>
                <a:cxn ang="0">
                  <a:pos x="17" y="54"/>
                </a:cxn>
                <a:cxn ang="0">
                  <a:pos x="25" y="57"/>
                </a:cxn>
                <a:cxn ang="0">
                  <a:pos x="28" y="57"/>
                </a:cxn>
              </a:cxnLst>
              <a:rect l="0" t="0" r="r" b="b"/>
              <a:pathLst>
                <a:path w="57" h="57">
                  <a:moveTo>
                    <a:pt x="28" y="57"/>
                  </a:moveTo>
                  <a:lnTo>
                    <a:pt x="37" y="54"/>
                  </a:lnTo>
                  <a:lnTo>
                    <a:pt x="48" y="49"/>
                  </a:lnTo>
                  <a:lnTo>
                    <a:pt x="54" y="40"/>
                  </a:lnTo>
                  <a:lnTo>
                    <a:pt x="57" y="29"/>
                  </a:lnTo>
                  <a:lnTo>
                    <a:pt x="54" y="17"/>
                  </a:lnTo>
                  <a:lnTo>
                    <a:pt x="48" y="9"/>
                  </a:lnTo>
                  <a:lnTo>
                    <a:pt x="37" y="3"/>
                  </a:lnTo>
                  <a:lnTo>
                    <a:pt x="28" y="0"/>
                  </a:lnTo>
                  <a:lnTo>
                    <a:pt x="17" y="3"/>
                  </a:lnTo>
                  <a:lnTo>
                    <a:pt x="6" y="9"/>
                  </a:lnTo>
                  <a:lnTo>
                    <a:pt x="0" y="17"/>
                  </a:lnTo>
                  <a:lnTo>
                    <a:pt x="0" y="29"/>
                  </a:lnTo>
                  <a:lnTo>
                    <a:pt x="0" y="40"/>
                  </a:lnTo>
                  <a:lnTo>
                    <a:pt x="6" y="49"/>
                  </a:lnTo>
                  <a:lnTo>
                    <a:pt x="17" y="54"/>
                  </a:lnTo>
                  <a:lnTo>
                    <a:pt x="25" y="57"/>
                  </a:lnTo>
                  <a:lnTo>
                    <a:pt x="28"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476" name="Rectangle 132"/>
            <p:cNvSpPr>
              <a:spLocks noChangeArrowheads="1"/>
            </p:cNvSpPr>
            <p:nvPr/>
          </p:nvSpPr>
          <p:spPr bwMode="auto">
            <a:xfrm>
              <a:off x="3086100" y="5119688"/>
              <a:ext cx="144463" cy="214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Helvetica" charset="0"/>
                  <a:cs typeface="Arial" pitchFamily="34" charset="0"/>
                </a:rPr>
                <a:t>x</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57" name="Group 156"/>
          <p:cNvGrpSpPr/>
          <p:nvPr/>
        </p:nvGrpSpPr>
        <p:grpSpPr>
          <a:xfrm>
            <a:off x="5889625" y="5092700"/>
            <a:ext cx="222251" cy="285751"/>
            <a:chOff x="5889625" y="5092700"/>
            <a:chExt cx="222251" cy="285751"/>
          </a:xfrm>
        </p:grpSpPr>
        <p:sp>
          <p:nvSpPr>
            <p:cNvPr id="57459" name="Freeform 115"/>
            <p:cNvSpPr>
              <a:spLocks/>
            </p:cNvSpPr>
            <p:nvPr/>
          </p:nvSpPr>
          <p:spPr bwMode="auto">
            <a:xfrm>
              <a:off x="5889625" y="5287963"/>
              <a:ext cx="90488" cy="90488"/>
            </a:xfrm>
            <a:custGeom>
              <a:avLst/>
              <a:gdLst/>
              <a:ahLst/>
              <a:cxnLst>
                <a:cxn ang="0">
                  <a:pos x="29" y="57"/>
                </a:cxn>
                <a:cxn ang="0">
                  <a:pos x="40" y="54"/>
                </a:cxn>
                <a:cxn ang="0">
                  <a:pos x="49" y="49"/>
                </a:cxn>
                <a:cxn ang="0">
                  <a:pos x="55" y="40"/>
                </a:cxn>
                <a:cxn ang="0">
                  <a:pos x="57" y="29"/>
                </a:cxn>
                <a:cxn ang="0">
                  <a:pos x="55" y="17"/>
                </a:cxn>
                <a:cxn ang="0">
                  <a:pos x="49" y="9"/>
                </a:cxn>
                <a:cxn ang="0">
                  <a:pos x="40" y="3"/>
                </a:cxn>
                <a:cxn ang="0">
                  <a:pos x="29" y="0"/>
                </a:cxn>
                <a:cxn ang="0">
                  <a:pos x="18" y="3"/>
                </a:cxn>
                <a:cxn ang="0">
                  <a:pos x="9" y="9"/>
                </a:cxn>
                <a:cxn ang="0">
                  <a:pos x="3" y="17"/>
                </a:cxn>
                <a:cxn ang="0">
                  <a:pos x="0" y="29"/>
                </a:cxn>
                <a:cxn ang="0">
                  <a:pos x="3" y="40"/>
                </a:cxn>
                <a:cxn ang="0">
                  <a:pos x="9" y="49"/>
                </a:cxn>
                <a:cxn ang="0">
                  <a:pos x="18" y="54"/>
                </a:cxn>
                <a:cxn ang="0">
                  <a:pos x="26" y="57"/>
                </a:cxn>
                <a:cxn ang="0">
                  <a:pos x="29" y="57"/>
                </a:cxn>
              </a:cxnLst>
              <a:rect l="0" t="0" r="r" b="b"/>
              <a:pathLst>
                <a:path w="57" h="57">
                  <a:moveTo>
                    <a:pt x="29" y="57"/>
                  </a:moveTo>
                  <a:lnTo>
                    <a:pt x="40" y="54"/>
                  </a:lnTo>
                  <a:lnTo>
                    <a:pt x="49" y="49"/>
                  </a:lnTo>
                  <a:lnTo>
                    <a:pt x="55" y="40"/>
                  </a:lnTo>
                  <a:lnTo>
                    <a:pt x="57" y="29"/>
                  </a:lnTo>
                  <a:lnTo>
                    <a:pt x="55" y="17"/>
                  </a:lnTo>
                  <a:lnTo>
                    <a:pt x="49" y="9"/>
                  </a:lnTo>
                  <a:lnTo>
                    <a:pt x="40" y="3"/>
                  </a:lnTo>
                  <a:lnTo>
                    <a:pt x="29" y="0"/>
                  </a:lnTo>
                  <a:lnTo>
                    <a:pt x="18" y="3"/>
                  </a:lnTo>
                  <a:lnTo>
                    <a:pt x="9" y="9"/>
                  </a:lnTo>
                  <a:lnTo>
                    <a:pt x="3" y="17"/>
                  </a:lnTo>
                  <a:lnTo>
                    <a:pt x="0" y="29"/>
                  </a:lnTo>
                  <a:lnTo>
                    <a:pt x="3" y="40"/>
                  </a:lnTo>
                  <a:lnTo>
                    <a:pt x="9" y="49"/>
                  </a:lnTo>
                  <a:lnTo>
                    <a:pt x="18" y="54"/>
                  </a:lnTo>
                  <a:lnTo>
                    <a:pt x="26" y="57"/>
                  </a:lnTo>
                  <a:lnTo>
                    <a:pt x="29"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477" name="Rectangle 133"/>
            <p:cNvSpPr>
              <a:spLocks noChangeArrowheads="1"/>
            </p:cNvSpPr>
            <p:nvPr/>
          </p:nvSpPr>
          <p:spPr bwMode="auto">
            <a:xfrm>
              <a:off x="5967413" y="5092700"/>
              <a:ext cx="144463" cy="214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Helvetica" charset="0"/>
                  <a:cs typeface="Arial" pitchFamily="34" charset="0"/>
                </a:rPr>
                <a:t>y</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56" name="Group 155"/>
          <p:cNvGrpSpPr/>
          <p:nvPr/>
        </p:nvGrpSpPr>
        <p:grpSpPr>
          <a:xfrm>
            <a:off x="4346575" y="4518025"/>
            <a:ext cx="203200" cy="244476"/>
            <a:chOff x="4346575" y="4518025"/>
            <a:chExt cx="203200" cy="244476"/>
          </a:xfrm>
        </p:grpSpPr>
        <p:sp>
          <p:nvSpPr>
            <p:cNvPr id="57458" name="Freeform 114"/>
            <p:cNvSpPr>
              <a:spLocks/>
            </p:cNvSpPr>
            <p:nvPr/>
          </p:nvSpPr>
          <p:spPr bwMode="auto">
            <a:xfrm>
              <a:off x="4346575" y="4672013"/>
              <a:ext cx="90488" cy="90488"/>
            </a:xfrm>
            <a:custGeom>
              <a:avLst/>
              <a:gdLst/>
              <a:ahLst/>
              <a:cxnLst>
                <a:cxn ang="0">
                  <a:pos x="28" y="57"/>
                </a:cxn>
                <a:cxn ang="0">
                  <a:pos x="40" y="54"/>
                </a:cxn>
                <a:cxn ang="0">
                  <a:pos x="48" y="49"/>
                </a:cxn>
                <a:cxn ang="0">
                  <a:pos x="54" y="40"/>
                </a:cxn>
                <a:cxn ang="0">
                  <a:pos x="57" y="29"/>
                </a:cxn>
                <a:cxn ang="0">
                  <a:pos x="54" y="17"/>
                </a:cxn>
                <a:cxn ang="0">
                  <a:pos x="48" y="9"/>
                </a:cxn>
                <a:cxn ang="0">
                  <a:pos x="40" y="3"/>
                </a:cxn>
                <a:cxn ang="0">
                  <a:pos x="28" y="0"/>
                </a:cxn>
                <a:cxn ang="0">
                  <a:pos x="17" y="3"/>
                </a:cxn>
                <a:cxn ang="0">
                  <a:pos x="8" y="9"/>
                </a:cxn>
                <a:cxn ang="0">
                  <a:pos x="2" y="17"/>
                </a:cxn>
                <a:cxn ang="0">
                  <a:pos x="0" y="29"/>
                </a:cxn>
                <a:cxn ang="0">
                  <a:pos x="2" y="40"/>
                </a:cxn>
                <a:cxn ang="0">
                  <a:pos x="8" y="49"/>
                </a:cxn>
                <a:cxn ang="0">
                  <a:pos x="17" y="54"/>
                </a:cxn>
                <a:cxn ang="0">
                  <a:pos x="25" y="57"/>
                </a:cxn>
                <a:cxn ang="0">
                  <a:pos x="28" y="57"/>
                </a:cxn>
              </a:cxnLst>
              <a:rect l="0" t="0" r="r" b="b"/>
              <a:pathLst>
                <a:path w="57" h="57">
                  <a:moveTo>
                    <a:pt x="28" y="57"/>
                  </a:moveTo>
                  <a:lnTo>
                    <a:pt x="40" y="54"/>
                  </a:lnTo>
                  <a:lnTo>
                    <a:pt x="48" y="49"/>
                  </a:lnTo>
                  <a:lnTo>
                    <a:pt x="54" y="40"/>
                  </a:lnTo>
                  <a:lnTo>
                    <a:pt x="57" y="29"/>
                  </a:lnTo>
                  <a:lnTo>
                    <a:pt x="54" y="17"/>
                  </a:lnTo>
                  <a:lnTo>
                    <a:pt x="48" y="9"/>
                  </a:lnTo>
                  <a:lnTo>
                    <a:pt x="40" y="3"/>
                  </a:lnTo>
                  <a:lnTo>
                    <a:pt x="28" y="0"/>
                  </a:lnTo>
                  <a:lnTo>
                    <a:pt x="17" y="3"/>
                  </a:lnTo>
                  <a:lnTo>
                    <a:pt x="8" y="9"/>
                  </a:lnTo>
                  <a:lnTo>
                    <a:pt x="2" y="17"/>
                  </a:lnTo>
                  <a:lnTo>
                    <a:pt x="0" y="29"/>
                  </a:lnTo>
                  <a:lnTo>
                    <a:pt x="2" y="40"/>
                  </a:lnTo>
                  <a:lnTo>
                    <a:pt x="8" y="49"/>
                  </a:lnTo>
                  <a:lnTo>
                    <a:pt x="17" y="54"/>
                  </a:lnTo>
                  <a:lnTo>
                    <a:pt x="25" y="57"/>
                  </a:lnTo>
                  <a:lnTo>
                    <a:pt x="28" y="5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478" name="Rectangle 134"/>
            <p:cNvSpPr>
              <a:spLocks noChangeArrowheads="1"/>
            </p:cNvSpPr>
            <p:nvPr/>
          </p:nvSpPr>
          <p:spPr bwMode="auto">
            <a:xfrm>
              <a:off x="4410075" y="4518025"/>
              <a:ext cx="139700" cy="214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Helvetica" charset="0"/>
                  <a:cs typeface="Arial" pitchFamily="34" charset="0"/>
                </a:rPr>
                <a:t>z</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7479" name="Rectangle 135"/>
          <p:cNvSpPr>
            <a:spLocks noChangeArrowheads="1"/>
          </p:cNvSpPr>
          <p:nvPr/>
        </p:nvSpPr>
        <p:spPr bwMode="auto">
          <a:xfrm>
            <a:off x="3009900" y="5984875"/>
            <a:ext cx="239713"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50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480" name="Rectangle 136"/>
          <p:cNvSpPr>
            <a:spLocks noChangeArrowheads="1"/>
          </p:cNvSpPr>
          <p:nvPr/>
        </p:nvSpPr>
        <p:spPr bwMode="auto">
          <a:xfrm>
            <a:off x="5808663" y="5984875"/>
            <a:ext cx="325438"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159</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168" name="Group 167"/>
          <p:cNvGrpSpPr/>
          <p:nvPr/>
        </p:nvGrpSpPr>
        <p:grpSpPr>
          <a:xfrm>
            <a:off x="1824038" y="3648075"/>
            <a:ext cx="5532437" cy="2282825"/>
            <a:chOff x="1824038" y="3648075"/>
            <a:chExt cx="5532437" cy="2282825"/>
          </a:xfrm>
        </p:grpSpPr>
        <p:sp>
          <p:nvSpPr>
            <p:cNvPr id="57455" name="Line 111"/>
            <p:cNvSpPr>
              <a:spLocks noChangeShapeType="1"/>
            </p:cNvSpPr>
            <p:nvPr/>
          </p:nvSpPr>
          <p:spPr bwMode="auto">
            <a:xfrm flipV="1">
              <a:off x="1824038" y="3838575"/>
              <a:ext cx="4441825" cy="2092325"/>
            </a:xfrm>
            <a:prstGeom prst="line">
              <a:avLst/>
            </a:prstGeom>
            <a:no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481" name="Rectangle 137"/>
            <p:cNvSpPr>
              <a:spLocks noChangeArrowheads="1"/>
            </p:cNvSpPr>
            <p:nvPr/>
          </p:nvSpPr>
          <p:spPr bwMode="auto">
            <a:xfrm>
              <a:off x="5581650" y="3648075"/>
              <a:ext cx="177482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Long-run expansion path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57482" name="Rectangle 138"/>
          <p:cNvSpPr>
            <a:spLocks noChangeArrowheads="1"/>
          </p:cNvSpPr>
          <p:nvPr/>
        </p:nvSpPr>
        <p:spPr bwMode="auto">
          <a:xfrm>
            <a:off x="7027863" y="5432425"/>
            <a:ext cx="950913"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200 </a:t>
            </a:r>
            <a:r>
              <a:rPr kumimoji="0" lang="en-US" sz="1200" b="0" i="0" u="none" strike="noStrike" cap="none" normalizeH="0" baseline="0" dirty="0" err="1" smtClean="0">
                <a:ln>
                  <a:noFill/>
                </a:ln>
                <a:solidFill>
                  <a:srgbClr val="000000"/>
                </a:solidFill>
                <a:effectLst/>
                <a:latin typeface="Helvetica" charset="0"/>
                <a:cs typeface="Arial" pitchFamily="34" charset="0"/>
              </a:rPr>
              <a:t>isoquant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483" name="Rectangle 139"/>
          <p:cNvSpPr>
            <a:spLocks noChangeArrowheads="1"/>
          </p:cNvSpPr>
          <p:nvPr/>
        </p:nvSpPr>
        <p:spPr bwMode="auto">
          <a:xfrm>
            <a:off x="7008813" y="5740400"/>
            <a:ext cx="950913"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100 </a:t>
            </a:r>
            <a:r>
              <a:rPr kumimoji="0" lang="en-US" sz="1200" b="0" i="0" u="none" strike="noStrike" cap="none" normalizeH="0" baseline="0" dirty="0" err="1" smtClean="0">
                <a:ln>
                  <a:noFill/>
                </a:ln>
                <a:solidFill>
                  <a:srgbClr val="000000"/>
                </a:solidFill>
                <a:effectLst/>
                <a:latin typeface="Helvetica" charset="0"/>
                <a:cs typeface="Arial" pitchFamily="34" charset="0"/>
              </a:rPr>
              <a:t>isoquant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66" name="Group 165"/>
          <p:cNvGrpSpPr/>
          <p:nvPr/>
        </p:nvGrpSpPr>
        <p:grpSpPr>
          <a:xfrm>
            <a:off x="1827213" y="5075238"/>
            <a:ext cx="6477000" cy="373062"/>
            <a:chOff x="1827213" y="5075238"/>
            <a:chExt cx="6477000" cy="373062"/>
          </a:xfrm>
        </p:grpSpPr>
        <p:sp>
          <p:nvSpPr>
            <p:cNvPr id="57356" name="Line 12"/>
            <p:cNvSpPr>
              <a:spLocks noChangeShapeType="1"/>
            </p:cNvSpPr>
            <p:nvPr/>
          </p:nvSpPr>
          <p:spPr bwMode="auto">
            <a:xfrm>
              <a:off x="1827213" y="5337175"/>
              <a:ext cx="5340350" cy="1588"/>
            </a:xfrm>
            <a:prstGeom prst="line">
              <a:avLst/>
            </a:prstGeom>
            <a:noFill/>
            <a:ln w="14288">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65" name="Group 164"/>
            <p:cNvGrpSpPr/>
            <p:nvPr/>
          </p:nvGrpSpPr>
          <p:grpSpPr>
            <a:xfrm>
              <a:off x="7189788" y="5075238"/>
              <a:ext cx="1114425" cy="373062"/>
              <a:chOff x="7189788" y="5075238"/>
              <a:chExt cx="1114425" cy="373062"/>
            </a:xfrm>
          </p:grpSpPr>
          <p:sp>
            <p:nvSpPr>
              <p:cNvPr id="57484" name="Rectangle 140"/>
              <p:cNvSpPr>
                <a:spLocks noChangeArrowheads="1"/>
              </p:cNvSpPr>
              <p:nvPr/>
            </p:nvSpPr>
            <p:spPr bwMode="auto">
              <a:xfrm>
                <a:off x="7189788" y="5075238"/>
                <a:ext cx="711200"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Short-run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485" name="Rectangle 141"/>
              <p:cNvSpPr>
                <a:spLocks noChangeArrowheads="1"/>
              </p:cNvSpPr>
              <p:nvPr/>
            </p:nvSpPr>
            <p:spPr bwMode="auto">
              <a:xfrm>
                <a:off x="7189788" y="5238750"/>
                <a:ext cx="1114425"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expansion path</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sp>
        <p:nvSpPr>
          <p:cNvPr id="57486" name="Rectangle 142"/>
          <p:cNvSpPr>
            <a:spLocks noChangeArrowheads="1"/>
          </p:cNvSpPr>
          <p:nvPr/>
        </p:nvSpPr>
        <p:spPr bwMode="auto">
          <a:xfrm>
            <a:off x="2470150" y="2701925"/>
            <a:ext cx="538163"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$4,616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487" name="Rectangle 143"/>
          <p:cNvSpPr>
            <a:spLocks noChangeArrowheads="1"/>
          </p:cNvSpPr>
          <p:nvPr/>
        </p:nvSpPr>
        <p:spPr bwMode="auto">
          <a:xfrm>
            <a:off x="2470150" y="3730625"/>
            <a:ext cx="538163"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$4,000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488" name="Rectangle 144"/>
          <p:cNvSpPr>
            <a:spLocks noChangeArrowheads="1"/>
          </p:cNvSpPr>
          <p:nvPr/>
        </p:nvSpPr>
        <p:spPr bwMode="auto">
          <a:xfrm>
            <a:off x="1868488" y="4286250"/>
            <a:ext cx="538163"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$2,000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489" name="Rectangle 145"/>
          <p:cNvSpPr>
            <a:spLocks noChangeArrowheads="1"/>
          </p:cNvSpPr>
          <p:nvPr/>
        </p:nvSpPr>
        <p:spPr bwMode="auto">
          <a:xfrm>
            <a:off x="7231063" y="5984875"/>
            <a:ext cx="153988" cy="214313"/>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smtClean="0">
                <a:ln>
                  <a:noFill/>
                </a:ln>
                <a:solidFill>
                  <a:srgbClr val="000000"/>
                </a:solidFill>
                <a:effectLst/>
                <a:latin typeface="Helvetica" charset="0"/>
                <a:cs typeface="Arial" pitchFamily="34" charset="0"/>
              </a:rPr>
              <a:t>L</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490" name="Rectangle 146"/>
          <p:cNvSpPr>
            <a:spLocks noChangeArrowheads="1"/>
          </p:cNvSpPr>
          <p:nvPr/>
        </p:nvSpPr>
        <p:spPr bwMode="auto">
          <a:xfrm>
            <a:off x="7312025" y="5984875"/>
            <a:ext cx="1290638"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Helvetica" charset="0"/>
                <a:cs typeface="Arial" pitchFamily="34" charset="0"/>
              </a:rPr>
              <a:t>, Workers per day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7491" name="Rectangle 147"/>
          <p:cNvSpPr>
            <a:spLocks noChangeArrowheads="1"/>
          </p:cNvSpPr>
          <p:nvPr/>
        </p:nvSpPr>
        <p:spPr bwMode="auto">
          <a:xfrm>
            <a:off x="1665288" y="5984875"/>
            <a:ext cx="153988"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492" name="Rectangle 148"/>
          <p:cNvSpPr>
            <a:spLocks noChangeArrowheads="1"/>
          </p:cNvSpPr>
          <p:nvPr/>
        </p:nvSpPr>
        <p:spPr bwMode="auto">
          <a:xfrm>
            <a:off x="1501775" y="5256213"/>
            <a:ext cx="325438"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7493" name="Rectangle 149"/>
          <p:cNvSpPr>
            <a:spLocks noChangeArrowheads="1"/>
          </p:cNvSpPr>
          <p:nvPr/>
        </p:nvSpPr>
        <p:spPr bwMode="auto">
          <a:xfrm>
            <a:off x="1501775" y="4654550"/>
            <a:ext cx="325438" cy="209550"/>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Helvetica"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cxnSp>
        <p:nvCxnSpPr>
          <p:cNvPr id="158" name="Straight Connector 157"/>
          <p:cNvCxnSpPr/>
          <p:nvPr/>
        </p:nvCxnSpPr>
        <p:spPr>
          <a:xfrm flipH="1">
            <a:off x="1791420" y="4721525"/>
            <a:ext cx="2596550" cy="8485"/>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H="1" flipV="1">
            <a:off x="5934974" y="5331125"/>
            <a:ext cx="5750" cy="60226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flipV="1">
            <a:off x="4390846" y="4688458"/>
            <a:ext cx="0" cy="1255142"/>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flipH="1" flipV="1">
            <a:off x="3096883" y="5313872"/>
            <a:ext cx="5750" cy="602269"/>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67" name="TextBox 166"/>
          <p:cNvSpPr txBox="1"/>
          <p:nvPr/>
        </p:nvSpPr>
        <p:spPr>
          <a:xfrm>
            <a:off x="5257800" y="1371600"/>
            <a:ext cx="3124200" cy="1477328"/>
          </a:xfrm>
          <a:prstGeom prst="rect">
            <a:avLst/>
          </a:prstGeom>
          <a:noFill/>
        </p:spPr>
        <p:txBody>
          <a:bodyPr wrap="square" rtlCol="0">
            <a:spAutoFit/>
          </a:bodyPr>
          <a:lstStyle/>
          <a:p>
            <a:r>
              <a:rPr lang="en-US" dirty="0" smtClean="0"/>
              <a:t>In the short run, the firm cannot vary its capital, so its short-run expansion path is horizontal at the fixed level of output.</a:t>
            </a:r>
            <a:endParaRPr lang="en-US" dirty="0"/>
          </a:p>
        </p:txBody>
      </p:sp>
      <p:sp>
        <p:nvSpPr>
          <p:cNvPr id="169" name="TextBox 168"/>
          <p:cNvSpPr txBox="1"/>
          <p:nvPr/>
        </p:nvSpPr>
        <p:spPr>
          <a:xfrm>
            <a:off x="5257800" y="1752600"/>
            <a:ext cx="3429000" cy="1754326"/>
          </a:xfrm>
          <a:prstGeom prst="rect">
            <a:avLst/>
          </a:prstGeom>
          <a:noFill/>
        </p:spPr>
        <p:txBody>
          <a:bodyPr wrap="square" rtlCol="0">
            <a:spAutoFit/>
          </a:bodyPr>
          <a:lstStyle/>
          <a:p>
            <a:r>
              <a:rPr lang="en-US" dirty="0" smtClean="0"/>
              <a:t>In the long run, the beer manufacturer increases its output by using more of both inputs, so its long-run expansion path is upward sloping.</a:t>
            </a:r>
            <a:endParaRPr lang="en-US" dirty="0"/>
          </a:p>
        </p:txBody>
      </p:sp>
      <p:sp>
        <p:nvSpPr>
          <p:cNvPr id="69" name="Rectangle 146"/>
          <p:cNvSpPr>
            <a:spLocks noChangeArrowheads="1"/>
          </p:cNvSpPr>
          <p:nvPr/>
        </p:nvSpPr>
        <p:spPr bwMode="auto">
          <a:xfrm rot="16200000">
            <a:off x="930190" y="1965410"/>
            <a:ext cx="1219886" cy="184666"/>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1" u="none" strike="noStrike" cap="none" normalizeH="0" baseline="0" dirty="0" smtClean="0">
                <a:ln>
                  <a:noFill/>
                </a:ln>
                <a:solidFill>
                  <a:srgbClr val="000000"/>
                </a:solidFill>
                <a:effectLst/>
                <a:latin typeface="Helvetica" charset="0"/>
                <a:cs typeface="Arial" pitchFamily="34" charset="0"/>
              </a:rPr>
              <a:t>K</a:t>
            </a:r>
            <a:r>
              <a:rPr kumimoji="0" lang="en-US" sz="1200" b="0" i="0" u="none" strike="noStrike" cap="none" normalizeH="0" baseline="0" dirty="0" smtClean="0">
                <a:ln>
                  <a:noFill/>
                </a:ln>
                <a:solidFill>
                  <a:srgbClr val="000000"/>
                </a:solidFill>
                <a:effectLst/>
                <a:latin typeface="Helvetica" charset="0"/>
                <a:cs typeface="Arial" pitchFamily="34" charset="0"/>
              </a:rPr>
              <a:t>, Capital</a:t>
            </a:r>
            <a:r>
              <a:rPr kumimoji="0" lang="en-US" sz="1200" b="0" i="0" u="none" strike="noStrike" cap="none" normalizeH="0" dirty="0" smtClean="0">
                <a:ln>
                  <a:noFill/>
                </a:ln>
                <a:solidFill>
                  <a:srgbClr val="000000"/>
                </a:solidFill>
                <a:effectLst/>
                <a:latin typeface="Helvetica" charset="0"/>
                <a:cs typeface="Arial" pitchFamily="34" charset="0"/>
              </a:rPr>
              <a:t> per day</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7355"/>
                                        </p:tgtEl>
                                        <p:attrNameLst>
                                          <p:attrName>style.visibility</p:attrName>
                                        </p:attrNameLst>
                                      </p:cBhvr>
                                      <p:to>
                                        <p:strVal val="visible"/>
                                      </p:to>
                                    </p:set>
                                    <p:animEffect transition="in" filter="wipe(left)">
                                      <p:cBhvr>
                                        <p:cTn id="7" dur="500"/>
                                        <p:tgtEl>
                                          <p:spTgt spid="5735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57483"/>
                                        </p:tgtEl>
                                        <p:attrNameLst>
                                          <p:attrName>style.visibility</p:attrName>
                                        </p:attrNameLst>
                                      </p:cBhvr>
                                      <p:to>
                                        <p:strVal val="visible"/>
                                      </p:to>
                                    </p:se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57354"/>
                                        </p:tgtEl>
                                        <p:attrNameLst>
                                          <p:attrName>style.visibility</p:attrName>
                                        </p:attrNameLst>
                                      </p:cBhvr>
                                      <p:to>
                                        <p:strVal val="visible"/>
                                      </p:to>
                                    </p:set>
                                    <p:animEffect transition="in" filter="wipe(left)">
                                      <p:cBhvr>
                                        <p:cTn id="14" dur="500"/>
                                        <p:tgtEl>
                                          <p:spTgt spid="57354"/>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57482"/>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7349"/>
                                        </p:tgtEl>
                                        <p:attrNameLst>
                                          <p:attrName>style.visibility</p:attrName>
                                        </p:attrNameLst>
                                      </p:cBhvr>
                                      <p:to>
                                        <p:strVal val="visible"/>
                                      </p:to>
                                    </p:set>
                                    <p:animEffect transition="in" filter="wipe(left)">
                                      <p:cBhvr>
                                        <p:cTn id="22" dur="500"/>
                                        <p:tgtEl>
                                          <p:spTgt spid="5734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57488"/>
                                        </p:tgtEl>
                                        <p:attrNameLst>
                                          <p:attrName>style.visibility</p:attrName>
                                        </p:attrNameLst>
                                      </p:cBhvr>
                                      <p:to>
                                        <p:strVal val="visible"/>
                                      </p:to>
                                    </p:set>
                                    <p:animEffect transition="in" filter="wipe(left)">
                                      <p:cBhvr>
                                        <p:cTn id="25" dur="500"/>
                                        <p:tgtEl>
                                          <p:spTgt spid="57488"/>
                                        </p:tgtEl>
                                      </p:cBhvr>
                                    </p:animEffec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155"/>
                                        </p:tgtEl>
                                        <p:attrNameLst>
                                          <p:attrName>style.visibility</p:attrName>
                                        </p:attrNameLst>
                                      </p:cBhvr>
                                      <p:to>
                                        <p:strVal val="visible"/>
                                      </p:to>
                                    </p:set>
                                  </p:childTnLst>
                                </p:cTn>
                              </p:par>
                            </p:childTnLst>
                          </p:cTn>
                        </p:par>
                        <p:par>
                          <p:cTn id="29" fill="hold">
                            <p:stCondLst>
                              <p:cond delay="500"/>
                            </p:stCondLst>
                            <p:childTnLst>
                              <p:par>
                                <p:cTn id="30" presetID="22" presetClass="entr" presetSubtype="1" fill="hold" nodeType="afterEffect">
                                  <p:stCondLst>
                                    <p:cond delay="0"/>
                                  </p:stCondLst>
                                  <p:childTnLst>
                                    <p:set>
                                      <p:cBhvr>
                                        <p:cTn id="31" dur="1" fill="hold">
                                          <p:stCondLst>
                                            <p:cond delay="0"/>
                                          </p:stCondLst>
                                        </p:cTn>
                                        <p:tgtEl>
                                          <p:spTgt spid="163"/>
                                        </p:tgtEl>
                                        <p:attrNameLst>
                                          <p:attrName>style.visibility</p:attrName>
                                        </p:attrNameLst>
                                      </p:cBhvr>
                                      <p:to>
                                        <p:strVal val="visible"/>
                                      </p:to>
                                    </p:set>
                                    <p:animEffect transition="in" filter="wipe(up)">
                                      <p:cBhvr>
                                        <p:cTn id="32" dur="500"/>
                                        <p:tgtEl>
                                          <p:spTgt spid="16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7351"/>
                                        </p:tgtEl>
                                        <p:attrNameLst>
                                          <p:attrName>style.visibility</p:attrName>
                                        </p:attrNameLst>
                                      </p:cBhvr>
                                      <p:to>
                                        <p:strVal val="visible"/>
                                      </p:to>
                                    </p:set>
                                    <p:animEffect transition="in" filter="wipe(left)">
                                      <p:cBhvr>
                                        <p:cTn id="37" dur="500"/>
                                        <p:tgtEl>
                                          <p:spTgt spid="5735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57486"/>
                                        </p:tgtEl>
                                        <p:attrNameLst>
                                          <p:attrName>style.visibility</p:attrName>
                                        </p:attrNameLst>
                                      </p:cBhvr>
                                      <p:to>
                                        <p:strVal val="visible"/>
                                      </p:to>
                                    </p:set>
                                    <p:animEffect transition="in" filter="wipe(left)">
                                      <p:cBhvr>
                                        <p:cTn id="40" dur="500"/>
                                        <p:tgtEl>
                                          <p:spTgt spid="57486"/>
                                        </p:tgtEl>
                                      </p:cBhvr>
                                    </p:animEffect>
                                  </p:childTnLst>
                                </p:cTn>
                              </p:par>
                            </p:childTnLst>
                          </p:cTn>
                        </p:par>
                        <p:par>
                          <p:cTn id="41" fill="hold">
                            <p:stCondLst>
                              <p:cond delay="500"/>
                            </p:stCondLst>
                            <p:childTnLst>
                              <p:par>
                                <p:cTn id="42" presetID="1" presetClass="entr" presetSubtype="0" fill="hold" nodeType="afterEffect">
                                  <p:stCondLst>
                                    <p:cond delay="0"/>
                                  </p:stCondLst>
                                  <p:childTnLst>
                                    <p:set>
                                      <p:cBhvr>
                                        <p:cTn id="43" dur="1" fill="hold">
                                          <p:stCondLst>
                                            <p:cond delay="0"/>
                                          </p:stCondLst>
                                        </p:cTn>
                                        <p:tgtEl>
                                          <p:spTgt spid="157"/>
                                        </p:tgtEl>
                                        <p:attrNameLst>
                                          <p:attrName>style.visibility</p:attrName>
                                        </p:attrNameLst>
                                      </p:cBhvr>
                                      <p:to>
                                        <p:strVal val="visible"/>
                                      </p:to>
                                    </p:set>
                                  </p:childTnLst>
                                </p:cTn>
                              </p:par>
                            </p:childTnLst>
                          </p:cTn>
                        </p:par>
                        <p:par>
                          <p:cTn id="44" fill="hold">
                            <p:stCondLst>
                              <p:cond delay="500"/>
                            </p:stCondLst>
                            <p:childTnLst>
                              <p:par>
                                <p:cTn id="45" presetID="22" presetClass="entr" presetSubtype="1" fill="hold" nodeType="afterEffect">
                                  <p:stCondLst>
                                    <p:cond delay="0"/>
                                  </p:stCondLst>
                                  <p:childTnLst>
                                    <p:set>
                                      <p:cBhvr>
                                        <p:cTn id="46" dur="1" fill="hold">
                                          <p:stCondLst>
                                            <p:cond delay="0"/>
                                          </p:stCondLst>
                                        </p:cTn>
                                        <p:tgtEl>
                                          <p:spTgt spid="159"/>
                                        </p:tgtEl>
                                        <p:attrNameLst>
                                          <p:attrName>style.visibility</p:attrName>
                                        </p:attrNameLst>
                                      </p:cBhvr>
                                      <p:to>
                                        <p:strVal val="visible"/>
                                      </p:to>
                                    </p:set>
                                    <p:animEffect transition="in" filter="wipe(up)">
                                      <p:cBhvr>
                                        <p:cTn id="47" dur="500"/>
                                        <p:tgtEl>
                                          <p:spTgt spid="15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66"/>
                                        </p:tgtEl>
                                        <p:attrNameLst>
                                          <p:attrName>style.visibility</p:attrName>
                                        </p:attrNameLst>
                                      </p:cBhvr>
                                      <p:to>
                                        <p:strVal val="visible"/>
                                      </p:to>
                                    </p:set>
                                    <p:animEffect transition="in" filter="wipe(left)">
                                      <p:cBhvr>
                                        <p:cTn id="52" dur="500"/>
                                        <p:tgtEl>
                                          <p:spTgt spid="166"/>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6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57350"/>
                                        </p:tgtEl>
                                        <p:attrNameLst>
                                          <p:attrName>style.visibility</p:attrName>
                                        </p:attrNameLst>
                                      </p:cBhvr>
                                      <p:to>
                                        <p:strVal val="visible"/>
                                      </p:to>
                                    </p:set>
                                    <p:animEffect transition="in" filter="wipe(left)">
                                      <p:cBhvr>
                                        <p:cTn id="61" dur="500"/>
                                        <p:tgtEl>
                                          <p:spTgt spid="57350"/>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57487"/>
                                        </p:tgtEl>
                                        <p:attrNameLst>
                                          <p:attrName>style.visibility</p:attrName>
                                        </p:attrNameLst>
                                      </p:cBhvr>
                                      <p:to>
                                        <p:strVal val="visible"/>
                                      </p:to>
                                    </p:set>
                                    <p:animEffect transition="in" filter="wipe(left)">
                                      <p:cBhvr>
                                        <p:cTn id="64" dur="500"/>
                                        <p:tgtEl>
                                          <p:spTgt spid="57487"/>
                                        </p:tgtEl>
                                      </p:cBhvr>
                                    </p:animEffect>
                                  </p:childTnLst>
                                </p:cTn>
                              </p:par>
                            </p:childTnLst>
                          </p:cTn>
                        </p:par>
                        <p:par>
                          <p:cTn id="65" fill="hold">
                            <p:stCondLst>
                              <p:cond delay="500"/>
                            </p:stCondLst>
                            <p:childTnLst>
                              <p:par>
                                <p:cTn id="66" presetID="1" presetClass="entr" presetSubtype="0" fill="hold" nodeType="afterEffect">
                                  <p:stCondLst>
                                    <p:cond delay="0"/>
                                  </p:stCondLst>
                                  <p:childTnLst>
                                    <p:set>
                                      <p:cBhvr>
                                        <p:cTn id="67" dur="1" fill="hold">
                                          <p:stCondLst>
                                            <p:cond delay="0"/>
                                          </p:stCondLst>
                                        </p:cTn>
                                        <p:tgtEl>
                                          <p:spTgt spid="156"/>
                                        </p:tgtEl>
                                        <p:attrNameLst>
                                          <p:attrName>style.visibility</p:attrName>
                                        </p:attrNameLst>
                                      </p:cBhvr>
                                      <p:to>
                                        <p:strVal val="visible"/>
                                      </p:to>
                                    </p:set>
                                  </p:childTnLst>
                                </p:cTn>
                              </p:par>
                            </p:childTnLst>
                          </p:cTn>
                        </p:par>
                        <p:par>
                          <p:cTn id="68" fill="hold">
                            <p:stCondLst>
                              <p:cond delay="500"/>
                            </p:stCondLst>
                            <p:childTnLst>
                              <p:par>
                                <p:cTn id="69" presetID="22" presetClass="entr" presetSubtype="1" fill="hold" nodeType="afterEffect">
                                  <p:stCondLst>
                                    <p:cond delay="0"/>
                                  </p:stCondLst>
                                  <p:childTnLst>
                                    <p:set>
                                      <p:cBhvr>
                                        <p:cTn id="70" dur="1" fill="hold">
                                          <p:stCondLst>
                                            <p:cond delay="0"/>
                                          </p:stCondLst>
                                        </p:cTn>
                                        <p:tgtEl>
                                          <p:spTgt spid="161"/>
                                        </p:tgtEl>
                                        <p:attrNameLst>
                                          <p:attrName>style.visibility</p:attrName>
                                        </p:attrNameLst>
                                      </p:cBhvr>
                                      <p:to>
                                        <p:strVal val="visible"/>
                                      </p:to>
                                    </p:set>
                                    <p:animEffect transition="in" filter="wipe(up)">
                                      <p:cBhvr>
                                        <p:cTn id="71" dur="500"/>
                                        <p:tgtEl>
                                          <p:spTgt spid="161"/>
                                        </p:tgtEl>
                                      </p:cBhvr>
                                    </p:animEffect>
                                  </p:childTnLst>
                                </p:cTn>
                              </p:par>
                              <p:par>
                                <p:cTn id="72" presetID="22" presetClass="entr" presetSubtype="2" fill="hold" nodeType="withEffect">
                                  <p:stCondLst>
                                    <p:cond delay="0"/>
                                  </p:stCondLst>
                                  <p:childTnLst>
                                    <p:set>
                                      <p:cBhvr>
                                        <p:cTn id="73" dur="1" fill="hold">
                                          <p:stCondLst>
                                            <p:cond delay="0"/>
                                          </p:stCondLst>
                                        </p:cTn>
                                        <p:tgtEl>
                                          <p:spTgt spid="158"/>
                                        </p:tgtEl>
                                        <p:attrNameLst>
                                          <p:attrName>style.visibility</p:attrName>
                                        </p:attrNameLst>
                                      </p:cBhvr>
                                      <p:to>
                                        <p:strVal val="visible"/>
                                      </p:to>
                                    </p:set>
                                    <p:animEffect transition="in" filter="wipe(right)">
                                      <p:cBhvr>
                                        <p:cTn id="74" dur="500"/>
                                        <p:tgtEl>
                                          <p:spTgt spid="15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68"/>
                                        </p:tgtEl>
                                        <p:attrNameLst>
                                          <p:attrName>style.visibility</p:attrName>
                                        </p:attrNameLst>
                                      </p:cBhvr>
                                      <p:to>
                                        <p:strVal val="visible"/>
                                      </p:to>
                                    </p:set>
                                    <p:animEffect transition="in" filter="wipe(left)">
                                      <p:cBhvr>
                                        <p:cTn id="79" dur="500"/>
                                        <p:tgtEl>
                                          <p:spTgt spid="168"/>
                                        </p:tgtEl>
                                      </p:cBhvr>
                                    </p:animEffect>
                                  </p:childTnLst>
                                </p:cTn>
                              </p:par>
                            </p:childTnLst>
                          </p:cTn>
                        </p:par>
                      </p:childTnLst>
                    </p:cTn>
                  </p:par>
                  <p:par>
                    <p:cTn id="80" fill="hold">
                      <p:stCondLst>
                        <p:cond delay="indefinite"/>
                      </p:stCondLst>
                      <p:childTnLst>
                        <p:par>
                          <p:cTn id="81" fill="hold">
                            <p:stCondLst>
                              <p:cond delay="0"/>
                            </p:stCondLst>
                            <p:childTnLst>
                              <p:par>
                                <p:cTn id="82" presetID="1" presetClass="exit" presetSubtype="0" fill="hold" grpId="1" nodeType="clickEffect">
                                  <p:stCondLst>
                                    <p:cond delay="0"/>
                                  </p:stCondLst>
                                  <p:childTnLst>
                                    <p:set>
                                      <p:cBhvr>
                                        <p:cTn id="83" dur="1" fill="hold">
                                          <p:stCondLst>
                                            <p:cond delay="0"/>
                                          </p:stCondLst>
                                        </p:cTn>
                                        <p:tgtEl>
                                          <p:spTgt spid="167"/>
                                        </p:tgtEl>
                                        <p:attrNameLst>
                                          <p:attrName>style.visibility</p:attrName>
                                        </p:attrNameLst>
                                      </p:cBhvr>
                                      <p:to>
                                        <p:strVal val="hidden"/>
                                      </p:to>
                                    </p:set>
                                  </p:childTnLst>
                                </p:cTn>
                              </p:par>
                            </p:childTnLst>
                          </p:cTn>
                        </p:par>
                        <p:par>
                          <p:cTn id="84" fill="hold">
                            <p:stCondLst>
                              <p:cond delay="0"/>
                            </p:stCondLst>
                            <p:childTnLst>
                              <p:par>
                                <p:cTn id="85" presetID="1" presetClass="entr" presetSubtype="0" fill="hold" grpId="0" nodeType="afterEffect">
                                  <p:stCondLst>
                                    <p:cond delay="0"/>
                                  </p:stCondLst>
                                  <p:childTnLst>
                                    <p:set>
                                      <p:cBhvr>
                                        <p:cTn id="86"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P spid="57350" grpId="0" animBg="1"/>
      <p:bldP spid="57351" grpId="0" animBg="1"/>
      <p:bldP spid="57354" grpId="0" animBg="1"/>
      <p:bldP spid="57355" grpId="0" animBg="1"/>
      <p:bldP spid="57482" grpId="0"/>
      <p:bldP spid="57483" grpId="0"/>
      <p:bldP spid="57486" grpId="0"/>
      <p:bldP spid="57487" grpId="0"/>
      <p:bldP spid="57488" grpId="0"/>
      <p:bldP spid="167" grpId="0"/>
      <p:bldP spid="167" grpId="1"/>
      <p:bldP spid="169" grpId="0"/>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p:txBody>
          <a:bodyPr/>
          <a:lstStyle/>
          <a:p>
            <a:pPr eaLnBrk="1" hangingPunct="1"/>
            <a:r>
              <a:rPr lang="en-US" sz="3200" dirty="0" smtClean="0"/>
              <a:t>The Learning Curve</a:t>
            </a:r>
          </a:p>
        </p:txBody>
      </p:sp>
      <p:sp>
        <p:nvSpPr>
          <p:cNvPr id="59394" name="Rectangle 3"/>
          <p:cNvSpPr>
            <a:spLocks noGrp="1" noChangeArrowheads="1"/>
          </p:cNvSpPr>
          <p:nvPr>
            <p:ph type="body" idx="4294967295"/>
          </p:nvPr>
        </p:nvSpPr>
        <p:spPr/>
        <p:txBody>
          <a:bodyPr/>
          <a:lstStyle/>
          <a:p>
            <a:pPr eaLnBrk="1" hangingPunct="1"/>
            <a:r>
              <a:rPr lang="en-US" b="1" dirty="0" smtClean="0"/>
              <a:t>Learning by doing - </a:t>
            </a:r>
            <a:r>
              <a:rPr lang="en-US" dirty="0" smtClean="0"/>
              <a:t>the productive skills and knowledge that workers and managers gain from experience.</a:t>
            </a:r>
          </a:p>
        </p:txBody>
      </p:sp>
    </p:spTree>
  </p:cSld>
  <p:clrMapOvr>
    <a:masterClrMapping/>
  </p:clrMapOvr>
  <p:transition>
    <p:checke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p:txBody>
          <a:bodyPr/>
          <a:lstStyle/>
          <a:p>
            <a:pPr eaLnBrk="1" hangingPunct="1"/>
            <a:r>
              <a:rPr lang="en-US" b="1" dirty="0" smtClean="0"/>
              <a:t>Figure 7.11 </a:t>
            </a:r>
            <a:r>
              <a:rPr lang="en-US" dirty="0" smtClean="0"/>
              <a:t>Learning by Doing</a:t>
            </a:r>
          </a:p>
        </p:txBody>
      </p:sp>
      <p:pic>
        <p:nvPicPr>
          <p:cNvPr id="3" name="Picture 2" descr="fig07_11.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0" y="1828800"/>
            <a:ext cx="8382000" cy="3410784"/>
          </a:xfrm>
          <a:prstGeom prst="rect">
            <a:avLst/>
          </a:prstGeom>
        </p:spPr>
      </p:pic>
    </p:spTree>
  </p:cSld>
  <p:clrMapOvr>
    <a:masterClrMapping/>
  </p:clrMapOvr>
  <p:transition spd="med">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1" name="Title 1"/>
          <p:cNvSpPr>
            <a:spLocks noGrp="1"/>
          </p:cNvSpPr>
          <p:nvPr>
            <p:ph type="title" idx="4294967295"/>
          </p:nvPr>
        </p:nvSpPr>
        <p:spPr/>
        <p:txBody>
          <a:bodyPr/>
          <a:lstStyle/>
          <a:p>
            <a:pPr eaLnBrk="1" hangingPunct="1"/>
            <a:r>
              <a:rPr lang="en-US" smtClean="0"/>
              <a:t>Why Costs Fall over Time</a:t>
            </a:r>
          </a:p>
        </p:txBody>
      </p:sp>
      <p:sp>
        <p:nvSpPr>
          <p:cNvPr id="61442" name="Content Placeholder 2"/>
          <p:cNvSpPr>
            <a:spLocks noGrp="1"/>
          </p:cNvSpPr>
          <p:nvPr>
            <p:ph idx="4294967295"/>
          </p:nvPr>
        </p:nvSpPr>
        <p:spPr/>
        <p:txBody>
          <a:bodyPr/>
          <a:lstStyle/>
          <a:p>
            <a:pPr eaLnBrk="1" hangingPunct="1"/>
            <a:r>
              <a:rPr lang="en-US" smtClean="0"/>
              <a:t>Technological or organizational progress may increase productivity.</a:t>
            </a:r>
          </a:p>
          <a:p>
            <a:pPr eaLnBrk="1" hangingPunct="1"/>
            <a:r>
              <a:rPr lang="en-US" smtClean="0"/>
              <a:t>Operating at a larger scale in the long run may lower average costs due to increasing returns to scale.</a:t>
            </a:r>
          </a:p>
          <a:p>
            <a:pPr eaLnBrk="1" hangingPunct="1"/>
            <a:r>
              <a:rPr lang="en-US" smtClean="0"/>
              <a:t>The firm</a:t>
            </a:r>
            <a:r>
              <a:rPr lang="en-US" altLang="en-US" smtClean="0"/>
              <a:t>’</a:t>
            </a:r>
            <a:r>
              <a:rPr lang="en-US" smtClean="0"/>
              <a:t>s workers and managers may become more proficient over time due to learning by doing.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5" name="Rectangle 2"/>
          <p:cNvSpPr>
            <a:spLocks noGrp="1" noChangeArrowheads="1"/>
          </p:cNvSpPr>
          <p:nvPr>
            <p:ph type="title" idx="4294967295"/>
          </p:nvPr>
        </p:nvSpPr>
        <p:spPr/>
        <p:txBody>
          <a:bodyPr/>
          <a:lstStyle/>
          <a:p>
            <a:pPr eaLnBrk="1" hangingPunct="1"/>
            <a:r>
              <a:rPr lang="en-US" smtClean="0"/>
              <a:t>Cost of Producing Multiple Goods</a:t>
            </a:r>
          </a:p>
        </p:txBody>
      </p:sp>
      <p:sp>
        <p:nvSpPr>
          <p:cNvPr id="665603" name="Rectangle 3"/>
          <p:cNvSpPr>
            <a:spLocks noGrp="1" noChangeArrowheads="1"/>
          </p:cNvSpPr>
          <p:nvPr>
            <p:ph type="body" idx="4294967295"/>
          </p:nvPr>
        </p:nvSpPr>
        <p:spPr/>
        <p:txBody>
          <a:bodyPr/>
          <a:lstStyle/>
          <a:p>
            <a:pPr eaLnBrk="1" hangingPunct="1"/>
            <a:r>
              <a:rPr lang="en-US" b="1" smtClean="0"/>
              <a:t>Economies of scope - </a:t>
            </a:r>
            <a:r>
              <a:rPr lang="en-US" smtClean="0"/>
              <a:t>situation in which it is less expensive to produce goods jointly than separately.</a:t>
            </a:r>
          </a:p>
          <a:p>
            <a:pPr eaLnBrk="1" hangingPunct="1">
              <a:buFontTx/>
              <a:buNone/>
            </a:pPr>
            <a:endParaRPr lang="en-US" smtClean="0"/>
          </a:p>
          <a:p>
            <a:pPr eaLnBrk="1" hangingPunct="1">
              <a:buFontTx/>
              <a:buNone/>
            </a:pPr>
            <a:endParaRPr lang="en-US" smtClean="0"/>
          </a:p>
          <a:p>
            <a:pPr eaLnBrk="1" hangingPunct="1"/>
            <a:r>
              <a:rPr lang="en-US" b="1" smtClean="0"/>
              <a:t>Production possibility frontier - </a:t>
            </a:r>
            <a:r>
              <a:rPr lang="en-US" smtClean="0"/>
              <a:t>the maximum amount of outputs that can be produced from a fixed amount of input.</a:t>
            </a:r>
          </a:p>
        </p:txBody>
      </p:sp>
      <p:pic>
        <p:nvPicPr>
          <p:cNvPr id="506886" name="Picture 6" descr="eq07_p2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625" y="2971800"/>
            <a:ext cx="523875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65603">
                                            <p:txEl>
                                              <p:pRg st="0" end="0"/>
                                            </p:txEl>
                                          </p:spTgt>
                                        </p:tgtEl>
                                        <p:attrNameLst>
                                          <p:attrName>style.visibility</p:attrName>
                                        </p:attrNameLst>
                                      </p:cBhvr>
                                      <p:to>
                                        <p:strVal val="visible"/>
                                      </p:to>
                                    </p:set>
                                    <p:anim to="" calcmode="lin" valueType="num">
                                      <p:cBhvr>
                                        <p:cTn id="7" dur="1" fill="hold"/>
                                        <p:tgtEl>
                                          <p:spTgt spid="665603">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06886"/>
                                        </p:tgtEl>
                                        <p:attrNameLst>
                                          <p:attrName>style.visibility</p:attrName>
                                        </p:attrNameLst>
                                      </p:cBhvr>
                                      <p:to>
                                        <p:strVal val="visible"/>
                                      </p:to>
                                    </p:set>
                                    <p:anim calcmode="lin" valueType="num">
                                      <p:cBhvr additive="base">
                                        <p:cTn id="12" dur="500" fill="hold"/>
                                        <p:tgtEl>
                                          <p:spTgt spid="506886"/>
                                        </p:tgtEl>
                                        <p:attrNameLst>
                                          <p:attrName>ppt_x</p:attrName>
                                        </p:attrNameLst>
                                      </p:cBhvr>
                                      <p:tavLst>
                                        <p:tav tm="0">
                                          <p:val>
                                            <p:strVal val="#ppt_x"/>
                                          </p:val>
                                        </p:tav>
                                        <p:tav tm="100000">
                                          <p:val>
                                            <p:strVal val="#ppt_x"/>
                                          </p:val>
                                        </p:tav>
                                      </p:tavLst>
                                    </p:anim>
                                    <p:anim calcmode="lin" valueType="num">
                                      <p:cBhvr additive="base">
                                        <p:cTn id="13" dur="500" fill="hold"/>
                                        <p:tgtEl>
                                          <p:spTgt spid="506886"/>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665603">
                                            <p:txEl>
                                              <p:pRg st="3" end="3"/>
                                            </p:txEl>
                                          </p:spTgt>
                                        </p:tgtEl>
                                        <p:attrNameLst>
                                          <p:attrName>style.visibility</p:attrName>
                                        </p:attrNameLst>
                                      </p:cBhvr>
                                      <p:to>
                                        <p:strVal val="visible"/>
                                      </p:to>
                                    </p:set>
                                    <p:anim to="" calcmode="lin" valueType="num">
                                      <p:cBhvr>
                                        <p:cTn id="18" dur="1" fill="hold"/>
                                        <p:tgtEl>
                                          <p:spTgt spid="66560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03"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p:txBody>
          <a:bodyPr/>
          <a:lstStyle/>
          <a:p>
            <a:pPr eaLnBrk="1" hangingPunct="1"/>
            <a:r>
              <a:rPr lang="en-US" b="1" smtClean="0"/>
              <a:t>Figure 7.12 </a:t>
            </a:r>
            <a:r>
              <a:rPr lang="en-US" smtClean="0"/>
              <a:t>Joint Production</a:t>
            </a:r>
          </a:p>
        </p:txBody>
      </p:sp>
      <p:pic>
        <p:nvPicPr>
          <p:cNvPr id="2" name="Picture 1" descr="fig07_12.gi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895600" y="1295400"/>
            <a:ext cx="3898094" cy="4876800"/>
          </a:xfrm>
          <a:prstGeom prst="rect">
            <a:avLst/>
          </a:prstGeom>
        </p:spPr>
      </p:pic>
    </p:spTree>
  </p:cSld>
  <p:clrMapOvr>
    <a:masterClrMapping/>
  </p:clrMapOvr>
  <p:transition spd="med">
    <p:zoom dir="in"/>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3" name="Rectangle 2"/>
          <p:cNvSpPr>
            <a:spLocks noGrp="1" noChangeArrowheads="1"/>
          </p:cNvSpPr>
          <p:nvPr>
            <p:ph type="title" idx="4294967295"/>
          </p:nvPr>
        </p:nvSpPr>
        <p:spPr/>
        <p:txBody>
          <a:bodyPr/>
          <a:lstStyle/>
          <a:p>
            <a:pPr eaLnBrk="1" hangingPunct="1"/>
            <a:r>
              <a:rPr lang="en-US" dirty="0" smtClean="0"/>
              <a:t>Technology Choice at Home </a:t>
            </a:r>
            <a:br>
              <a:rPr lang="en-US" dirty="0" smtClean="0"/>
            </a:br>
            <a:r>
              <a:rPr lang="en-US" dirty="0" smtClean="0"/>
              <a:t>Versus Abroad</a:t>
            </a:r>
          </a:p>
        </p:txBody>
      </p:sp>
      <p:pic>
        <p:nvPicPr>
          <p:cNvPr id="3" name="Picture 2" descr="Screen Shot 2014-05-07 at 11.19.16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52600" y="1295400"/>
            <a:ext cx="4953000" cy="4953000"/>
          </a:xfrm>
          <a:prstGeom prst="rect">
            <a:avLst/>
          </a:prstGeom>
        </p:spPr>
      </p:pic>
    </p:spTree>
  </p:cSld>
  <p:clrMapOvr>
    <a:masterClrMapping/>
  </p:clrMapOvr>
  <p:transition spd="med">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idx="4294967295"/>
          </p:nvPr>
        </p:nvSpPr>
        <p:spPr/>
        <p:txBody>
          <a:bodyPr/>
          <a:lstStyle/>
          <a:p>
            <a:pPr eaLnBrk="1" hangingPunct="1"/>
            <a:r>
              <a:rPr lang="en-US" smtClean="0"/>
              <a:t>Solved Problem 7.1: Answer</a:t>
            </a:r>
          </a:p>
        </p:txBody>
      </p:sp>
      <p:sp>
        <p:nvSpPr>
          <p:cNvPr id="10242" name="Content Placeholder 2"/>
          <p:cNvSpPr>
            <a:spLocks noGrp="1"/>
          </p:cNvSpPr>
          <p:nvPr>
            <p:ph idx="4294967295"/>
          </p:nvPr>
        </p:nvSpPr>
        <p:spPr/>
        <p:txBody>
          <a:bodyPr/>
          <a:lstStyle/>
          <a:p>
            <a:pPr eaLnBrk="1" hangingPunct="1"/>
            <a:r>
              <a:rPr lang="en-US" sz="2600" dirty="0" smtClean="0"/>
              <a:t>To calculate her opportunity cost, determine the benefit that Meredith would forgo by attending the derivatives class.</a:t>
            </a:r>
          </a:p>
          <a:p>
            <a:pPr eaLnBrk="1" hangingPunct="1"/>
            <a:r>
              <a:rPr lang="en-US" sz="2600" dirty="0" smtClean="0"/>
              <a:t>Because she incurs no additional fee to attend the derivatives talk, Meredith</a:t>
            </a:r>
            <a:r>
              <a:rPr lang="en-US" altLang="en-US" sz="2600" dirty="0" smtClean="0"/>
              <a:t>’</a:t>
            </a:r>
            <a:r>
              <a:rPr lang="en-US" sz="2600" dirty="0" smtClean="0"/>
              <a:t>s opportunity cost is the foregone benefit of hearing the Buffett speech. Because she values hearing the Buffett speech at $100, but only has to pay $40, her net benefit from hearing that talk is $60 (= $100 – $40). Thus, her opportunity cost of attending the derivatives talk is $60.</a:t>
            </a:r>
          </a:p>
          <a:p>
            <a:pPr lvl="1" eaLnBrk="1" hangingPunct="1"/>
            <a:endParaRPr lang="en-US" sz="2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5" name="Rectangle 2"/>
          <p:cNvSpPr>
            <a:spLocks noGrp="1" noChangeArrowheads="1"/>
          </p:cNvSpPr>
          <p:nvPr>
            <p:ph type="title" idx="4294967295"/>
          </p:nvPr>
        </p:nvSpPr>
        <p:spPr/>
        <p:txBody>
          <a:bodyPr/>
          <a:lstStyle/>
          <a:p>
            <a:pPr eaLnBrk="1" hangingPunct="1"/>
            <a:r>
              <a:rPr lang="en-US" dirty="0" smtClean="0"/>
              <a:t>Costs of Durable Inputs</a:t>
            </a:r>
          </a:p>
        </p:txBody>
      </p:sp>
      <p:sp>
        <p:nvSpPr>
          <p:cNvPr id="616451" name="Rectangle 3"/>
          <p:cNvSpPr>
            <a:spLocks noGrp="1" noChangeArrowheads="1"/>
          </p:cNvSpPr>
          <p:nvPr>
            <p:ph type="body" idx="4294967295"/>
          </p:nvPr>
        </p:nvSpPr>
        <p:spPr/>
        <p:txBody>
          <a:bodyPr/>
          <a:lstStyle/>
          <a:p>
            <a:pPr eaLnBrk="1" hangingPunct="1"/>
            <a:r>
              <a:rPr lang="en-US" b="1" smtClean="0"/>
              <a:t>Durable good – </a:t>
            </a:r>
            <a:r>
              <a:rPr lang="en-US" smtClean="0"/>
              <a:t>a product that is usable for years.</a:t>
            </a:r>
          </a:p>
          <a:p>
            <a:pPr eaLnBrk="1" hangingPunct="1"/>
            <a:r>
              <a:rPr lang="en-US" smtClean="0"/>
              <a:t>Two issues may arise in measuring the cost of durable goods:</a:t>
            </a:r>
          </a:p>
          <a:p>
            <a:pPr lvl="1" eaLnBrk="1" hangingPunct="1"/>
            <a:r>
              <a:rPr lang="en-US" smtClean="0"/>
              <a:t>How to allocate the initial purchase cost over time.</a:t>
            </a:r>
          </a:p>
          <a:p>
            <a:pPr lvl="1" eaLnBrk="1" hangingPunct="1"/>
            <a:r>
              <a:rPr lang="en-US" smtClean="0"/>
              <a:t>What to do if the value of the capital changes over time.</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6451">
                                            <p:txEl>
                                              <p:pRg st="0" end="0"/>
                                            </p:txEl>
                                          </p:spTgt>
                                        </p:tgtEl>
                                        <p:attrNameLst>
                                          <p:attrName>style.visibility</p:attrName>
                                        </p:attrNameLst>
                                      </p:cBhvr>
                                      <p:to>
                                        <p:strVal val="visible"/>
                                      </p:to>
                                    </p:set>
                                    <p:anim calcmode="lin" valueType="num">
                                      <p:cBhvr>
                                        <p:cTn id="7" dur="500" fill="hold"/>
                                        <p:tgtEl>
                                          <p:spTgt spid="6164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64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16451">
                                            <p:txEl>
                                              <p:pRg st="1" end="1"/>
                                            </p:txEl>
                                          </p:spTgt>
                                        </p:tgtEl>
                                        <p:attrNameLst>
                                          <p:attrName>style.visibility</p:attrName>
                                        </p:attrNameLst>
                                      </p:cBhvr>
                                      <p:to>
                                        <p:strVal val="visible"/>
                                      </p:to>
                                    </p:set>
                                    <p:anim calcmode="lin" valueType="num">
                                      <p:cBhvr>
                                        <p:cTn id="13" dur="500" fill="hold"/>
                                        <p:tgtEl>
                                          <p:spTgt spid="61645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616451">
                                            <p:txEl>
                                              <p:pRg st="1" end="1"/>
                                            </p:txEl>
                                          </p:spTgt>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616451">
                                            <p:txEl>
                                              <p:pRg st="2" end="2"/>
                                            </p:txEl>
                                          </p:spTgt>
                                        </p:tgtEl>
                                        <p:attrNameLst>
                                          <p:attrName>style.visibility</p:attrName>
                                        </p:attrNameLst>
                                      </p:cBhvr>
                                      <p:to>
                                        <p:strVal val="visible"/>
                                      </p:to>
                                    </p:set>
                                    <p:anim calcmode="lin" valueType="num">
                                      <p:cBhvr>
                                        <p:cTn id="17" dur="500" fill="hold"/>
                                        <p:tgtEl>
                                          <p:spTgt spid="61645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616451">
                                            <p:txEl>
                                              <p:pRg st="2" end="2"/>
                                            </p:txEl>
                                          </p:spTgt>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616451">
                                            <p:txEl>
                                              <p:pRg st="3" end="3"/>
                                            </p:txEl>
                                          </p:spTgt>
                                        </p:tgtEl>
                                        <p:attrNameLst>
                                          <p:attrName>style.visibility</p:attrName>
                                        </p:attrNameLst>
                                      </p:cBhvr>
                                      <p:to>
                                        <p:strVal val="visible"/>
                                      </p:to>
                                    </p:set>
                                    <p:anim calcmode="lin" valueType="num">
                                      <p:cBhvr>
                                        <p:cTn id="21" dur="500" fill="hold"/>
                                        <p:tgtEl>
                                          <p:spTgt spid="616451">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61645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5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p:txBody>
          <a:bodyPr/>
          <a:lstStyle/>
          <a:p>
            <a:pPr eaLnBrk="1" hangingPunct="1"/>
            <a:r>
              <a:rPr lang="en-US" smtClean="0"/>
              <a:t>Sunk Costs</a:t>
            </a:r>
          </a:p>
        </p:txBody>
      </p:sp>
      <p:sp>
        <p:nvSpPr>
          <p:cNvPr id="616451" name="Rectangle 3"/>
          <p:cNvSpPr>
            <a:spLocks noGrp="1" noChangeArrowheads="1"/>
          </p:cNvSpPr>
          <p:nvPr>
            <p:ph type="body" idx="4294967295"/>
          </p:nvPr>
        </p:nvSpPr>
        <p:spPr/>
        <p:txBody>
          <a:bodyPr/>
          <a:lstStyle/>
          <a:p>
            <a:pPr eaLnBrk="1" hangingPunct="1"/>
            <a:r>
              <a:rPr lang="en-US" b="1" smtClean="0"/>
              <a:t>Sunk cost – </a:t>
            </a:r>
            <a:r>
              <a:rPr lang="en-US" smtClean="0"/>
              <a:t>a past expenditure that cannot be recovered.</a:t>
            </a:r>
          </a:p>
          <a:p>
            <a:pPr eaLnBrk="1" hangingPunct="1"/>
            <a:endParaRPr lang="en-US" smtClean="0"/>
          </a:p>
          <a:p>
            <a:pPr eaLnBrk="1" hangingPunct="1"/>
            <a:r>
              <a:rPr lang="en-US" smtClean="0"/>
              <a:t>Sunk cost is not relevant to a manager when deciding how much to produce now.</a:t>
            </a:r>
          </a:p>
          <a:p>
            <a:pPr eaLnBrk="1" hangingPunct="1"/>
            <a:endParaRPr lang="en-US" smtClean="0"/>
          </a:p>
          <a:p>
            <a:pPr eaLnBrk="1" hangingPunct="1"/>
            <a:r>
              <a:rPr lang="en-US" smtClean="0"/>
              <a:t>If an expenditure is sunk, it is not an opportunity cost. </a:t>
            </a:r>
          </a:p>
          <a:p>
            <a:pPr eaLnBrk="1" hangingPunct="1"/>
            <a:endParaRPr lang="en-US" smtClean="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6451">
                                            <p:txEl>
                                              <p:pRg st="0" end="0"/>
                                            </p:txEl>
                                          </p:spTgt>
                                        </p:tgtEl>
                                        <p:attrNameLst>
                                          <p:attrName>style.visibility</p:attrName>
                                        </p:attrNameLst>
                                      </p:cBhvr>
                                      <p:to>
                                        <p:strVal val="visible"/>
                                      </p:to>
                                    </p:set>
                                    <p:anim calcmode="lin" valueType="num">
                                      <p:cBhvr>
                                        <p:cTn id="7" dur="500" fill="hold"/>
                                        <p:tgtEl>
                                          <p:spTgt spid="6164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6451">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16451">
                                            <p:txEl>
                                              <p:pRg st="2" end="2"/>
                                            </p:txEl>
                                          </p:spTgt>
                                        </p:tgtEl>
                                        <p:attrNameLst>
                                          <p:attrName>style.visibility</p:attrName>
                                        </p:attrNameLst>
                                      </p:cBhvr>
                                      <p:to>
                                        <p:strVal val="visible"/>
                                      </p:to>
                                    </p:set>
                                    <p:anim calcmode="lin" valueType="num">
                                      <p:cBhvr>
                                        <p:cTn id="13" dur="500" fill="hold"/>
                                        <p:tgtEl>
                                          <p:spTgt spid="616451">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61645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16451">
                                            <p:txEl>
                                              <p:pRg st="4" end="4"/>
                                            </p:txEl>
                                          </p:spTgt>
                                        </p:tgtEl>
                                        <p:attrNameLst>
                                          <p:attrName>style.visibility</p:attrName>
                                        </p:attrNameLst>
                                      </p:cBhvr>
                                      <p:to>
                                        <p:strVal val="visible"/>
                                      </p:to>
                                    </p:set>
                                    <p:anim calcmode="lin" valueType="num">
                                      <p:cBhvr>
                                        <p:cTn id="19" dur="500" fill="hold"/>
                                        <p:tgtEl>
                                          <p:spTgt spid="616451">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616451">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645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3" name="Rectangle 2"/>
          <p:cNvSpPr>
            <a:spLocks noGrp="1" noChangeArrowheads="1"/>
          </p:cNvSpPr>
          <p:nvPr>
            <p:ph type="title" idx="4294967295"/>
          </p:nvPr>
        </p:nvSpPr>
        <p:spPr/>
        <p:txBody>
          <a:bodyPr/>
          <a:lstStyle/>
          <a:p>
            <a:pPr eaLnBrk="1" hangingPunct="1"/>
            <a:r>
              <a:rPr lang="en-US" smtClean="0"/>
              <a:t>Short-Run Costs</a:t>
            </a:r>
          </a:p>
        </p:txBody>
      </p:sp>
      <p:sp>
        <p:nvSpPr>
          <p:cNvPr id="617475" name="Rectangle 3"/>
          <p:cNvSpPr>
            <a:spLocks noGrp="1" noChangeArrowheads="1"/>
          </p:cNvSpPr>
          <p:nvPr>
            <p:ph type="body" idx="4294967295"/>
          </p:nvPr>
        </p:nvSpPr>
        <p:spPr/>
        <p:txBody>
          <a:bodyPr/>
          <a:lstStyle/>
          <a:p>
            <a:pPr eaLnBrk="1" hangingPunct="1">
              <a:lnSpc>
                <a:spcPct val="80000"/>
              </a:lnSpc>
            </a:pPr>
            <a:r>
              <a:rPr lang="en-US" sz="2800" b="1" smtClean="0"/>
              <a:t>Fixed cost (</a:t>
            </a:r>
            <a:r>
              <a:rPr lang="en-US" sz="2800" b="1" i="1" smtClean="0"/>
              <a:t>F</a:t>
            </a:r>
            <a:r>
              <a:rPr lang="en-US" sz="2800" b="1" smtClean="0"/>
              <a:t>) – </a:t>
            </a:r>
            <a:r>
              <a:rPr lang="en-US" sz="2800" smtClean="0"/>
              <a:t>a production expense that does not vary with output.</a:t>
            </a:r>
          </a:p>
          <a:p>
            <a:pPr eaLnBrk="1" hangingPunct="1">
              <a:lnSpc>
                <a:spcPct val="80000"/>
              </a:lnSpc>
            </a:pPr>
            <a:endParaRPr lang="en-US" sz="2800" smtClean="0"/>
          </a:p>
          <a:p>
            <a:pPr eaLnBrk="1" hangingPunct="1">
              <a:lnSpc>
                <a:spcPct val="80000"/>
              </a:lnSpc>
            </a:pPr>
            <a:r>
              <a:rPr lang="en-US" sz="2800" b="1" smtClean="0"/>
              <a:t>Variable cost (VC) – </a:t>
            </a:r>
            <a:r>
              <a:rPr lang="en-US" sz="2800" smtClean="0"/>
              <a:t>a production expense that changes with the quantity of output produced.</a:t>
            </a:r>
          </a:p>
          <a:p>
            <a:pPr eaLnBrk="1" hangingPunct="1">
              <a:lnSpc>
                <a:spcPct val="80000"/>
              </a:lnSpc>
            </a:pPr>
            <a:endParaRPr lang="en-US" sz="2800" smtClean="0"/>
          </a:p>
          <a:p>
            <a:pPr eaLnBrk="1" hangingPunct="1">
              <a:lnSpc>
                <a:spcPct val="80000"/>
              </a:lnSpc>
            </a:pPr>
            <a:r>
              <a:rPr lang="en-US" sz="2800" b="1" smtClean="0"/>
              <a:t>Cost (total cost, C) – </a:t>
            </a:r>
            <a:r>
              <a:rPr lang="en-US" sz="2800" smtClean="0"/>
              <a:t>the sum of a firm</a:t>
            </a:r>
            <a:r>
              <a:rPr lang="en-US" altLang="en-US" sz="2800" smtClean="0"/>
              <a:t>’</a:t>
            </a:r>
            <a:r>
              <a:rPr lang="en-US" sz="2800" smtClean="0"/>
              <a:t>s variable cost and fixed cost:</a:t>
            </a:r>
          </a:p>
          <a:p>
            <a:pPr eaLnBrk="1" hangingPunct="1">
              <a:lnSpc>
                <a:spcPct val="80000"/>
              </a:lnSpc>
            </a:pPr>
            <a:endParaRPr lang="en-US" sz="2800" smtClean="0"/>
          </a:p>
          <a:p>
            <a:pPr algn="ctr" eaLnBrk="1" hangingPunct="1">
              <a:lnSpc>
                <a:spcPct val="80000"/>
              </a:lnSpc>
              <a:buFontTx/>
              <a:buNone/>
            </a:pPr>
            <a:r>
              <a:rPr lang="en-US" sz="2800" i="1" smtClean="0">
                <a:latin typeface="Times New Roman" panose="02020603050405020304" pitchFamily="18" charset="0"/>
              </a:rPr>
              <a:t>C = VC + F</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17475">
                                            <p:txEl>
                                              <p:pRg st="0" end="0"/>
                                            </p:txEl>
                                          </p:spTgt>
                                        </p:tgtEl>
                                        <p:attrNameLst>
                                          <p:attrName>style.visibility</p:attrName>
                                        </p:attrNameLst>
                                      </p:cBhvr>
                                      <p:to>
                                        <p:strVal val="visible"/>
                                      </p:to>
                                    </p:set>
                                    <p:anim calcmode="lin" valueType="num">
                                      <p:cBhvr>
                                        <p:cTn id="7" dur="500" fill="hold"/>
                                        <p:tgtEl>
                                          <p:spTgt spid="6174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747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17475">
                                            <p:txEl>
                                              <p:pRg st="2" end="2"/>
                                            </p:txEl>
                                          </p:spTgt>
                                        </p:tgtEl>
                                        <p:attrNameLst>
                                          <p:attrName>style.visibility</p:attrName>
                                        </p:attrNameLst>
                                      </p:cBhvr>
                                      <p:to>
                                        <p:strVal val="visible"/>
                                      </p:to>
                                    </p:set>
                                    <p:anim calcmode="lin" valueType="num">
                                      <p:cBhvr>
                                        <p:cTn id="13" dur="500" fill="hold"/>
                                        <p:tgtEl>
                                          <p:spTgt spid="617475">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61747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17475">
                                            <p:txEl>
                                              <p:pRg st="4" end="4"/>
                                            </p:txEl>
                                          </p:spTgt>
                                        </p:tgtEl>
                                        <p:attrNameLst>
                                          <p:attrName>style.visibility</p:attrName>
                                        </p:attrNameLst>
                                      </p:cBhvr>
                                      <p:to>
                                        <p:strVal val="visible"/>
                                      </p:to>
                                    </p:set>
                                    <p:anim calcmode="lin" valueType="num">
                                      <p:cBhvr>
                                        <p:cTn id="19" dur="500" fill="hold"/>
                                        <p:tgtEl>
                                          <p:spTgt spid="617475">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61747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17475">
                                            <p:txEl>
                                              <p:pRg st="6" end="6"/>
                                            </p:txEl>
                                          </p:spTgt>
                                        </p:tgtEl>
                                        <p:attrNameLst>
                                          <p:attrName>style.visibility</p:attrName>
                                        </p:attrNameLst>
                                      </p:cBhvr>
                                      <p:to>
                                        <p:strVal val="visible"/>
                                      </p:to>
                                    </p:set>
                                    <p:anim calcmode="lin" valueType="num">
                                      <p:cBhvr>
                                        <p:cTn id="25" dur="500" fill="hold"/>
                                        <p:tgtEl>
                                          <p:spTgt spid="617475">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617475">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build="p" autoUpdateAnimBg="0"/>
    </p:bldLst>
  </p:timing>
</p:sld>
</file>

<file path=ppt/theme/theme1.xml><?xml version="1.0" encoding="utf-8"?>
<a:theme xmlns:a="http://schemas.openxmlformats.org/drawingml/2006/main" name="Template_Perloff">
  <a:themeElements>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earson_PowerPoint_Template_Bekaer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Pearson_PowerPoint_Template_Beka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earson_PowerPoint_Template_Bekaer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earson_PowerPoint_Template_Bekaer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earson_PowerPoint_Template_Bekaer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earson_PowerPoint_Template_Bekaer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earson_PowerPoint_Template_Bekaer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earson_PowerPoint_Template_Bekaer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earson_PowerPoint_Template_Bekaer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earson_PowerPoint_Template_Bekaer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earson_PowerPoint_Template_Bekaer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earson_PowerPoint_Template_Bekaer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earson_PowerPoint_Template_Bekaer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Template_Perloff.pot</Template>
  <TotalTime>222</TotalTime>
  <Words>3094</Words>
  <Application>Microsoft Office PowerPoint</Application>
  <PresentationFormat>On-screen Show (4:3)</PresentationFormat>
  <Paragraphs>783</Paragraphs>
  <Slides>59</Slides>
  <Notes>1</Notes>
  <HiddenSlides>12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Template_Perloff</vt:lpstr>
      <vt:lpstr>Equation</vt:lpstr>
      <vt:lpstr>Chapter 7  Costs</vt:lpstr>
      <vt:lpstr>Topics</vt:lpstr>
      <vt:lpstr>The Nature of Costs</vt:lpstr>
      <vt:lpstr>Opportunity Costs</vt:lpstr>
      <vt:lpstr>Solved Problem 7.1</vt:lpstr>
      <vt:lpstr>Solved Problem 7.1: Answer</vt:lpstr>
      <vt:lpstr>Costs of Durable Inputs</vt:lpstr>
      <vt:lpstr>Sunk Costs</vt:lpstr>
      <vt:lpstr>Short-Run Costs</vt:lpstr>
      <vt:lpstr>Marginal Cost</vt:lpstr>
      <vt:lpstr>Average Costs</vt:lpstr>
      <vt:lpstr>Table 7.1 Variation of Short-Run Cost with Output </vt:lpstr>
      <vt:lpstr>Figure 7.1 Short-Run Cost Curves</vt:lpstr>
      <vt:lpstr>PowerPoint Presentation</vt:lpstr>
      <vt:lpstr>Figure 7.2 Variable Cost and Total Product of Labor</vt:lpstr>
      <vt:lpstr>Shape of the Marginal Cost Curve</vt:lpstr>
      <vt:lpstr>Shape of the Average Cost Curves</vt:lpstr>
      <vt:lpstr>Application: Short-Run Cost Curves for a Beer Manufacturer</vt:lpstr>
      <vt:lpstr>Effects of Taxes on Costs</vt:lpstr>
      <vt:lpstr>Figure 7.3 Effect of a Specific Tax on Cost Curves</vt:lpstr>
      <vt:lpstr>Solved Problem 7.2</vt:lpstr>
      <vt:lpstr>Solved Problem 7.2: Answer</vt:lpstr>
      <vt:lpstr>Long-Run Costs</vt:lpstr>
      <vt:lpstr>Isocost Line</vt:lpstr>
      <vt:lpstr>Isocost Line (cont.)</vt:lpstr>
      <vt:lpstr>Table 7.2 Bundles of Labor and Capital That Cost the Firm $200</vt:lpstr>
      <vt:lpstr>Figure 7.4 A Family of Isocost Lines</vt:lpstr>
      <vt:lpstr>Figure 7.4 A Family of Isocost Lines (cont.)</vt:lpstr>
      <vt:lpstr>Figure 7.4 A Family of Isocost Lines (cont.)</vt:lpstr>
      <vt:lpstr>Combining Cost and Production Information</vt:lpstr>
      <vt:lpstr>Figure 7.5 Cost Minimization</vt:lpstr>
      <vt:lpstr>Figure 7.5 Cost Minimization</vt:lpstr>
      <vt:lpstr>Cost Minimization</vt:lpstr>
      <vt:lpstr>Figure 7.5 Cost Minimization</vt:lpstr>
      <vt:lpstr>Figure 7.5 Cost Minimization</vt:lpstr>
      <vt:lpstr>Solved Problem 7.3</vt:lpstr>
      <vt:lpstr>Solved Problem 7.3: Answer</vt:lpstr>
      <vt:lpstr>Figure 7.6 Change in Factor Price</vt:lpstr>
      <vt:lpstr>Solved Problem 7.4</vt:lpstr>
      <vt:lpstr>Solved Problem 7.4: Answer</vt:lpstr>
      <vt:lpstr>The Long-Run Expansion Path and the Long-Run Cost Function</vt:lpstr>
      <vt:lpstr>Figure 7.7(a) Expansion Path and Long-Run Cost Curve</vt:lpstr>
      <vt:lpstr>Figure 7.7(b) Expansion Path and Long-Run Cost Curve</vt:lpstr>
      <vt:lpstr>Solved Problem 7.5</vt:lpstr>
      <vt:lpstr>Figure 7.8 Long-Run Cost Curves</vt:lpstr>
      <vt:lpstr>Economies of Scale</vt:lpstr>
      <vt:lpstr>Table 7.3 Returns to Scale and Long-Run Costs</vt:lpstr>
      <vt:lpstr>Table 7.4 Shape of Average Cost Curves in Canadian Manufacturing </vt:lpstr>
      <vt:lpstr>Lower Costs in the Long Run</vt:lpstr>
      <vt:lpstr>Figure 7.9 Long-Run Average Cost as the Envelope of Short-Run Average Cost Curves</vt:lpstr>
      <vt:lpstr>Application: Long-Run Cost Curves in Beer Manufacturing</vt:lpstr>
      <vt:lpstr>Application: Choosing an Ink-Jet or a Laser Printer</vt:lpstr>
      <vt:lpstr>Figure 7.10 Long-Run and  Short-Run Expansion Paths</vt:lpstr>
      <vt:lpstr>The Learning Curve</vt:lpstr>
      <vt:lpstr>Figure 7.11 Learning by Doing</vt:lpstr>
      <vt:lpstr>Why Costs Fall over Time</vt:lpstr>
      <vt:lpstr>Cost of Producing Multiple Goods</vt:lpstr>
      <vt:lpstr>Figure 7.12 Joint Production</vt:lpstr>
      <vt:lpstr>Technology Choice at Home  Versus Abroad</vt:lpstr>
    </vt:vector>
  </TitlesOfParts>
  <Manager/>
  <Company>Lindsey Design Works</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title</dc:title>
  <dc:subject>Derivatives Markets, 3e</dc:subject>
  <dc:creator>Stephanie Lindsey</dc:creator>
  <cp:keywords/>
  <dc:description/>
  <cp:lastModifiedBy>Usamah Husni Ramadan</cp:lastModifiedBy>
  <cp:revision>35</cp:revision>
  <dcterms:created xsi:type="dcterms:W3CDTF">2013-04-22T16:46:23Z</dcterms:created>
  <dcterms:modified xsi:type="dcterms:W3CDTF">2018-11-07T08:27:24Z</dcterms:modified>
  <cp:category/>
</cp:coreProperties>
</file>